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3" name="Shape 17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143000" y="1122362"/>
            <a:ext cx="6858000" cy="238760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500"/>
              </a:spcBef>
              <a:buSzTx/>
              <a:buNone/>
              <a:defRPr sz="2400"/>
            </a:lvl1pPr>
            <a:lvl2pPr marL="0" indent="457200" algn="ctr">
              <a:spcBef>
                <a:spcPts val="500"/>
              </a:spcBef>
              <a:buSzTx/>
              <a:buNone/>
              <a:defRPr sz="2400"/>
            </a:lvl2pPr>
            <a:lvl3pPr marL="0" indent="914400" algn="ctr">
              <a:spcBef>
                <a:spcPts val="500"/>
              </a:spcBef>
              <a:buSzTx/>
              <a:buNone/>
              <a:defRPr sz="2400"/>
            </a:lvl3pPr>
            <a:lvl4pPr marL="0" indent="1371600" algn="ctr">
              <a:spcBef>
                <a:spcPts val="500"/>
              </a:spcBef>
              <a:buSzTx/>
              <a:buNone/>
              <a:defRPr sz="2400"/>
            </a:lvl4pPr>
            <a:lvl5pPr marL="0" indent="1828800" algn="ctr">
              <a:spcBef>
                <a:spcPts val="500"/>
              </a:spcBef>
              <a:buSz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1143000" y="1122362"/>
            <a:ext cx="6858000" cy="238760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500"/>
              </a:spcBef>
              <a:buSzTx/>
              <a:buNone/>
              <a:defRPr sz="2400"/>
            </a:lvl1pPr>
            <a:lvl2pPr marL="0" indent="457200" algn="ctr">
              <a:spcBef>
                <a:spcPts val="500"/>
              </a:spcBef>
              <a:buSzTx/>
              <a:buNone/>
              <a:defRPr sz="2400"/>
            </a:lvl2pPr>
            <a:lvl3pPr marL="0" indent="914400" algn="ctr">
              <a:spcBef>
                <a:spcPts val="500"/>
              </a:spcBef>
              <a:buSzTx/>
              <a:buNone/>
              <a:defRPr sz="2400"/>
            </a:lvl3pPr>
            <a:lvl4pPr marL="0" indent="1371600" algn="ctr">
              <a:spcBef>
                <a:spcPts val="500"/>
              </a:spcBef>
              <a:buSzTx/>
              <a:buNone/>
              <a:defRPr sz="2400"/>
            </a:lvl4pPr>
            <a:lvl5pPr marL="0" indent="1828800" algn="ctr">
              <a:spcBef>
                <a:spcPts val="500"/>
              </a:spcBef>
              <a:buSz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>
            <a:spLocks noGrp="1"/>
          </p:cNvSpPr>
          <p:nvPr>
            <p:ph type="title"/>
          </p:nvPr>
        </p:nvSpPr>
        <p:spPr>
          <a:xfrm>
            <a:off x="623887" y="1709738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1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3887" y="4589462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500"/>
              </a:spcBef>
              <a:buSzTx/>
              <a:buNone/>
              <a:defRPr sz="2400"/>
            </a:lvl1pPr>
            <a:lvl2pPr marL="0" indent="457200">
              <a:spcBef>
                <a:spcPts val="500"/>
              </a:spcBef>
              <a:buSzTx/>
              <a:buNone/>
              <a:defRPr sz="2400"/>
            </a:lvl2pPr>
            <a:lvl3pPr marL="0" indent="914400">
              <a:spcBef>
                <a:spcPts val="500"/>
              </a:spcBef>
              <a:buSzTx/>
              <a:buNone/>
              <a:defRPr sz="2400"/>
            </a:lvl3pPr>
            <a:lvl4pPr marL="0" indent="1371600">
              <a:spcBef>
                <a:spcPts val="500"/>
              </a:spcBef>
              <a:buSzTx/>
              <a:buNone/>
              <a:defRPr sz="2400"/>
            </a:lvl4pPr>
            <a:lvl5pPr marL="0" indent="1828800">
              <a:spcBef>
                <a:spcPts val="500"/>
              </a:spcBef>
              <a:buSz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Text"/>
          <p:cNvSpPr txBox="1">
            <a:spLocks noGrp="1"/>
          </p:cNvSpPr>
          <p:nvPr>
            <p:ph type="title"/>
          </p:nvPr>
        </p:nvSpPr>
        <p:spPr>
          <a:xfrm>
            <a:off x="630237" y="365125"/>
            <a:ext cx="78867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0237" y="1681163"/>
            <a:ext cx="3868739" cy="82391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29150" y="1681163"/>
            <a:ext cx="38877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Text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5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None/>
              <a:defRPr sz="1600"/>
            </a:pPr>
            <a:endParaRPr/>
          </a:p>
        </p:txBody>
      </p:sp>
      <p:sp>
        <p:nvSpPr>
          <p:cNvPr id="1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Text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6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6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600"/>
            </a:lvl1pPr>
            <a:lvl2pPr marL="0" indent="457200">
              <a:spcBef>
                <a:spcPts val="300"/>
              </a:spcBef>
              <a:buSzTx/>
              <a:buNone/>
              <a:defRPr sz="1600"/>
            </a:lvl2pPr>
            <a:lvl3pPr marL="0" indent="914400">
              <a:spcBef>
                <a:spcPts val="300"/>
              </a:spcBef>
              <a:buSzTx/>
              <a:buNone/>
              <a:defRPr sz="1600"/>
            </a:lvl3pPr>
            <a:lvl4pPr marL="0" indent="1371600">
              <a:spcBef>
                <a:spcPts val="300"/>
              </a:spcBef>
              <a:buSzTx/>
              <a:buNone/>
              <a:defRPr sz="1600"/>
            </a:lvl4pPr>
            <a:lvl5pPr marL="0" indent="1828800">
              <a:spcBef>
                <a:spcPts val="300"/>
              </a:spcBef>
              <a:buSz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623887" y="1709738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3887" y="4589462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500"/>
              </a:spcBef>
              <a:buSzTx/>
              <a:buNone/>
              <a:defRPr sz="2400"/>
            </a:lvl1pPr>
            <a:lvl2pPr marL="0" indent="457200">
              <a:spcBef>
                <a:spcPts val="500"/>
              </a:spcBef>
              <a:buSzTx/>
              <a:buNone/>
              <a:defRPr sz="2400"/>
            </a:lvl2pPr>
            <a:lvl3pPr marL="0" indent="914400">
              <a:spcBef>
                <a:spcPts val="500"/>
              </a:spcBef>
              <a:buSzTx/>
              <a:buNone/>
              <a:defRPr sz="2400"/>
            </a:lvl3pPr>
            <a:lvl4pPr marL="0" indent="1371600">
              <a:spcBef>
                <a:spcPts val="500"/>
              </a:spcBef>
              <a:buSzTx/>
              <a:buNone/>
              <a:defRPr sz="2400"/>
            </a:lvl4pPr>
            <a:lvl5pPr marL="0" indent="1828800">
              <a:spcBef>
                <a:spcPts val="500"/>
              </a:spcBef>
              <a:buSz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630237" y="365125"/>
            <a:ext cx="78867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0237" y="1681163"/>
            <a:ext cx="3868739" cy="82391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29150" y="1681163"/>
            <a:ext cx="38877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600"/>
            </a:lvl1pPr>
            <a:lvl2pPr marL="0" indent="457200">
              <a:spcBef>
                <a:spcPts val="300"/>
              </a:spcBef>
              <a:buSzTx/>
              <a:buNone/>
              <a:defRPr sz="1600"/>
            </a:lvl2pPr>
            <a:lvl3pPr marL="0" indent="914400">
              <a:spcBef>
                <a:spcPts val="300"/>
              </a:spcBef>
              <a:buSzTx/>
              <a:buNone/>
              <a:defRPr sz="1600"/>
            </a:lvl3pPr>
            <a:lvl4pPr marL="0" indent="1371600">
              <a:spcBef>
                <a:spcPts val="300"/>
              </a:spcBef>
              <a:buSzTx/>
              <a:buNone/>
              <a:defRPr sz="1600"/>
            </a:lvl4pPr>
            <a:lvl5pPr marL="0" indent="1828800">
              <a:spcBef>
                <a:spcPts val="300"/>
              </a:spcBef>
              <a:buSz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84892" y="62452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a2z.fhl.net/gb/php/read.php?VERSION=unv&amp;TABFLAG=1&amp;chineses=%E5%88%A9&amp;chap=9&amp;sec=22&amp;m=" TargetMode="External"/><Relationship Id="rId13" Type="http://schemas.openxmlformats.org/officeDocument/2006/relationships/image" Target="../media/image2.jpeg"/><Relationship Id="rId3" Type="http://schemas.openxmlformats.org/officeDocument/2006/relationships/hyperlink" Target="https://a2z.fhl.net/gb/php/read.php?VERSION=unv&amp;TABFLAG=1&amp;chineses=%E5%88%A9&amp;chap=27&amp;sec=30&amp;m=" TargetMode="External"/><Relationship Id="rId7" Type="http://schemas.openxmlformats.org/officeDocument/2006/relationships/hyperlink" Target="https://a2z.fhl.net/gb/php/read.php?VERSION=unv&amp;TABFLAG=1&amp;chineses=%E5%87%BA&amp;chap=29&amp;sec=27-28&amp;m=" TargetMode="External"/><Relationship Id="rId12" Type="http://schemas.openxmlformats.org/officeDocument/2006/relationships/hyperlink" Target="https://a2z.fhl.net/gb/php/read.php?VERSION=unv&amp;TABFLAG=1&amp;chineses=%E5%89%B5&amp;chap=28&amp;sec=22&amp;m=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a2z.fhl.net/gb/php/read.php?VERSION=unv&amp;TABFLAG=1&amp;chineses=%E7%94%B3&amp;chap=14&amp;sec=28-29&amp;m=" TargetMode="External"/><Relationship Id="rId11" Type="http://schemas.openxmlformats.org/officeDocument/2006/relationships/hyperlink" Target="https://a2z.fhl.net/gb/php/read.php?VERSION=unv&amp;TABFLAG=1&amp;chineses=%E5%89%B5&amp;chap=14&amp;sec=20&amp;m=" TargetMode="External"/><Relationship Id="rId5" Type="http://schemas.openxmlformats.org/officeDocument/2006/relationships/hyperlink" Target="https://a2z.fhl.net/gb/php/read.php?VERSION=unv&amp;TABFLAG=1&amp;chineses=%E6%B0%91&amp;chap=18&amp;sec=28&amp;m=" TargetMode="External"/><Relationship Id="rId10" Type="http://schemas.openxmlformats.org/officeDocument/2006/relationships/hyperlink" Target="https://a2z.fhl.net/gb/php/read.php?VERSION=unv&amp;TABFLAG=1&amp;chineses=%E5%87%BA&amp;chap=25&amp;sec=2-7&amp;m=" TargetMode="External"/><Relationship Id="rId4" Type="http://schemas.openxmlformats.org/officeDocument/2006/relationships/hyperlink" Target="https://a2z.fhl.net/gb/php/read.php?VERSION=unv&amp;TABFLAG=1&amp;chineses=%E6%B0%91&amp;chap=18&amp;sec=24&amp;m=" TargetMode="External"/><Relationship Id="rId9" Type="http://schemas.openxmlformats.org/officeDocument/2006/relationships/hyperlink" Target="https://a2z.fhl.net/gb/php/read.php?VERSION=unv&amp;TABFLAG=1&amp;chineses=%E6%B0%91&amp;chap=5&amp;sec=9&amp;m=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176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0"/>
            <a:ext cx="9144000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Text Box 6"/>
          <p:cNvSpPr txBox="1"/>
          <p:nvPr/>
        </p:nvSpPr>
        <p:spPr>
          <a:xfrm>
            <a:off x="3240404" y="2209800"/>
            <a:ext cx="2542541" cy="942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4800"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</a:t>
            </a:r>
          </a:p>
        </p:txBody>
      </p:sp>
      <p:sp>
        <p:nvSpPr>
          <p:cNvPr id="178" name="Rectangle 1"/>
          <p:cNvSpPr txBox="1"/>
          <p:nvPr/>
        </p:nvSpPr>
        <p:spPr>
          <a:xfrm>
            <a:off x="1341119" y="3124200"/>
            <a:ext cx="6614161" cy="1716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36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《祂愛永不變》第6课</a:t>
            </a:r>
          </a:p>
          <a:p>
            <a:pPr algn="ctr">
              <a:defRPr sz="3600"/>
            </a:pPr>
            <a:r>
              <a:t>07/12/2020</a:t>
            </a:r>
            <a:endParaRPr sz="3200"/>
          </a:p>
        </p:txBody>
      </p:sp>
      <p:grpSp>
        <p:nvGrpSpPr>
          <p:cNvPr id="181" name="Group 1"/>
          <p:cNvGrpSpPr/>
          <p:nvPr/>
        </p:nvGrpSpPr>
        <p:grpSpPr>
          <a:xfrm>
            <a:off x="3124200" y="4495800"/>
            <a:ext cx="4419600" cy="609600"/>
            <a:chOff x="0" y="0"/>
            <a:chExt cx="4419600" cy="609600"/>
          </a:xfrm>
        </p:grpSpPr>
        <p:sp>
          <p:nvSpPr>
            <p:cNvPr id="179" name="Rectangle 6"/>
            <p:cNvSpPr/>
            <p:nvPr/>
          </p:nvSpPr>
          <p:spPr>
            <a:xfrm>
              <a:off x="0" y="0"/>
              <a:ext cx="4419600" cy="609600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80" name="Text Box 5"/>
            <p:cNvSpPr txBox="1"/>
            <p:nvPr/>
          </p:nvSpPr>
          <p:spPr>
            <a:xfrm>
              <a:off x="198120" y="76200"/>
              <a:ext cx="4066541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第五個回合：當納的十分之一</a:t>
              </a:r>
            </a:p>
          </p:txBody>
        </p:sp>
      </p:grp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246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5" y="381000"/>
            <a:ext cx="9144001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7" name="Rectangle 1"/>
          <p:cNvSpPr txBox="1"/>
          <p:nvPr/>
        </p:nvSpPr>
        <p:spPr>
          <a:xfrm>
            <a:off x="883919" y="1371600"/>
            <a:ext cx="7376161" cy="2157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(3:12)</a:t>
            </a:r>
          </a:p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萬軍之耶和華說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：「</a:t>
            </a:r>
            <a:r>
              <a:rPr sz="1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萬國必稱你們為有福的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，因你們的地必成為</a:t>
            </a:r>
            <a:r>
              <a:rPr sz="1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喜樂之地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。」</a:t>
            </a:r>
          </a:p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endParaRPr sz="1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神最終的賜福，不僅是物質上，更是要通過以色列所受福份讓神的榮耀向萬國顯現，讓以色列人在靈命上被神賜福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248" name="Text Box 5"/>
          <p:cNvSpPr txBox="1"/>
          <p:nvPr/>
        </p:nvSpPr>
        <p:spPr>
          <a:xfrm>
            <a:off x="1722120" y="762000"/>
            <a:ext cx="4845507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第一個回合：愛的確據</a:t>
            </a:r>
          </a:p>
        </p:txBody>
      </p:sp>
      <p:grpSp>
        <p:nvGrpSpPr>
          <p:cNvPr id="251" name="Group 6"/>
          <p:cNvGrpSpPr/>
          <p:nvPr/>
        </p:nvGrpSpPr>
        <p:grpSpPr>
          <a:xfrm>
            <a:off x="2286000" y="762000"/>
            <a:ext cx="4419600" cy="609600"/>
            <a:chOff x="0" y="0"/>
            <a:chExt cx="4419600" cy="609600"/>
          </a:xfrm>
        </p:grpSpPr>
        <p:sp>
          <p:nvSpPr>
            <p:cNvPr id="249" name="Rectangle 7"/>
            <p:cNvSpPr/>
            <p:nvPr/>
          </p:nvSpPr>
          <p:spPr>
            <a:xfrm>
              <a:off x="0" y="0"/>
              <a:ext cx="4419600" cy="609600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50" name="Text Box 5"/>
            <p:cNvSpPr txBox="1"/>
            <p:nvPr/>
          </p:nvSpPr>
          <p:spPr>
            <a:xfrm>
              <a:off x="198120" y="76200"/>
              <a:ext cx="4066541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第五個回合：當納的十分之一</a:t>
              </a:r>
            </a:p>
          </p:txBody>
        </p:sp>
      </p:grp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Rectangle 6"/>
          <p:cNvSpPr/>
          <p:nvPr/>
        </p:nvSpPr>
        <p:spPr>
          <a:xfrm>
            <a:off x="0" y="304800"/>
            <a:ext cx="4875213" cy="609600"/>
          </a:xfrm>
          <a:prstGeom prst="rect">
            <a:avLst/>
          </a:prstGeom>
          <a:blipFill>
            <a:blip r:embed="rId2"/>
          </a:blip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54" name="Text Box 5"/>
          <p:cNvSpPr txBox="1"/>
          <p:nvPr/>
        </p:nvSpPr>
        <p:spPr>
          <a:xfrm>
            <a:off x="426719" y="381000"/>
            <a:ext cx="3761741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瑪拉基書第六課：問答討論</a:t>
            </a:r>
          </a:p>
        </p:txBody>
      </p:sp>
      <p:sp>
        <p:nvSpPr>
          <p:cNvPr id="255" name="Rectangle 5"/>
          <p:cNvSpPr txBox="1"/>
          <p:nvPr/>
        </p:nvSpPr>
        <p:spPr>
          <a:xfrm>
            <a:off x="307658" y="952500"/>
            <a:ext cx="7952421" cy="37702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问答：</a:t>
            </a:r>
            <a:r>
              <a:rPr u="sng" dirty="0" err="1">
                <a:latin typeface="黑体" panose="02010609060101010101" pitchFamily="49" charset="-122"/>
                <a:ea typeface="黑体" panose="02010609060101010101" pitchFamily="49" charset="-122"/>
              </a:rPr>
              <a:t>當納的十分之一</a:t>
            </a:r>
            <a:endParaRPr u="sng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defRPr sz="1500"/>
            </a:pP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  <a:cs typeface="SimHei"/>
                <a:sym typeface="SimHei"/>
              </a:rPr>
              <a:t>正確理解才能真正實行</a:t>
            </a:r>
            <a:endParaRPr dirty="0">
              <a:latin typeface="黑体" panose="02010609060101010101" pitchFamily="49" charset="-122"/>
              <a:ea typeface="黑体" panose="02010609060101010101" pitchFamily="49" charset="-122"/>
              <a:cs typeface="SimHei"/>
              <a:sym typeface="SimHei"/>
            </a:endParaRPr>
          </a:p>
          <a:p>
            <a:pPr>
              <a:defRPr sz="2400" b="1"/>
            </a:pPr>
            <a:endParaRPr dirty="0">
              <a:latin typeface="黑体" panose="02010609060101010101" pitchFamily="49" charset="-122"/>
              <a:ea typeface="黑体" panose="02010609060101010101" pitchFamily="49" charset="-122"/>
              <a:cs typeface="SimHei"/>
              <a:sym typeface="SimHei"/>
            </a:endParaRPr>
          </a:p>
          <a:p>
            <a:pPr marL="457200" indent="-457200">
              <a:buSzPct val="100000"/>
              <a:buAutoNum type="arabicPeriod"/>
              <a:defRPr b="1"/>
            </a:pPr>
            <a:r>
              <a:rPr b="0" dirty="0" err="1">
                <a:latin typeface="黑体" panose="02010609060101010101" pitchFamily="49" charset="-122"/>
                <a:ea typeface="黑体" panose="02010609060101010101" pitchFamily="49" charset="-122"/>
                <a:cs typeface="SimHei"/>
                <a:sym typeface="SimHei"/>
              </a:rPr>
              <a:t>以色列人偏離神典章的地方可能有很多，為什麼神用以色列人在奉獻上的虧欠來指責他們</a:t>
            </a:r>
            <a:r>
              <a:rPr b="0" dirty="0">
                <a:latin typeface="黑体" panose="02010609060101010101" pitchFamily="49" charset="-122"/>
                <a:ea typeface="黑体" panose="02010609060101010101" pitchFamily="49" charset="-122"/>
                <a:cs typeface="SimHei"/>
                <a:sym typeface="SimHei"/>
              </a:rPr>
              <a:t>？</a:t>
            </a:r>
          </a:p>
          <a:p>
            <a:pPr marL="457200" indent="-457200">
              <a:buSzPct val="100000"/>
              <a:buAutoNum type="arabicPeriod"/>
              <a:defRPr b="1"/>
            </a:pPr>
            <a:endParaRPr b="0" dirty="0">
              <a:latin typeface="黑体" panose="02010609060101010101" pitchFamily="49" charset="-122"/>
              <a:ea typeface="黑体" panose="02010609060101010101" pitchFamily="49" charset="-122"/>
              <a:cs typeface="SimHei"/>
              <a:sym typeface="SimHei"/>
            </a:endParaRPr>
          </a:p>
          <a:p>
            <a:pPr marL="457200" indent="-457200">
              <a:buSzPct val="100000"/>
              <a:buAutoNum type="arabicPeriod" startAt="2"/>
              <a:defRPr b="1"/>
            </a:pPr>
            <a:r>
              <a:rPr b="0" dirty="0" err="1">
                <a:latin typeface="黑体" panose="02010609060101010101" pitchFamily="49" charset="-122"/>
                <a:ea typeface="黑体" panose="02010609060101010101" pitchFamily="49" charset="-122"/>
                <a:cs typeface="SimHei"/>
                <a:sym typeface="SimHei"/>
              </a:rPr>
              <a:t>如何理解在奉獻上的虧欠就是“奪取神的供物</a:t>
            </a:r>
            <a:r>
              <a:rPr b="0" dirty="0">
                <a:latin typeface="黑体" panose="02010609060101010101" pitchFamily="49" charset="-122"/>
                <a:ea typeface="黑体" panose="02010609060101010101" pitchFamily="49" charset="-122"/>
                <a:cs typeface="SimHei"/>
                <a:sym typeface="SimHei"/>
              </a:rPr>
              <a:t>”？</a:t>
            </a:r>
          </a:p>
          <a:p>
            <a:pPr marL="457200" indent="-457200">
              <a:buSzPct val="100000"/>
              <a:buAutoNum type="arabicPeriod" startAt="2"/>
              <a:defRPr b="1"/>
            </a:pPr>
            <a:endParaRPr b="0" dirty="0">
              <a:latin typeface="黑体" panose="02010609060101010101" pitchFamily="49" charset="-122"/>
              <a:ea typeface="黑体" panose="02010609060101010101" pitchFamily="49" charset="-122"/>
              <a:cs typeface="SimHei"/>
              <a:sym typeface="SimHei"/>
            </a:endParaRPr>
          </a:p>
          <a:p>
            <a:pPr marL="457200" indent="-457200">
              <a:buSzPct val="100000"/>
              <a:buAutoNum type="arabicPeriod" startAt="3"/>
              <a:defRPr b="1"/>
            </a:pPr>
            <a:r>
              <a:rPr b="0" dirty="0">
                <a:latin typeface="黑体" panose="02010609060101010101" pitchFamily="49" charset="-122"/>
                <a:ea typeface="黑体" panose="02010609060101010101" pitchFamily="49" charset="-122"/>
                <a:cs typeface="SimHei"/>
                <a:sym typeface="SimHei"/>
              </a:rPr>
              <a:t>如何理解3章10節？是不是我們奉獻就可以期待神賜給我們更多？或者能否說我們的奉獻能導致神賜給我們更多？</a:t>
            </a:r>
            <a:br>
              <a:rPr b="0" dirty="0">
                <a:latin typeface="黑体" panose="02010609060101010101" pitchFamily="49" charset="-122"/>
                <a:ea typeface="黑体" panose="02010609060101010101" pitchFamily="49" charset="-122"/>
                <a:cs typeface="SimHei"/>
                <a:sym typeface="SimHei"/>
              </a:rPr>
            </a:br>
            <a:endParaRPr b="0" dirty="0">
              <a:latin typeface="黑体" panose="02010609060101010101" pitchFamily="49" charset="-122"/>
              <a:ea typeface="黑体" panose="02010609060101010101" pitchFamily="49" charset="-122"/>
              <a:cs typeface="SimHei"/>
              <a:sym typeface="SimHei"/>
            </a:endParaRPr>
          </a:p>
          <a:p>
            <a:pPr marL="457200" indent="-457200">
              <a:buSzPct val="100000"/>
              <a:buAutoNum type="arabicPeriod" startAt="3"/>
              <a:defRPr b="1"/>
            </a:pPr>
            <a:r>
              <a:rPr b="0" dirty="0" err="1">
                <a:latin typeface="黑体" panose="02010609060101010101" pitchFamily="49" charset="-122"/>
                <a:ea typeface="黑体" panose="02010609060101010101" pitchFamily="49" charset="-122"/>
                <a:cs typeface="SimHei"/>
                <a:sym typeface="SimHei"/>
              </a:rPr>
              <a:t>在新約時代，基督徒應當有怎樣的奉獻觀，是否當遵守十一奉獻</a:t>
            </a:r>
            <a:r>
              <a:rPr b="0" dirty="0">
                <a:latin typeface="黑体" panose="02010609060101010101" pitchFamily="49" charset="-122"/>
                <a:ea typeface="黑体" panose="02010609060101010101" pitchFamily="49" charset="-122"/>
                <a:cs typeface="SimHei"/>
                <a:sym typeface="SimHei"/>
              </a:rPr>
              <a:t>？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184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0"/>
            <a:ext cx="9144000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Rectangle 1"/>
          <p:cNvSpPr txBox="1"/>
          <p:nvPr/>
        </p:nvSpPr>
        <p:spPr>
          <a:xfrm>
            <a:off x="883919" y="1371600"/>
            <a:ext cx="7452361" cy="2574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複習</a:t>
            </a:r>
            <a:r>
              <a:rPr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神的公義就是</a:t>
            </a:r>
            <a:r>
              <a:rPr dirty="0" err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神的審判必定來臨</a:t>
            </a: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。神有祂的確定的計劃</a:t>
            </a:r>
            <a:endParaRPr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認識神的公義是信仰的</a:t>
            </a:r>
            <a:r>
              <a:rPr u="sng" dirty="0" err="1">
                <a:latin typeface="黑体" panose="02010609060101010101" pitchFamily="49" charset="-122"/>
                <a:ea typeface="黑体" panose="02010609060101010101" pitchFamily="49" charset="-122"/>
              </a:rPr>
              <a:t>最難題</a:t>
            </a: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。警惕：</a:t>
            </a:r>
            <a:r>
              <a:rPr u="sng" dirty="0" err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善惡因果論</a:t>
            </a: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u="sng" dirty="0" err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善惡二元論</a:t>
            </a:r>
            <a:endParaRPr u="sng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神絕對的主權是我們得救的保證</a:t>
            </a:r>
            <a:r>
              <a:rPr dirty="0">
                <a:latin typeface="黑体" panose="02010609060101010101" pitchFamily="49" charset="-122"/>
                <a:ea typeface="黑体" panose="02010609060101010101" pitchFamily="49" charset="-122"/>
              </a:rPr>
              <a:t>。「</a:t>
            </a: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所以你們雅各之子沒有滅亡</a:t>
            </a:r>
            <a:r>
              <a:rPr dirty="0">
                <a:latin typeface="黑体" panose="02010609060101010101" pitchFamily="49" charset="-122"/>
                <a:ea typeface="黑体" panose="02010609060101010101" pitchFamily="49" charset="-122"/>
              </a:rPr>
              <a:t>」</a:t>
            </a:r>
            <a:endParaRPr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dirty="0">
                <a:latin typeface="黑体" panose="02010609060101010101" pitchFamily="49" charset="-122"/>
                <a:ea typeface="黑体" panose="02010609060101010101" pitchFamily="49" charset="-122"/>
              </a:rPr>
              <a:t>「</a:t>
            </a: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道路</a:t>
            </a:r>
            <a:r>
              <a:rPr dirty="0">
                <a:latin typeface="黑体" panose="02010609060101010101" pitchFamily="49" charset="-122"/>
                <a:ea typeface="黑体" panose="02010609060101010101" pitchFamily="49" charset="-122"/>
              </a:rPr>
              <a:t>」：</a:t>
            </a:r>
            <a:r>
              <a:rPr dirty="0" err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我們走上主預備的道路，也是主預備道路的使者</a:t>
            </a:r>
            <a:endParaRPr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dirty="0">
                <a:latin typeface="黑体" panose="02010609060101010101" pitchFamily="49" charset="-122"/>
                <a:ea typeface="黑体" panose="02010609060101010101" pitchFamily="49" charset="-122"/>
              </a:rPr>
              <a:t>「約」：</a:t>
            </a:r>
            <a:r>
              <a:rPr dirty="0" err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神聖不可改變的關係</a:t>
            </a:r>
            <a:endParaRPr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審判的目的：</a:t>
            </a:r>
            <a:r>
              <a:rPr dirty="0" err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潔凈教會、獻給自己</a:t>
            </a:r>
            <a:r>
              <a:rPr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dirty="0" err="1">
                <a:latin typeface="黑体" panose="02010609060101010101" pitchFamily="49" charset="-122"/>
                <a:ea typeface="黑体" panose="02010609060101010101" pitchFamily="49" charset="-122"/>
              </a:rPr>
              <a:t>都在訴說一件事：</a:t>
            </a:r>
            <a:r>
              <a:rPr dirty="0" err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他愛永不變</a:t>
            </a:r>
            <a:endParaRPr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6" name="Text Box 5"/>
          <p:cNvSpPr txBox="1"/>
          <p:nvPr/>
        </p:nvSpPr>
        <p:spPr>
          <a:xfrm>
            <a:off x="2331719" y="725297"/>
            <a:ext cx="3321508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第一個回合</a:t>
            </a:r>
          </a:p>
        </p:txBody>
      </p:sp>
      <p:sp>
        <p:nvSpPr>
          <p:cNvPr id="187" name="Rectangle 8"/>
          <p:cNvSpPr/>
          <p:nvPr/>
        </p:nvSpPr>
        <p:spPr>
          <a:xfrm>
            <a:off x="1219200" y="762000"/>
            <a:ext cx="5715000" cy="6096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88" name="Text Box 5"/>
          <p:cNvSpPr txBox="1"/>
          <p:nvPr/>
        </p:nvSpPr>
        <p:spPr>
          <a:xfrm>
            <a:off x="1264919" y="788490"/>
            <a:ext cx="5455108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第四個回合：全然公義的愛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191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5" y="381000"/>
            <a:ext cx="9144001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Rectangle 1"/>
          <p:cNvSpPr txBox="1"/>
          <p:nvPr/>
        </p:nvSpPr>
        <p:spPr>
          <a:xfrm>
            <a:off x="807719" y="1752600"/>
            <a:ext cx="7071361" cy="3346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lnSpc>
                <a:spcPct val="107000"/>
              </a:lnSpc>
              <a:buSzPct val="100000"/>
              <a:buAutoNum type="arabicPeriod"/>
              <a:tabLst>
                <a:tab pos="457200" algn="l"/>
              </a:tabLst>
              <a:defRPr strike="sngStrike">
                <a:solidFill>
                  <a:srgbClr val="BFBFBF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dirty="0" err="1"/>
              <a:t>概論</a:t>
            </a:r>
            <a:endParaRPr dirty="0"/>
          </a:p>
          <a:p>
            <a:pPr marL="342900" indent="-342900">
              <a:lnSpc>
                <a:spcPct val="107000"/>
              </a:lnSpc>
              <a:buSzPct val="100000"/>
              <a:buAutoNum type="arabicPeriod"/>
              <a:tabLst>
                <a:tab pos="457200" algn="l"/>
              </a:tabLst>
              <a:defRPr strike="sngStrike">
                <a:solidFill>
                  <a:srgbClr val="D9D9D9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dirty="0"/>
              <a:t>1:1-5：宣告神對以色列的慈愛，我是否灰心冷淡 ？</a:t>
            </a:r>
          </a:p>
          <a:p>
            <a:pPr marL="342900" indent="-342900">
              <a:lnSpc>
                <a:spcPct val="107000"/>
              </a:lnSpc>
              <a:buSzPct val="100000"/>
              <a:buAutoNum type="arabicPeriod"/>
              <a:tabLst>
                <a:tab pos="457200" algn="l"/>
              </a:tabLst>
              <a:defRPr strike="sngStrike">
                <a:solidFill>
                  <a:srgbClr val="D9D9D9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dirty="0"/>
              <a:t>1:6-2:9：對祭司責備的信息，領袖的責任和需要悔改之處</a:t>
            </a:r>
          </a:p>
          <a:p>
            <a:pPr marL="342900" indent="-342900">
              <a:lnSpc>
                <a:spcPct val="107000"/>
              </a:lnSpc>
              <a:buSzPct val="100000"/>
              <a:buAutoNum type="arabicPeriod"/>
              <a:tabLst>
                <a:tab pos="457200" algn="l"/>
              </a:tabLst>
              <a:defRPr strike="sngStrike">
                <a:solidFill>
                  <a:srgbClr val="D9D9D9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dirty="0"/>
              <a:t>2:10-16：認識我的詭詐，我對我的鄰舍、甚至對我自己誠實嗎？</a:t>
            </a:r>
          </a:p>
          <a:p>
            <a:pPr marL="342900" indent="-342900">
              <a:lnSpc>
                <a:spcPct val="107000"/>
              </a:lnSpc>
              <a:buSzPct val="100000"/>
              <a:buAutoNum type="arabicPeriod"/>
              <a:tabLst>
                <a:tab pos="457200" algn="l"/>
              </a:tabLst>
              <a:defRPr strike="sngStrike">
                <a:solidFill>
                  <a:srgbClr val="D9D9D9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dirty="0"/>
              <a:t>2:17 - 3:6: </a:t>
            </a:r>
            <a:r>
              <a:rPr dirty="0" err="1"/>
              <a:t>預示彌賽亞的降臨，堅韌盼望公義的主</a:t>
            </a:r>
            <a:endParaRPr dirty="0"/>
          </a:p>
          <a:p>
            <a:pPr marL="342900" indent="-342900">
              <a:lnSpc>
                <a:spcPct val="107000"/>
              </a:lnSpc>
              <a:buSzPct val="100000"/>
              <a:buAutoNum type="arabicPeriod"/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dirty="0"/>
              <a:t>3:7-12：認識我的詭詐，我對神誠實嗎？</a:t>
            </a:r>
          </a:p>
          <a:p>
            <a:pPr marL="342900" indent="-342900">
              <a:lnSpc>
                <a:spcPct val="107000"/>
              </a:lnSpc>
              <a:buSzPct val="100000"/>
              <a:buAutoNum type="arabicPeriod"/>
              <a:tabLst>
                <a:tab pos="457200" algn="l"/>
              </a:tabLst>
              <a:defRPr>
                <a:solidFill>
                  <a:srgbClr val="BFBFBF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dirty="0"/>
              <a:t>3:13-4:3：豫示『耶和華日子』，</a:t>
            </a:r>
          </a:p>
          <a:p>
            <a:pPr marL="342900" indent="-342900">
              <a:lnSpc>
                <a:spcPct val="107000"/>
              </a:lnSpc>
              <a:buSzPct val="100000"/>
              <a:buAutoNum type="arabicPeriod"/>
              <a:tabLst>
                <a:tab pos="457200" algn="l"/>
              </a:tabLst>
              <a:def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dirty="0"/>
              <a:t> </a:t>
            </a:r>
            <a:r>
              <a:rPr dirty="0">
                <a:solidFill>
                  <a:srgbClr val="FF0000"/>
                </a:solidFill>
              </a:rPr>
              <a:t>4:4-4:6：</a:t>
            </a:r>
            <a:r>
              <a:rPr dirty="0">
                <a:solidFill>
                  <a:srgbClr val="BFBFBF"/>
                </a:solidFill>
              </a:rPr>
              <a:t>歡喜盼望慈愛的主</a:t>
            </a:r>
            <a:endParaRPr dirty="0">
              <a:solidFill>
                <a:srgbClr val="FF0000"/>
              </a:solidFill>
            </a:endParaRPr>
          </a:p>
          <a:p>
            <a:pPr marL="342900" indent="-342900">
              <a:lnSpc>
                <a:spcPct val="107000"/>
              </a:lnSpc>
              <a:buSzPct val="100000"/>
              <a:buAutoNum type="arabicPeriod"/>
              <a:tabLst>
                <a:tab pos="457200" algn="l"/>
              </a:tabLst>
              <a:defRPr>
                <a:solidFill>
                  <a:srgbClr val="BFBFBF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rPr dirty="0" err="1"/>
              <a:t>總複習</a:t>
            </a:r>
            <a:endParaRPr dirty="0"/>
          </a:p>
        </p:txBody>
      </p:sp>
      <p:grpSp>
        <p:nvGrpSpPr>
          <p:cNvPr id="195" name="Group 6"/>
          <p:cNvGrpSpPr/>
          <p:nvPr/>
        </p:nvGrpSpPr>
        <p:grpSpPr>
          <a:xfrm>
            <a:off x="2286000" y="762000"/>
            <a:ext cx="4419600" cy="609600"/>
            <a:chOff x="0" y="0"/>
            <a:chExt cx="4419600" cy="609600"/>
          </a:xfrm>
        </p:grpSpPr>
        <p:sp>
          <p:nvSpPr>
            <p:cNvPr id="193" name="Rectangle 7"/>
            <p:cNvSpPr/>
            <p:nvPr/>
          </p:nvSpPr>
          <p:spPr>
            <a:xfrm>
              <a:off x="0" y="0"/>
              <a:ext cx="4419600" cy="609600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94" name="Text Box 5"/>
            <p:cNvSpPr txBox="1"/>
            <p:nvPr/>
          </p:nvSpPr>
          <p:spPr>
            <a:xfrm>
              <a:off x="198120" y="76200"/>
              <a:ext cx="4066541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第五個回合：當納的十分之一</a:t>
              </a:r>
            </a:p>
          </p:txBody>
        </p:sp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198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5" y="381000"/>
            <a:ext cx="9144001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Rectangle 1"/>
          <p:cNvSpPr txBox="1"/>
          <p:nvPr/>
        </p:nvSpPr>
        <p:spPr>
          <a:xfrm>
            <a:off x="960119" y="1371600"/>
            <a:ext cx="7223761" cy="3020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(3:7-9) </a:t>
            </a:r>
          </a:p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3:7 </a:t>
            </a:r>
            <a:r>
              <a:rPr sz="1800" dirty="0" err="1"/>
              <a:t>萬軍之耶和華說</a:t>
            </a:r>
            <a:r>
              <a:rPr sz="1800" dirty="0"/>
              <a:t>：「</a:t>
            </a:r>
            <a:r>
              <a:rPr sz="1800" dirty="0" err="1"/>
              <a:t>從你們列祖的日子以來，你們常常偏離我的典章而不遵守。現在你們要轉向我，我就轉向你們。你們卻問說</a:t>
            </a:r>
            <a:r>
              <a:rPr sz="1800" dirty="0"/>
              <a:t>：『</a:t>
            </a:r>
            <a:r>
              <a:rPr sz="1800" dirty="0" err="1"/>
              <a:t>我們如何才是轉向呢</a:t>
            </a:r>
            <a:r>
              <a:rPr sz="1800" dirty="0"/>
              <a:t>？』</a:t>
            </a:r>
          </a:p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endParaRPr sz="1800" dirty="0"/>
          </a:p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3:8 「</a:t>
            </a:r>
            <a:r>
              <a:rPr sz="1800" dirty="0" err="1"/>
              <a:t>人豈可奪取神之物呢？你們竟奪取我的供物。你們卻說</a:t>
            </a:r>
            <a:r>
              <a:rPr sz="1800" dirty="0"/>
              <a:t>：『</a:t>
            </a:r>
            <a:r>
              <a:rPr sz="1800" dirty="0" err="1"/>
              <a:t>我們在何事上奪取你的供物呢</a:t>
            </a:r>
            <a:r>
              <a:rPr sz="1800" dirty="0"/>
              <a:t>？』</a:t>
            </a:r>
            <a:r>
              <a:rPr sz="1800" dirty="0" err="1"/>
              <a:t>就是你們在當納的十分之一和當獻的供物上</a:t>
            </a:r>
            <a:r>
              <a:rPr sz="1800" dirty="0"/>
              <a:t>。</a:t>
            </a:r>
          </a:p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endParaRPr sz="1800" dirty="0"/>
          </a:p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3:9 </a:t>
            </a:r>
            <a:r>
              <a:rPr sz="1800" dirty="0" err="1"/>
              <a:t>因你們通國的人都奪取我的供物，咒詛就臨到你們身上</a:t>
            </a:r>
            <a:r>
              <a:rPr sz="1800" dirty="0"/>
              <a:t>。」。</a:t>
            </a:r>
          </a:p>
        </p:txBody>
      </p:sp>
      <p:sp>
        <p:nvSpPr>
          <p:cNvPr id="200" name="Text Box 5"/>
          <p:cNvSpPr txBox="1"/>
          <p:nvPr/>
        </p:nvSpPr>
        <p:spPr>
          <a:xfrm>
            <a:off x="1722120" y="762000"/>
            <a:ext cx="4845507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第一個回合：愛的確據</a:t>
            </a:r>
          </a:p>
        </p:txBody>
      </p:sp>
      <p:grpSp>
        <p:nvGrpSpPr>
          <p:cNvPr id="203" name="Group 6"/>
          <p:cNvGrpSpPr/>
          <p:nvPr/>
        </p:nvGrpSpPr>
        <p:grpSpPr>
          <a:xfrm>
            <a:off x="2286000" y="762000"/>
            <a:ext cx="4419600" cy="609600"/>
            <a:chOff x="0" y="0"/>
            <a:chExt cx="4419600" cy="609600"/>
          </a:xfrm>
        </p:grpSpPr>
        <p:sp>
          <p:nvSpPr>
            <p:cNvPr id="201" name="Rectangle 7"/>
            <p:cNvSpPr/>
            <p:nvPr/>
          </p:nvSpPr>
          <p:spPr>
            <a:xfrm>
              <a:off x="0" y="0"/>
              <a:ext cx="4419600" cy="609600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02" name="Text Box 5"/>
            <p:cNvSpPr txBox="1"/>
            <p:nvPr/>
          </p:nvSpPr>
          <p:spPr>
            <a:xfrm>
              <a:off x="198120" y="76200"/>
              <a:ext cx="4066541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第五個回合：當納的十分之一</a:t>
              </a:r>
            </a:p>
          </p:txBody>
        </p:sp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206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5" y="381000"/>
            <a:ext cx="9144001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7" name="Rectangle 1"/>
          <p:cNvSpPr txBox="1"/>
          <p:nvPr/>
        </p:nvSpPr>
        <p:spPr>
          <a:xfrm>
            <a:off x="807719" y="1371600"/>
            <a:ext cx="7376161" cy="3017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（3:10 - 12） </a:t>
            </a:r>
          </a:p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3:10 </a:t>
            </a:r>
            <a:r>
              <a:rPr sz="1800" dirty="0" err="1"/>
              <a:t>萬軍之耶和華說</a:t>
            </a:r>
            <a:r>
              <a:rPr sz="1800" dirty="0"/>
              <a:t>：「</a:t>
            </a:r>
            <a:r>
              <a:rPr sz="1800" dirty="0" err="1"/>
              <a:t>你們要將當納的十分之一全然送入倉庫，使我家有糧，以此試試我，是否為你們敞開天上的窗戶傾福於你們，甚至無處可容</a:t>
            </a:r>
            <a:r>
              <a:rPr sz="1800" dirty="0"/>
              <a:t>。」</a:t>
            </a:r>
          </a:p>
          <a:p>
            <a:pPr>
              <a:lnSpc>
                <a:spcPct val="107000"/>
              </a:lnSpc>
              <a:tabLst>
                <a:tab pos="457200" algn="l"/>
              </a:tabLst>
              <a:defRPr sz="1000">
                <a:latin typeface="SimHei"/>
                <a:ea typeface="SimHei"/>
                <a:cs typeface="SimHei"/>
                <a:sym typeface="SimHei"/>
              </a:defRPr>
            </a:pPr>
            <a:endParaRPr sz="1800" dirty="0"/>
          </a:p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3:11 </a:t>
            </a:r>
            <a:r>
              <a:rPr sz="1800" dirty="0" err="1"/>
              <a:t>萬軍之耶和華說</a:t>
            </a:r>
            <a:r>
              <a:rPr sz="1800" dirty="0"/>
              <a:t>：「</a:t>
            </a:r>
            <a:r>
              <a:rPr sz="1800" dirty="0" err="1"/>
              <a:t>我必為你們斥責蝗蟲，不容牠毀壞你們的土產，你們田間的葡萄樹在未熟之先也不掉果子</a:t>
            </a:r>
            <a:r>
              <a:rPr sz="1800" dirty="0"/>
              <a:t>。」</a:t>
            </a:r>
          </a:p>
          <a:p>
            <a:pPr>
              <a:lnSpc>
                <a:spcPct val="107000"/>
              </a:lnSpc>
              <a:tabLst>
                <a:tab pos="457200" algn="l"/>
              </a:tabLst>
              <a:defRPr sz="1000">
                <a:latin typeface="SimHei"/>
                <a:ea typeface="SimHei"/>
                <a:cs typeface="SimHei"/>
                <a:sym typeface="SimHei"/>
              </a:defRPr>
            </a:pPr>
            <a:endParaRPr sz="1800" dirty="0"/>
          </a:p>
          <a:p>
            <a:pPr>
              <a:lnSpc>
                <a:spcPct val="107000"/>
              </a:lnSpc>
              <a:tabLst>
                <a:tab pos="457200" algn="l"/>
              </a:tabLst>
              <a:defRPr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3:12 </a:t>
            </a:r>
            <a:r>
              <a:rPr sz="1800" dirty="0" err="1"/>
              <a:t>萬軍之耶和華說</a:t>
            </a:r>
            <a:r>
              <a:rPr sz="1800" dirty="0"/>
              <a:t>：「</a:t>
            </a:r>
            <a:r>
              <a:rPr sz="1800" dirty="0" err="1"/>
              <a:t>萬國必稱你們為有福的，因你們的地必成為喜樂之地</a:t>
            </a:r>
            <a:r>
              <a:rPr sz="1800" dirty="0"/>
              <a:t>。」</a:t>
            </a:r>
          </a:p>
        </p:txBody>
      </p:sp>
      <p:sp>
        <p:nvSpPr>
          <p:cNvPr id="208" name="Text Box 5"/>
          <p:cNvSpPr txBox="1"/>
          <p:nvPr/>
        </p:nvSpPr>
        <p:spPr>
          <a:xfrm>
            <a:off x="1722120" y="762000"/>
            <a:ext cx="4845507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第一個回合：愛的確據</a:t>
            </a:r>
          </a:p>
        </p:txBody>
      </p:sp>
      <p:grpSp>
        <p:nvGrpSpPr>
          <p:cNvPr id="211" name="Group 6"/>
          <p:cNvGrpSpPr/>
          <p:nvPr/>
        </p:nvGrpSpPr>
        <p:grpSpPr>
          <a:xfrm>
            <a:off x="2286000" y="762000"/>
            <a:ext cx="4419600" cy="609600"/>
            <a:chOff x="0" y="0"/>
            <a:chExt cx="4419600" cy="609600"/>
          </a:xfrm>
        </p:grpSpPr>
        <p:sp>
          <p:nvSpPr>
            <p:cNvPr id="209" name="Rectangle 7"/>
            <p:cNvSpPr/>
            <p:nvPr/>
          </p:nvSpPr>
          <p:spPr>
            <a:xfrm>
              <a:off x="0" y="0"/>
              <a:ext cx="4419600" cy="609600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10" name="Text Box 5"/>
            <p:cNvSpPr txBox="1"/>
            <p:nvPr/>
          </p:nvSpPr>
          <p:spPr>
            <a:xfrm>
              <a:off x="198120" y="76200"/>
              <a:ext cx="4066541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第五個回合：當納的十分之一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214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5" y="304800"/>
            <a:ext cx="9144001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Rectangle 1"/>
          <p:cNvSpPr txBox="1"/>
          <p:nvPr/>
        </p:nvSpPr>
        <p:spPr>
          <a:xfrm>
            <a:off x="731519" y="1371599"/>
            <a:ext cx="7909561" cy="3613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07000"/>
              </a:lnSpc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sz="1800" dirty="0" err="1"/>
              <a:t>第五個回合的辯論</a:t>
            </a:r>
            <a:r>
              <a:rPr sz="1800" dirty="0"/>
              <a:t> 3:7-12：</a:t>
            </a:r>
            <a:r>
              <a:rPr sz="1800" u="sng" dirty="0"/>
              <a:t>神的愛充充滿滿</a:t>
            </a:r>
            <a:endParaRPr sz="1800" u="sng" dirty="0">
              <a:solidFill>
                <a:srgbClr val="C00000"/>
              </a:solidFill>
            </a:endParaRPr>
          </a:p>
          <a:p>
            <a:pPr>
              <a:lnSpc>
                <a:spcPct val="107000"/>
              </a:lnSpc>
              <a:tabLst>
                <a:tab pos="457200" algn="l"/>
              </a:tabLst>
              <a:defRPr sz="1800">
                <a:latin typeface="SimHei"/>
                <a:ea typeface="SimHei"/>
                <a:cs typeface="SimHei"/>
                <a:sym typeface="SimHei"/>
              </a:defRPr>
            </a:pPr>
            <a:r>
              <a:rPr sz="1800" dirty="0" err="1"/>
              <a:t>辯論主題：</a:t>
            </a:r>
            <a:r>
              <a:rPr sz="1800" dirty="0" err="1">
                <a:solidFill>
                  <a:srgbClr val="C00000"/>
                </a:solidFill>
              </a:rPr>
              <a:t>神責備以色列偏離神的典章，神勸以色列當納十分之一並應許賜福</a:t>
            </a:r>
            <a:r>
              <a:rPr sz="1800" dirty="0">
                <a:solidFill>
                  <a:srgbClr val="C00000"/>
                </a:solidFill>
              </a:rPr>
              <a:t>。</a:t>
            </a:r>
          </a:p>
          <a:p>
            <a:pPr>
              <a:lnSpc>
                <a:spcPct val="107000"/>
              </a:lnSpc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背景：猶太人回歸多年之後，他們還是像從列祖的日子以來一樣偏離神的典章而不遵守。在農業生產上，他們可能遇到乾旱和害蟲等困難（3:10-11），在奉獻上，百姓並未獻上當獻的十分之一來支持神的仆人，以致利未人要出來工作維生，這使他們不再重視神賜給他們料理聖殿和安排敬拜的職責（尼13:10-13）。</a:t>
            </a:r>
          </a:p>
          <a:p>
            <a:pPr>
              <a:lnSpc>
                <a:spcPct val="107000"/>
              </a:lnSpc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endParaRPr sz="1800" dirty="0">
              <a:solidFill>
                <a:srgbClr val="C00000"/>
              </a:solidFill>
            </a:endParaRP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800">
                <a:latin typeface="SimHei"/>
                <a:ea typeface="SimHei"/>
                <a:cs typeface="SimHei"/>
                <a:sym typeface="SimHei"/>
              </a:defRPr>
            </a:pPr>
            <a:r>
              <a:rPr sz="1800" dirty="0" err="1"/>
              <a:t>第五輪辯論以</a:t>
            </a:r>
            <a:r>
              <a:rPr sz="1800" dirty="0" err="1">
                <a:solidFill>
                  <a:srgbClr val="C00000"/>
                </a:solidFill>
              </a:rPr>
              <a:t>神責備以色列人沒有遵守神的律法，奪取神的供物</a:t>
            </a:r>
            <a:r>
              <a:rPr sz="1800" dirty="0" err="1"/>
              <a:t>開始</a:t>
            </a:r>
            <a:r>
              <a:rPr sz="1800" dirty="0"/>
              <a:t>。</a:t>
            </a:r>
            <a:endParaRPr sz="1800" dirty="0">
              <a:solidFill>
                <a:srgbClr val="C00000"/>
              </a:solidFill>
            </a:endParaRP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800">
                <a:latin typeface="SimHei"/>
                <a:ea typeface="SimHei"/>
                <a:cs typeface="SimHei"/>
                <a:sym typeface="SimHei"/>
              </a:defRPr>
            </a:pPr>
            <a:r>
              <a:rPr sz="1800" dirty="0" err="1"/>
              <a:t>以色列人不承認，神指出</a:t>
            </a:r>
            <a:r>
              <a:rPr sz="1800" dirty="0" err="1">
                <a:solidFill>
                  <a:srgbClr val="C00000"/>
                </a:solidFill>
              </a:rPr>
              <a:t>不獻上十分之一就是奪取神的供物，自招咒詛</a:t>
            </a:r>
            <a:r>
              <a:rPr sz="1800" dirty="0"/>
              <a:t>。</a:t>
            </a: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800">
                <a:latin typeface="SimHei"/>
                <a:ea typeface="SimHei"/>
                <a:cs typeface="SimHei"/>
                <a:sym typeface="SimHei"/>
              </a:defRPr>
            </a:pPr>
            <a:r>
              <a:rPr sz="1800" dirty="0" err="1"/>
              <a:t>神勸以色列</a:t>
            </a:r>
            <a:r>
              <a:rPr sz="1800" dirty="0" err="1">
                <a:solidFill>
                  <a:srgbClr val="C00000"/>
                </a:solidFill>
              </a:rPr>
              <a:t>當納十分之一並應許賜福</a:t>
            </a:r>
            <a:r>
              <a:rPr sz="1800" dirty="0">
                <a:solidFill>
                  <a:srgbClr val="C00000"/>
                </a:solidFill>
              </a:rPr>
              <a:t>。</a:t>
            </a:r>
          </a:p>
        </p:txBody>
      </p:sp>
      <p:sp>
        <p:nvSpPr>
          <p:cNvPr id="216" name="Text Box 5"/>
          <p:cNvSpPr txBox="1"/>
          <p:nvPr/>
        </p:nvSpPr>
        <p:spPr>
          <a:xfrm>
            <a:off x="1722120" y="762000"/>
            <a:ext cx="4845507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第一個回合：愛的確據</a:t>
            </a:r>
          </a:p>
        </p:txBody>
      </p:sp>
      <p:grpSp>
        <p:nvGrpSpPr>
          <p:cNvPr id="219" name="Group 7"/>
          <p:cNvGrpSpPr/>
          <p:nvPr/>
        </p:nvGrpSpPr>
        <p:grpSpPr>
          <a:xfrm>
            <a:off x="2286000" y="762000"/>
            <a:ext cx="4419600" cy="609600"/>
            <a:chOff x="0" y="0"/>
            <a:chExt cx="4419600" cy="609600"/>
          </a:xfrm>
        </p:grpSpPr>
        <p:sp>
          <p:nvSpPr>
            <p:cNvPr id="217" name="Rectangle 10"/>
            <p:cNvSpPr/>
            <p:nvPr/>
          </p:nvSpPr>
          <p:spPr>
            <a:xfrm>
              <a:off x="0" y="0"/>
              <a:ext cx="4419600" cy="609600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18" name="Text Box 5"/>
            <p:cNvSpPr txBox="1"/>
            <p:nvPr/>
          </p:nvSpPr>
          <p:spPr>
            <a:xfrm>
              <a:off x="198120" y="76200"/>
              <a:ext cx="4066541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第五個回合：當納的十分之一</a:t>
              </a:r>
            </a:p>
          </p:txBody>
        </p: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222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5" y="381000"/>
            <a:ext cx="9144001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Rectangle 1"/>
          <p:cNvSpPr txBox="1"/>
          <p:nvPr/>
        </p:nvSpPr>
        <p:spPr>
          <a:xfrm>
            <a:off x="883919" y="1371600"/>
            <a:ext cx="7376161" cy="35645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(3:7) 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萬軍之耶和華說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：「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從你們列祖的日子以來，你們</a:t>
            </a:r>
            <a:r>
              <a:rPr sz="1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常常偏離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我的典章而不遵守。現在你們要</a:t>
            </a:r>
            <a:r>
              <a:rPr sz="1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轉向我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，我就</a:t>
            </a:r>
            <a:r>
              <a:rPr sz="1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轉向你們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。你們卻問說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：『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我們如何才是轉向呢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？』</a:t>
            </a:r>
          </a:p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endParaRPr sz="1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從你們列祖的日子以來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⋯⋯”，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以色列人也沒有停止作雅各之子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(3:6)，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常常偏離，不遵守神的典章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典章：與律例常相提並論，是神所定的律法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神的愛永不變。雖然以色列人常常偏離，神在呼吁以色列要转向神，悔改，神就与他们和好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百姓的反應：狡辯，不認罪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224" name="Text Box 5"/>
          <p:cNvSpPr txBox="1"/>
          <p:nvPr/>
        </p:nvSpPr>
        <p:spPr>
          <a:xfrm>
            <a:off x="1722120" y="762000"/>
            <a:ext cx="4845507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第一個回合：愛的確據</a:t>
            </a:r>
          </a:p>
        </p:txBody>
      </p:sp>
      <p:grpSp>
        <p:nvGrpSpPr>
          <p:cNvPr id="227" name="Group 6"/>
          <p:cNvGrpSpPr/>
          <p:nvPr/>
        </p:nvGrpSpPr>
        <p:grpSpPr>
          <a:xfrm>
            <a:off x="2286000" y="762000"/>
            <a:ext cx="4419600" cy="609600"/>
            <a:chOff x="0" y="0"/>
            <a:chExt cx="4419600" cy="609600"/>
          </a:xfrm>
        </p:grpSpPr>
        <p:sp>
          <p:nvSpPr>
            <p:cNvPr id="225" name="Rectangle 7"/>
            <p:cNvSpPr/>
            <p:nvPr/>
          </p:nvSpPr>
          <p:spPr>
            <a:xfrm>
              <a:off x="0" y="0"/>
              <a:ext cx="4419600" cy="609600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26" name="Text Box 5"/>
            <p:cNvSpPr txBox="1"/>
            <p:nvPr/>
          </p:nvSpPr>
          <p:spPr>
            <a:xfrm>
              <a:off x="198120" y="76200"/>
              <a:ext cx="4066541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第五個回合：當納的十分之一</a:t>
              </a:r>
            </a:p>
          </p:txBody>
        </p:sp>
      </p:grp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230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5" y="381000"/>
            <a:ext cx="9144001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1" name="Rectangle 1"/>
          <p:cNvSpPr txBox="1"/>
          <p:nvPr/>
        </p:nvSpPr>
        <p:spPr>
          <a:xfrm>
            <a:off x="759655" y="1371600"/>
            <a:ext cx="7624690" cy="47543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(3:8-9) 「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人豈可奪取神之物呢？你們竟</a:t>
            </a:r>
            <a:r>
              <a:rPr sz="16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奪取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我的供物。你們卻說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：『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我們在何事上奪取你的供物呢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？』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就是你們在</a:t>
            </a:r>
            <a:r>
              <a:rPr sz="16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當納的十分之一和當獻的供物上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sz="1600" b="1" dirty="0">
              <a:latin typeface="黑体" panose="02010609060101010101" pitchFamily="49" charset="-122"/>
              <a:ea typeface="黑体" panose="02010609060101010101" pitchFamily="49" charset="-122"/>
              <a:cs typeface="SimHei"/>
              <a:sym typeface="SimHei"/>
            </a:endParaRPr>
          </a:p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因你們通國的人都奪取我的供物，咒詛就臨到你們身上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。」。</a:t>
            </a:r>
          </a:p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endParaRPr sz="1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 sz="1600"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搶奪：用暴力奪得。與“雅各”這個詞的字根類似，有“欺詐，狡猾地攻擊”的意思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 sz="1600"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十分之一的律法：律法规定一切出产的十分之一要归给耶和华，给利未人（</a:t>
            </a:r>
            <a:r>
              <a:rPr sz="1600" u="sng" dirty="0" err="1">
                <a:solidFill>
                  <a:srgbClr val="551A8B"/>
                </a:solidFill>
                <a:uFill>
                  <a:solidFill>
                    <a:srgbClr val="551A8B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3"/>
              </a:rPr>
              <a:t>利</a:t>
            </a:r>
            <a:r>
              <a:rPr sz="1600" u="sng" dirty="0">
                <a:solidFill>
                  <a:srgbClr val="551A8B"/>
                </a:solidFill>
                <a:uFill>
                  <a:solidFill>
                    <a:srgbClr val="551A8B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3"/>
              </a:rPr>
              <a:t> 27:30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sz="1600" u="sng" dirty="0">
                <a:solidFill>
                  <a:srgbClr val="551A8B"/>
                </a:solidFill>
                <a:uFill>
                  <a:solidFill>
                    <a:srgbClr val="551A8B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4"/>
              </a:rPr>
              <a:t>民 18:24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），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利未人再把十分之一归给祭司（</a:t>
            </a:r>
            <a:r>
              <a:rPr sz="1600" u="sng" dirty="0" err="1">
                <a:solidFill>
                  <a:srgbClr val="0000EE"/>
                </a:solidFill>
                <a:uFill>
                  <a:solidFill>
                    <a:srgbClr val="0000EE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5"/>
              </a:rPr>
              <a:t>民</a:t>
            </a:r>
            <a:r>
              <a:rPr sz="1600" u="sng" dirty="0">
                <a:solidFill>
                  <a:srgbClr val="0000EE"/>
                </a:solidFill>
                <a:uFill>
                  <a:solidFill>
                    <a:srgbClr val="0000EE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5"/>
              </a:rPr>
              <a:t> 18:28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）。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另外，每三年收十一奉献时，要把十分之一归给利未人、寡妇、孤儿等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sz="1600" u="sng" dirty="0">
                <a:solidFill>
                  <a:srgbClr val="551A8B"/>
                </a:solidFill>
                <a:uFill>
                  <a:solidFill>
                    <a:srgbClr val="551A8B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6"/>
              </a:rPr>
              <a:t>申 14:28-29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 sz="1600"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「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供物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」：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指的是「所献的祭牲中归给祭司的份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」（ </a:t>
            </a:r>
            <a:r>
              <a:rPr sz="1600" u="sng" dirty="0">
                <a:solidFill>
                  <a:srgbClr val="0000EE"/>
                </a:solidFill>
                <a:uFill>
                  <a:solidFill>
                    <a:srgbClr val="0000EE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7"/>
              </a:rPr>
              <a:t>出 29:27-28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sz="1600" u="sng" dirty="0">
                <a:solidFill>
                  <a:srgbClr val="0000EE"/>
                </a:solidFill>
                <a:uFill>
                  <a:solidFill>
                    <a:srgbClr val="0000EE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8"/>
              </a:rPr>
              <a:t>利 9:22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sz="1600" u="sng" dirty="0">
                <a:solidFill>
                  <a:srgbClr val="0000EE"/>
                </a:solidFill>
                <a:uFill>
                  <a:solidFill>
                    <a:srgbClr val="0000EE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9"/>
              </a:rPr>
              <a:t>民 5:9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）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或「甘心乐意为了特殊目的献上的礼物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」（ </a:t>
            </a:r>
            <a:r>
              <a:rPr sz="1600" u="sng" dirty="0">
                <a:solidFill>
                  <a:srgbClr val="551A8B"/>
                </a:solidFill>
                <a:uFill>
                  <a:solidFill>
                    <a:srgbClr val="551A8B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10"/>
              </a:rPr>
              <a:t>出 25:2-7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）。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 sz="1600"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實際上律法之前就有十分之一的奉獻：亚伯兰把掳获之物的十分之一给麦基洗德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sz="1600" u="sng" dirty="0">
                <a:solidFill>
                  <a:srgbClr val="0000EE"/>
                </a:solidFill>
                <a:uFill>
                  <a:solidFill>
                    <a:srgbClr val="0000EE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11"/>
              </a:rPr>
              <a:t>创 14:20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，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雅各在伯特利也发誓要把十分之一献给神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sz="1600" u="sng" dirty="0">
                <a:solidFill>
                  <a:srgbClr val="551A8B"/>
                </a:solidFill>
                <a:uFill>
                  <a:solidFill>
                    <a:srgbClr val="551A8B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hlinkClick r:id="rId12"/>
              </a:rPr>
              <a:t>创 28:22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 。</a:t>
            </a: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他們是甘心樂意地奉獻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 sz="1600"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600" dirty="0" err="1">
                <a:latin typeface="黑体" panose="02010609060101010101" pitchFamily="49" charset="-122"/>
                <a:ea typeface="黑体" panose="02010609060101010101" pitchFamily="49" charset="-122"/>
              </a:rPr>
              <a:t>咒詛：從下文可知這裡可能指的是以色列人在農業生產上遇到的困難</a:t>
            </a:r>
            <a:r>
              <a:rPr sz="16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232" name="Text Box 5"/>
          <p:cNvSpPr txBox="1"/>
          <p:nvPr/>
        </p:nvSpPr>
        <p:spPr>
          <a:xfrm>
            <a:off x="1722120" y="762000"/>
            <a:ext cx="4845507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第一個回合：愛的確據</a:t>
            </a:r>
          </a:p>
        </p:txBody>
      </p:sp>
      <p:grpSp>
        <p:nvGrpSpPr>
          <p:cNvPr id="235" name="Group 6"/>
          <p:cNvGrpSpPr/>
          <p:nvPr/>
        </p:nvGrpSpPr>
        <p:grpSpPr>
          <a:xfrm>
            <a:off x="2286000" y="762000"/>
            <a:ext cx="4419600" cy="609600"/>
            <a:chOff x="0" y="0"/>
            <a:chExt cx="4419600" cy="609600"/>
          </a:xfrm>
        </p:grpSpPr>
        <p:sp>
          <p:nvSpPr>
            <p:cNvPr id="233" name="Rectangle 7"/>
            <p:cNvSpPr/>
            <p:nvPr/>
          </p:nvSpPr>
          <p:spPr>
            <a:xfrm>
              <a:off x="0" y="0"/>
              <a:ext cx="4419600" cy="609600"/>
            </a:xfrm>
            <a:prstGeom prst="rect">
              <a:avLst/>
            </a:prstGeom>
            <a:blipFill rotWithShape="1">
              <a:blip r:embed="rId1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34" name="Text Box 5"/>
            <p:cNvSpPr txBox="1"/>
            <p:nvPr/>
          </p:nvSpPr>
          <p:spPr>
            <a:xfrm>
              <a:off x="198120" y="76200"/>
              <a:ext cx="4066541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第五個回合：當納的十分之一</a:t>
              </a:r>
            </a:p>
          </p:txBody>
        </p:sp>
      </p:grp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238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5" y="381000"/>
            <a:ext cx="9144001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Rectangle 1"/>
          <p:cNvSpPr txBox="1"/>
          <p:nvPr/>
        </p:nvSpPr>
        <p:spPr>
          <a:xfrm>
            <a:off x="883919" y="1371600"/>
            <a:ext cx="7376161" cy="4600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(3:10-11) 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萬軍之耶和華說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：「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你們要將當納的十分之一全然送入</a:t>
            </a:r>
            <a:r>
              <a:rPr sz="1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倉庫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，使</a:t>
            </a:r>
            <a:r>
              <a:rPr sz="1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我家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有糧，以此</a:t>
            </a:r>
            <a:r>
              <a:rPr sz="1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試試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我，是否為你們敞開</a:t>
            </a:r>
            <a:r>
              <a:rPr sz="1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天上的窗戶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傾福於你們，甚至無處可容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。」。</a:t>
            </a:r>
          </a:p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萬軍之耶和華說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：「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我必為你們斥責蝗蟲，不容牠毀壞你們的土產，你們田間的葡萄樹在未熟之先也不掉果子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。」</a:t>
            </a:r>
          </a:p>
          <a:p>
            <a:pPr>
              <a:lnSpc>
                <a:spcPct val="120000"/>
              </a:lnSpc>
              <a:spcBef>
                <a:spcPts val="300"/>
              </a:spcBef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endParaRPr sz="1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「</a:t>
            </a: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倉庫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」：聖殿的廣場建有倉庫以存放供物和十一奉獻（尼10:38，13:12）。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我家：神的殿，這裡指聖殿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試試：在舊約出現28次，多指神試煉人（比如約伯），或者查驗人心。與“不可試探耶和華你的神”（申6:16）不是一個字。</a:t>
            </a:r>
          </a:p>
          <a:p>
            <a:pPr marL="180473" indent="-180473">
              <a:lnSpc>
                <a:spcPct val="120000"/>
              </a:lnSpc>
              <a:spcBef>
                <a:spcPts val="300"/>
              </a:spcBef>
              <a:buSzPct val="100000"/>
              <a:buChar char="•"/>
              <a:tabLst>
                <a:tab pos="457200" algn="l"/>
              </a:tabLst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rPr sz="1800" dirty="0" err="1">
                <a:latin typeface="黑体" panose="02010609060101010101" pitchFamily="49" charset="-122"/>
                <a:ea typeface="黑体" panose="02010609060101010101" pitchFamily="49" charset="-122"/>
              </a:rPr>
              <a:t>天上的窗戶：floodgates</a:t>
            </a:r>
            <a:r>
              <a:rPr sz="1800" dirty="0">
                <a:latin typeface="黑体" panose="02010609060101010101" pitchFamily="49" charset="-122"/>
                <a:ea typeface="黑体" panose="02010609060101010101" pitchFamily="49" charset="-122"/>
              </a:rPr>
              <a:t> of heaven, 在創世紀7:11,8:2中指引發大洪水的降雨，這裡是形容雨很大，比喻神所賜福份。</a:t>
            </a:r>
          </a:p>
        </p:txBody>
      </p:sp>
      <p:sp>
        <p:nvSpPr>
          <p:cNvPr id="240" name="Text Box 5"/>
          <p:cNvSpPr txBox="1"/>
          <p:nvPr/>
        </p:nvSpPr>
        <p:spPr>
          <a:xfrm>
            <a:off x="1722120" y="762000"/>
            <a:ext cx="4845507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第一個回合：愛的確據</a:t>
            </a:r>
          </a:p>
        </p:txBody>
      </p:sp>
      <p:grpSp>
        <p:nvGrpSpPr>
          <p:cNvPr id="243" name="Group 6"/>
          <p:cNvGrpSpPr/>
          <p:nvPr/>
        </p:nvGrpSpPr>
        <p:grpSpPr>
          <a:xfrm>
            <a:off x="2286000" y="762000"/>
            <a:ext cx="4419600" cy="609600"/>
            <a:chOff x="0" y="0"/>
            <a:chExt cx="4419600" cy="609600"/>
          </a:xfrm>
        </p:grpSpPr>
        <p:sp>
          <p:nvSpPr>
            <p:cNvPr id="241" name="Rectangle 7"/>
            <p:cNvSpPr/>
            <p:nvPr/>
          </p:nvSpPr>
          <p:spPr>
            <a:xfrm>
              <a:off x="0" y="0"/>
              <a:ext cx="4419600" cy="609600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42" name="Text Box 5"/>
            <p:cNvSpPr txBox="1"/>
            <p:nvPr/>
          </p:nvSpPr>
          <p:spPr>
            <a:xfrm>
              <a:off x="198120" y="76200"/>
              <a:ext cx="4066541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第五個回合：當納的十分之一</a:t>
              </a:r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544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黑体</vt:lpstr>
      <vt:lpstr>黑体</vt:lpstr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Yuan Tao</cp:lastModifiedBy>
  <cp:revision>6</cp:revision>
  <dcterms:modified xsi:type="dcterms:W3CDTF">2020-07-12T22:35:14Z</dcterms:modified>
</cp:coreProperties>
</file>