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305" r:id="rId3"/>
    <p:sldId id="306" r:id="rId4"/>
    <p:sldId id="280" r:id="rId5"/>
    <p:sldId id="313" r:id="rId6"/>
    <p:sldId id="314" r:id="rId7"/>
    <p:sldId id="320" r:id="rId8"/>
    <p:sldId id="321" r:id="rId9"/>
    <p:sldId id="323" r:id="rId10"/>
    <p:sldId id="324" r:id="rId11"/>
    <p:sldId id="325" r:id="rId12"/>
    <p:sldId id="326" r:id="rId13"/>
    <p:sldId id="327" r:id="rId14"/>
    <p:sldId id="298" r:id="rId15"/>
    <p:sldId id="299" r:id="rId16"/>
    <p:sldId id="300" r:id="rId17"/>
    <p:sldId id="303" r:id="rId18"/>
    <p:sldId id="301" r:id="rId19"/>
    <p:sldId id="302" r:id="rId20"/>
    <p:sldId id="307" r:id="rId21"/>
    <p:sldId id="308" r:id="rId22"/>
    <p:sldId id="304" r:id="rId23"/>
    <p:sldId id="309" r:id="rId24"/>
    <p:sldId id="310" r:id="rId25"/>
    <p:sldId id="277" r:id="rId26"/>
    <p:sldId id="312" r:id="rId27"/>
    <p:sldId id="31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9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868E8-8AE8-4CD8-A298-1F5B8DCB0E85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370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0DCE5-1D98-4D6B-943D-35A72F5C48B6}" type="slidenum">
              <a:rPr lang="zh-TW" altLang="en-US"/>
              <a:pPr/>
              <a:t>15</a:t>
            </a:fld>
            <a:endParaRPr lang="en-US" altLang="zh-TW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033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0DCE5-1D98-4D6B-943D-35A72F5C48B6}" type="slidenum">
              <a:rPr lang="zh-TW" altLang="en-US"/>
              <a:pPr/>
              <a:t>16</a:t>
            </a:fld>
            <a:endParaRPr lang="en-US" altLang="zh-TW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196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0DCE5-1D98-4D6B-943D-35A72F5C48B6}" type="slidenum">
              <a:rPr lang="zh-TW" altLang="en-US"/>
              <a:pPr/>
              <a:t>17</a:t>
            </a:fld>
            <a:endParaRPr lang="en-US" altLang="zh-TW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0596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0BBED-8D56-4681-B296-6F6A4D99556D}" type="slidenum">
              <a:rPr lang="zh-TW" altLang="en-US"/>
              <a:pPr/>
              <a:t>18</a:t>
            </a:fld>
            <a:endParaRPr lang="en-US" altLang="zh-TW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62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7C39EB-C8FD-4CF0-9E55-6DB086179D75}" type="slidenum">
              <a:rPr lang="zh-TW" altLang="en-US"/>
              <a:pPr/>
              <a:t>19</a:t>
            </a:fld>
            <a:endParaRPr lang="en-US" altLang="zh-TW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251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10C85-128F-4DE8-9115-1C4C61017101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432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第四課</a:t>
            </a:r>
            <a:endParaRPr lang="en-US" altLang="zh-CN" sz="4000" b="1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事奉中的祝福與安慰者</a:t>
            </a:r>
            <a:endParaRPr lang="en-US" altLang="zh-CN" sz="4800" b="1" dirty="0" smtClean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8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</a:t>
            </a:r>
            <a:r>
              <a:rPr lang="zh-CN" altLang="en-US" sz="48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羅事奉中的主要同</a:t>
            </a:r>
            <a:r>
              <a:rPr lang="zh-CN" altLang="en-US" sz="48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</a:t>
            </a:r>
            <a:r>
              <a:rPr lang="en-US" altLang="zh-CN" sz="48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</a:t>
            </a:r>
            <a:r>
              <a:rPr lang="zh-CN" altLang="en-US" sz="48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巴</a:t>
            </a:r>
            <a:r>
              <a:rPr lang="zh-CN" altLang="en-US" sz="48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拿</a:t>
            </a:r>
            <a:r>
              <a:rPr lang="zh-CN" altLang="en-US" sz="48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巴</a:t>
            </a:r>
            <a:endParaRPr lang="en-US" sz="4800" b="1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0235" y="2647389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4000" b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方面</a:t>
            </a:r>
            <a:endParaRPr lang="en-US" sz="4000" dirty="0"/>
          </a:p>
        </p:txBody>
      </p:sp>
      <p:sp>
        <p:nvSpPr>
          <p:cNvPr id="12" name="Rectangle 11"/>
          <p:cNvSpPr/>
          <p:nvPr/>
        </p:nvSpPr>
        <p:spPr>
          <a:xfrm>
            <a:off x="0" y="3410918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簡要複習：</a:t>
            </a:r>
            <a:endParaRPr lang="en-US" altLang="zh-CN" sz="40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聖經中巴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拿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巴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事奉中</a:t>
            </a:r>
            <a:r>
              <a:rPr lang="zh-CN" altLang="en-US" sz="4000" dirty="0" smtClean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的祝福安</a:t>
            </a:r>
            <a:r>
              <a:rPr lang="zh-CN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慰者</a:t>
            </a:r>
            <a:endParaRPr lang="en-US" altLang="zh-CN" sz="4000" dirty="0">
              <a:solidFill>
                <a:srgbClr val="150575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點討論： </a:t>
            </a:r>
            <a:r>
              <a:rPr lang="zh-CN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工人</a:t>
            </a:r>
            <a:r>
              <a:rPr lang="en-US" altLang="zh-CN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Vs</a:t>
            </a:r>
            <a:r>
              <a:rPr lang="zh-CN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工作 </a:t>
            </a:r>
            <a:r>
              <a:rPr lang="en-US" altLang="zh-CN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– </a:t>
            </a:r>
            <a:r>
              <a:rPr lang="zh-CN" altLang="en-US" sz="4000" dirty="0">
                <a:solidFill>
                  <a:srgbClr val="150575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如何處理教會的爭端</a:t>
            </a:r>
            <a:endParaRPr lang="en-US" altLang="zh-CN" sz="4000" dirty="0">
              <a:solidFill>
                <a:srgbClr val="150575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521" name="Picture 17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524" name="Oval 20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5" name="AutoShape 21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77508" name="Freeform 4"/>
          <p:cNvSpPr>
            <a:spLocks/>
          </p:cNvSpPr>
          <p:nvPr/>
        </p:nvSpPr>
        <p:spPr bwMode="auto">
          <a:xfrm>
            <a:off x="6624639" y="2066926"/>
            <a:ext cx="85725" cy="608013"/>
          </a:xfrm>
          <a:custGeom>
            <a:avLst/>
            <a:gdLst>
              <a:gd name="T0" fmla="*/ 43 w 43"/>
              <a:gd name="T1" fmla="*/ 0 h 302"/>
              <a:gd name="T2" fmla="*/ 0 w 43"/>
              <a:gd name="T3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3" h="302">
                <a:moveTo>
                  <a:pt x="43" y="0"/>
                </a:moveTo>
                <a:cubicBezTo>
                  <a:pt x="25" y="92"/>
                  <a:pt x="8" y="185"/>
                  <a:pt x="0" y="30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09" name="Freeform 5"/>
          <p:cNvSpPr>
            <a:spLocks/>
          </p:cNvSpPr>
          <p:nvPr/>
        </p:nvSpPr>
        <p:spPr bwMode="auto">
          <a:xfrm>
            <a:off x="4059238" y="966788"/>
            <a:ext cx="2565400" cy="1090612"/>
          </a:xfrm>
          <a:custGeom>
            <a:avLst/>
            <a:gdLst>
              <a:gd name="T0" fmla="*/ 0 w 1277"/>
              <a:gd name="T1" fmla="*/ 0 h 543"/>
              <a:gd name="T2" fmla="*/ 173 w 1277"/>
              <a:gd name="T3" fmla="*/ 264 h 543"/>
              <a:gd name="T4" fmla="*/ 375 w 1277"/>
              <a:gd name="T5" fmla="*/ 447 h 543"/>
              <a:gd name="T6" fmla="*/ 778 w 1277"/>
              <a:gd name="T7" fmla="*/ 476 h 543"/>
              <a:gd name="T8" fmla="*/ 1277 w 1277"/>
              <a:gd name="T9" fmla="*/ 543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543">
                <a:moveTo>
                  <a:pt x="0" y="0"/>
                </a:moveTo>
                <a:cubicBezTo>
                  <a:pt x="29" y="44"/>
                  <a:pt x="111" y="190"/>
                  <a:pt x="173" y="264"/>
                </a:cubicBezTo>
                <a:cubicBezTo>
                  <a:pt x="235" y="338"/>
                  <a:pt x="274" y="412"/>
                  <a:pt x="375" y="447"/>
                </a:cubicBezTo>
                <a:cubicBezTo>
                  <a:pt x="476" y="482"/>
                  <a:pt x="628" y="460"/>
                  <a:pt x="778" y="476"/>
                </a:cubicBezTo>
                <a:cubicBezTo>
                  <a:pt x="928" y="492"/>
                  <a:pt x="1173" y="529"/>
                  <a:pt x="1277" y="543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0" name="Freeform 6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1" name="Oval 7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2" name="Oval 8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3" name="Oval 9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AutoShape 11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77516" name="AutoShape 12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7517" name="AutoShape 13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77518" name="AutoShape 14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77520" name="Oval 16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6" name="Text Box 22"/>
          <p:cNvSpPr txBox="1">
            <a:spLocks noChangeArrowheads="1"/>
          </p:cNvSpPr>
          <p:nvPr/>
        </p:nvSpPr>
        <p:spPr bwMode="auto">
          <a:xfrm>
            <a:off x="7848601" y="2339975"/>
            <a:ext cx="1692275" cy="406400"/>
          </a:xfrm>
          <a:prstGeom prst="rect">
            <a:avLst/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提摩太的家鄉</a:t>
            </a:r>
          </a:p>
        </p:txBody>
      </p:sp>
    </p:spTree>
    <p:extLst>
      <p:ext uri="{BB962C8B-B14F-4D97-AF65-F5344CB8AC3E}">
        <p14:creationId xmlns:p14="http://schemas.microsoft.com/office/powerpoint/2010/main" val="121493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905" name="Picture 17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3891" name="Freeform 3"/>
          <p:cNvSpPr>
            <a:spLocks/>
          </p:cNvSpPr>
          <p:nvPr/>
        </p:nvSpPr>
        <p:spPr bwMode="auto">
          <a:xfrm>
            <a:off x="6634164" y="2760663"/>
            <a:ext cx="1736725" cy="800100"/>
          </a:xfrm>
          <a:custGeom>
            <a:avLst/>
            <a:gdLst>
              <a:gd name="T0" fmla="*/ 0 w 864"/>
              <a:gd name="T1" fmla="*/ 0 h 398"/>
              <a:gd name="T2" fmla="*/ 307 w 864"/>
              <a:gd name="T3" fmla="*/ 178 h 398"/>
              <a:gd name="T4" fmla="*/ 643 w 864"/>
              <a:gd name="T5" fmla="*/ 365 h 398"/>
              <a:gd name="T6" fmla="*/ 864 w 864"/>
              <a:gd name="T7" fmla="*/ 375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98">
                <a:moveTo>
                  <a:pt x="0" y="0"/>
                </a:moveTo>
                <a:cubicBezTo>
                  <a:pt x="100" y="58"/>
                  <a:pt x="200" y="117"/>
                  <a:pt x="307" y="178"/>
                </a:cubicBezTo>
                <a:cubicBezTo>
                  <a:pt x="414" y="239"/>
                  <a:pt x="550" y="332"/>
                  <a:pt x="643" y="365"/>
                </a:cubicBezTo>
                <a:cubicBezTo>
                  <a:pt x="736" y="398"/>
                  <a:pt x="774" y="378"/>
                  <a:pt x="864" y="37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2" name="Freeform 4"/>
          <p:cNvSpPr>
            <a:spLocks/>
          </p:cNvSpPr>
          <p:nvPr/>
        </p:nvSpPr>
        <p:spPr bwMode="auto">
          <a:xfrm>
            <a:off x="6624639" y="2066926"/>
            <a:ext cx="85725" cy="608013"/>
          </a:xfrm>
          <a:custGeom>
            <a:avLst/>
            <a:gdLst>
              <a:gd name="T0" fmla="*/ 43 w 43"/>
              <a:gd name="T1" fmla="*/ 0 h 302"/>
              <a:gd name="T2" fmla="*/ 0 w 43"/>
              <a:gd name="T3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3" h="302">
                <a:moveTo>
                  <a:pt x="43" y="0"/>
                </a:moveTo>
                <a:cubicBezTo>
                  <a:pt x="25" y="92"/>
                  <a:pt x="8" y="185"/>
                  <a:pt x="0" y="302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3" name="Freeform 5"/>
          <p:cNvSpPr>
            <a:spLocks/>
          </p:cNvSpPr>
          <p:nvPr/>
        </p:nvSpPr>
        <p:spPr bwMode="auto">
          <a:xfrm>
            <a:off x="4059238" y="966788"/>
            <a:ext cx="2565400" cy="1090612"/>
          </a:xfrm>
          <a:custGeom>
            <a:avLst/>
            <a:gdLst>
              <a:gd name="T0" fmla="*/ 0 w 1277"/>
              <a:gd name="T1" fmla="*/ 0 h 543"/>
              <a:gd name="T2" fmla="*/ 173 w 1277"/>
              <a:gd name="T3" fmla="*/ 264 h 543"/>
              <a:gd name="T4" fmla="*/ 375 w 1277"/>
              <a:gd name="T5" fmla="*/ 447 h 543"/>
              <a:gd name="T6" fmla="*/ 778 w 1277"/>
              <a:gd name="T7" fmla="*/ 476 h 543"/>
              <a:gd name="T8" fmla="*/ 1277 w 1277"/>
              <a:gd name="T9" fmla="*/ 543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543">
                <a:moveTo>
                  <a:pt x="0" y="0"/>
                </a:moveTo>
                <a:cubicBezTo>
                  <a:pt x="29" y="44"/>
                  <a:pt x="111" y="190"/>
                  <a:pt x="173" y="264"/>
                </a:cubicBezTo>
                <a:cubicBezTo>
                  <a:pt x="235" y="338"/>
                  <a:pt x="274" y="412"/>
                  <a:pt x="375" y="447"/>
                </a:cubicBezTo>
                <a:cubicBezTo>
                  <a:pt x="476" y="482"/>
                  <a:pt x="628" y="460"/>
                  <a:pt x="778" y="476"/>
                </a:cubicBezTo>
                <a:cubicBezTo>
                  <a:pt x="928" y="492"/>
                  <a:pt x="1173" y="529"/>
                  <a:pt x="1277" y="543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4" name="Freeform 6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5" name="Oval 7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6" name="Oval 8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7" name="Oval 9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8" name="Oval 10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9" name="AutoShape 11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93900" name="AutoShape 12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93901" name="AutoShape 13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93902" name="AutoShape 14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93903" name="AutoShape 15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93904" name="Oval 16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0" name="Picture 20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63" name="Freeform 3"/>
          <p:cNvSpPr>
            <a:spLocks/>
          </p:cNvSpPr>
          <p:nvPr/>
        </p:nvSpPr>
        <p:spPr bwMode="auto">
          <a:xfrm>
            <a:off x="6675438" y="2789239"/>
            <a:ext cx="1738312" cy="769937"/>
          </a:xfrm>
          <a:custGeom>
            <a:avLst/>
            <a:gdLst>
              <a:gd name="T0" fmla="*/ 0 w 1095"/>
              <a:gd name="T1" fmla="*/ 0 h 485"/>
              <a:gd name="T2" fmla="*/ 363 w 1095"/>
              <a:gd name="T3" fmla="*/ 207 h 485"/>
              <a:gd name="T4" fmla="*/ 788 w 1095"/>
              <a:gd name="T5" fmla="*/ 444 h 485"/>
              <a:gd name="T6" fmla="*/ 1095 w 1095"/>
              <a:gd name="T7" fmla="*/ 452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5" h="485">
                <a:moveTo>
                  <a:pt x="0" y="0"/>
                </a:moveTo>
                <a:cubicBezTo>
                  <a:pt x="61" y="35"/>
                  <a:pt x="232" y="133"/>
                  <a:pt x="363" y="207"/>
                </a:cubicBezTo>
                <a:cubicBezTo>
                  <a:pt x="494" y="281"/>
                  <a:pt x="666" y="403"/>
                  <a:pt x="788" y="444"/>
                </a:cubicBezTo>
                <a:cubicBezTo>
                  <a:pt x="910" y="485"/>
                  <a:pt x="1031" y="450"/>
                  <a:pt x="1095" y="45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4" name="Freeform 4"/>
          <p:cNvSpPr>
            <a:spLocks/>
          </p:cNvSpPr>
          <p:nvPr/>
        </p:nvSpPr>
        <p:spPr bwMode="auto">
          <a:xfrm>
            <a:off x="6613526" y="2160589"/>
            <a:ext cx="85725" cy="579437"/>
          </a:xfrm>
          <a:custGeom>
            <a:avLst/>
            <a:gdLst>
              <a:gd name="T0" fmla="*/ 54 w 54"/>
              <a:gd name="T1" fmla="*/ 0 h 365"/>
              <a:gd name="T2" fmla="*/ 0 w 54"/>
              <a:gd name="T3" fmla="*/ 365 h 3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" h="365">
                <a:moveTo>
                  <a:pt x="54" y="0"/>
                </a:moveTo>
                <a:cubicBezTo>
                  <a:pt x="45" y="61"/>
                  <a:pt x="11" y="289"/>
                  <a:pt x="0" y="36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5" name="Freeform 5"/>
          <p:cNvSpPr>
            <a:spLocks/>
          </p:cNvSpPr>
          <p:nvPr/>
        </p:nvSpPr>
        <p:spPr bwMode="auto">
          <a:xfrm>
            <a:off x="4097339" y="1028700"/>
            <a:ext cx="2598737" cy="1041400"/>
          </a:xfrm>
          <a:custGeom>
            <a:avLst/>
            <a:gdLst>
              <a:gd name="T0" fmla="*/ 0 w 1637"/>
              <a:gd name="T1" fmla="*/ 0 h 656"/>
              <a:gd name="T2" fmla="*/ 195 w 1637"/>
              <a:gd name="T3" fmla="*/ 295 h 656"/>
              <a:gd name="T4" fmla="*/ 451 w 1637"/>
              <a:gd name="T5" fmla="*/ 527 h 656"/>
              <a:gd name="T6" fmla="*/ 961 w 1637"/>
              <a:gd name="T7" fmla="*/ 563 h 656"/>
              <a:gd name="T8" fmla="*/ 1637 w 1637"/>
              <a:gd name="T9" fmla="*/ 656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7" h="656">
                <a:moveTo>
                  <a:pt x="0" y="0"/>
                </a:moveTo>
                <a:cubicBezTo>
                  <a:pt x="33" y="49"/>
                  <a:pt x="120" y="207"/>
                  <a:pt x="195" y="295"/>
                </a:cubicBezTo>
                <a:cubicBezTo>
                  <a:pt x="270" y="383"/>
                  <a:pt x="323" y="482"/>
                  <a:pt x="451" y="527"/>
                </a:cubicBezTo>
                <a:cubicBezTo>
                  <a:pt x="578" y="571"/>
                  <a:pt x="763" y="542"/>
                  <a:pt x="961" y="563"/>
                </a:cubicBezTo>
                <a:cubicBezTo>
                  <a:pt x="1159" y="584"/>
                  <a:pt x="1496" y="637"/>
                  <a:pt x="1637" y="65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6" name="Freeform 6"/>
          <p:cNvSpPr>
            <a:spLocks/>
          </p:cNvSpPr>
          <p:nvPr/>
        </p:nvSpPr>
        <p:spPr bwMode="auto">
          <a:xfrm>
            <a:off x="3044825" y="955676"/>
            <a:ext cx="1009650" cy="3490913"/>
          </a:xfrm>
          <a:custGeom>
            <a:avLst/>
            <a:gdLst>
              <a:gd name="T0" fmla="*/ 252 w 636"/>
              <a:gd name="T1" fmla="*/ 2199 h 2199"/>
              <a:gd name="T2" fmla="*/ 209 w 636"/>
              <a:gd name="T3" fmla="*/ 2098 h 2199"/>
              <a:gd name="T4" fmla="*/ 135 w 636"/>
              <a:gd name="T5" fmla="*/ 1855 h 2199"/>
              <a:gd name="T6" fmla="*/ 166 w 636"/>
              <a:gd name="T7" fmla="*/ 1525 h 2199"/>
              <a:gd name="T8" fmla="*/ 111 w 636"/>
              <a:gd name="T9" fmla="*/ 1295 h 2199"/>
              <a:gd name="T10" fmla="*/ 62 w 636"/>
              <a:gd name="T11" fmla="*/ 1143 h 2199"/>
              <a:gd name="T12" fmla="*/ 8 w 636"/>
              <a:gd name="T13" fmla="*/ 913 h 2199"/>
              <a:gd name="T14" fmla="*/ 105 w 636"/>
              <a:gd name="T15" fmla="*/ 742 h 2199"/>
              <a:gd name="T16" fmla="*/ 263 w 636"/>
              <a:gd name="T17" fmla="*/ 796 h 2199"/>
              <a:gd name="T18" fmla="*/ 324 w 636"/>
              <a:gd name="T19" fmla="*/ 651 h 2199"/>
              <a:gd name="T20" fmla="*/ 378 w 636"/>
              <a:gd name="T21" fmla="*/ 505 h 2199"/>
              <a:gd name="T22" fmla="*/ 372 w 636"/>
              <a:gd name="T23" fmla="*/ 396 h 2199"/>
              <a:gd name="T24" fmla="*/ 482 w 636"/>
              <a:gd name="T25" fmla="*/ 225 h 2199"/>
              <a:gd name="T26" fmla="*/ 636 w 636"/>
              <a:gd name="T27" fmla="*/ 0 h 2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36" h="2199">
                <a:moveTo>
                  <a:pt x="252" y="2199"/>
                </a:moveTo>
                <a:cubicBezTo>
                  <a:pt x="245" y="2182"/>
                  <a:pt x="228" y="2155"/>
                  <a:pt x="209" y="2098"/>
                </a:cubicBezTo>
                <a:cubicBezTo>
                  <a:pt x="190" y="2041"/>
                  <a:pt x="143" y="1950"/>
                  <a:pt x="135" y="1855"/>
                </a:cubicBezTo>
                <a:cubicBezTo>
                  <a:pt x="128" y="1760"/>
                  <a:pt x="169" y="1619"/>
                  <a:pt x="166" y="1525"/>
                </a:cubicBezTo>
                <a:cubicBezTo>
                  <a:pt x="162" y="1432"/>
                  <a:pt x="129" y="1358"/>
                  <a:pt x="111" y="1295"/>
                </a:cubicBezTo>
                <a:cubicBezTo>
                  <a:pt x="94" y="1232"/>
                  <a:pt x="80" y="1206"/>
                  <a:pt x="62" y="1143"/>
                </a:cubicBezTo>
                <a:cubicBezTo>
                  <a:pt x="44" y="1080"/>
                  <a:pt x="0" y="980"/>
                  <a:pt x="8" y="913"/>
                </a:cubicBezTo>
                <a:cubicBezTo>
                  <a:pt x="15" y="846"/>
                  <a:pt x="62" y="761"/>
                  <a:pt x="105" y="742"/>
                </a:cubicBezTo>
                <a:cubicBezTo>
                  <a:pt x="148" y="723"/>
                  <a:pt x="226" y="811"/>
                  <a:pt x="263" y="796"/>
                </a:cubicBezTo>
                <a:cubicBezTo>
                  <a:pt x="300" y="781"/>
                  <a:pt x="305" y="699"/>
                  <a:pt x="324" y="651"/>
                </a:cubicBezTo>
                <a:cubicBezTo>
                  <a:pt x="343" y="603"/>
                  <a:pt x="370" y="547"/>
                  <a:pt x="378" y="505"/>
                </a:cubicBezTo>
                <a:cubicBezTo>
                  <a:pt x="386" y="463"/>
                  <a:pt x="354" y="443"/>
                  <a:pt x="372" y="396"/>
                </a:cubicBezTo>
                <a:cubicBezTo>
                  <a:pt x="389" y="349"/>
                  <a:pt x="438" y="291"/>
                  <a:pt x="482" y="225"/>
                </a:cubicBezTo>
                <a:cubicBezTo>
                  <a:pt x="526" y="159"/>
                  <a:pt x="604" y="47"/>
                  <a:pt x="63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7" name="Oval 7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68" name="Oval 8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69" name="Oval 9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0" name="Oval 10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1" name="AutoShape 11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96972" name="AutoShape 12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96973" name="AutoShape 13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96974" name="AutoShape 14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96976" name="Oval 16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7" name="Oval 17"/>
          <p:cNvSpPr>
            <a:spLocks noChangeArrowheads="1"/>
          </p:cNvSpPr>
          <p:nvPr/>
        </p:nvSpPr>
        <p:spPr bwMode="auto">
          <a:xfrm>
            <a:off x="3022601" y="4568826"/>
            <a:ext cx="15081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8" name="AutoShape 18"/>
          <p:cNvSpPr>
            <a:spLocks noChangeArrowheads="1"/>
          </p:cNvSpPr>
          <p:nvPr/>
        </p:nvSpPr>
        <p:spPr bwMode="auto">
          <a:xfrm>
            <a:off x="1876425" y="4365625"/>
            <a:ext cx="889000" cy="407988"/>
          </a:xfrm>
          <a:prstGeom prst="wedgeRectCallout">
            <a:avLst>
              <a:gd name="adj1" fmla="val 77856"/>
              <a:gd name="adj2" fmla="val 208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亞大利</a:t>
            </a:r>
          </a:p>
        </p:txBody>
      </p:sp>
      <p:sp>
        <p:nvSpPr>
          <p:cNvPr id="296983" name="AutoShape 23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3" name="Freeform 3"/>
          <p:cNvSpPr>
            <a:spLocks/>
          </p:cNvSpPr>
          <p:nvPr/>
        </p:nvSpPr>
        <p:spPr bwMode="auto">
          <a:xfrm flipV="1">
            <a:off x="3044826" y="4519614"/>
            <a:ext cx="385763" cy="134143"/>
          </a:xfrm>
          <a:custGeom>
            <a:avLst/>
            <a:gdLst>
              <a:gd name="T0" fmla="*/ 0 w 1095"/>
              <a:gd name="T1" fmla="*/ 0 h 485"/>
              <a:gd name="T2" fmla="*/ 363 w 1095"/>
              <a:gd name="T3" fmla="*/ 207 h 485"/>
              <a:gd name="T4" fmla="*/ 788 w 1095"/>
              <a:gd name="T5" fmla="*/ 444 h 485"/>
              <a:gd name="T6" fmla="*/ 1095 w 1095"/>
              <a:gd name="T7" fmla="*/ 452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5" h="485">
                <a:moveTo>
                  <a:pt x="0" y="0"/>
                </a:moveTo>
                <a:cubicBezTo>
                  <a:pt x="61" y="35"/>
                  <a:pt x="232" y="133"/>
                  <a:pt x="363" y="207"/>
                </a:cubicBezTo>
                <a:cubicBezTo>
                  <a:pt x="494" y="281"/>
                  <a:pt x="666" y="403"/>
                  <a:pt x="788" y="444"/>
                </a:cubicBezTo>
                <a:cubicBezTo>
                  <a:pt x="910" y="485"/>
                  <a:pt x="1031" y="450"/>
                  <a:pt x="1095" y="45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9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1000"/>
                                        <p:tgtEl>
                                          <p:spTgt spid="29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9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animBg="1"/>
      <p:bldP spid="296964" grpId="0" animBg="1"/>
      <p:bldP spid="296965" grpId="0" animBg="1"/>
      <p:bldP spid="296966" grpId="0" animBg="1"/>
      <p:bldP spid="296977" grpId="0" animBg="1"/>
      <p:bldP spid="296978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008" name="Picture 24" descr="1st journey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" b="27904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996" name="Oval 12"/>
          <p:cNvSpPr>
            <a:spLocks noChangeArrowheads="1"/>
          </p:cNvSpPr>
          <p:nvPr/>
        </p:nvSpPr>
        <p:spPr bwMode="auto">
          <a:xfrm>
            <a:off x="5168901" y="4143376"/>
            <a:ext cx="123825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9" name="AutoShape 15"/>
          <p:cNvSpPr>
            <a:spLocks noChangeArrowheads="1"/>
          </p:cNvSpPr>
          <p:nvPr/>
        </p:nvSpPr>
        <p:spPr bwMode="auto">
          <a:xfrm>
            <a:off x="5430839" y="4052888"/>
            <a:ext cx="663575" cy="374650"/>
          </a:xfrm>
          <a:prstGeom prst="wedgeRectCallout">
            <a:avLst>
              <a:gd name="adj1" fmla="val -70097"/>
              <a:gd name="adj2" fmla="val -1356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98004" name="AutoShape 20"/>
          <p:cNvSpPr>
            <a:spLocks noChangeArrowheads="1"/>
          </p:cNvSpPr>
          <p:nvPr/>
        </p:nvSpPr>
        <p:spPr bwMode="auto">
          <a:xfrm>
            <a:off x="3981450" y="3940175"/>
            <a:ext cx="889000" cy="407988"/>
          </a:xfrm>
          <a:prstGeom prst="wedgeRectCallout">
            <a:avLst>
              <a:gd name="adj1" fmla="val 68750"/>
              <a:gd name="adj2" fmla="val 2237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亞大利</a:t>
            </a:r>
          </a:p>
        </p:txBody>
      </p:sp>
      <p:sp>
        <p:nvSpPr>
          <p:cNvPr id="298005" name="Freeform 21"/>
          <p:cNvSpPr>
            <a:spLocks/>
          </p:cNvSpPr>
          <p:nvPr/>
        </p:nvSpPr>
        <p:spPr bwMode="auto">
          <a:xfrm>
            <a:off x="5114925" y="4257676"/>
            <a:ext cx="3581400" cy="785813"/>
          </a:xfrm>
          <a:custGeom>
            <a:avLst/>
            <a:gdLst>
              <a:gd name="T0" fmla="*/ 0 w 2256"/>
              <a:gd name="T1" fmla="*/ 0 h 495"/>
              <a:gd name="T2" fmla="*/ 157 w 2256"/>
              <a:gd name="T3" fmla="*/ 320 h 495"/>
              <a:gd name="T4" fmla="*/ 628 w 2256"/>
              <a:gd name="T5" fmla="*/ 467 h 495"/>
              <a:gd name="T6" fmla="*/ 1034 w 2256"/>
              <a:gd name="T7" fmla="*/ 489 h 495"/>
              <a:gd name="T8" fmla="*/ 1357 w 2256"/>
              <a:gd name="T9" fmla="*/ 441 h 495"/>
              <a:gd name="T10" fmla="*/ 1789 w 2256"/>
              <a:gd name="T11" fmla="*/ 268 h 495"/>
              <a:gd name="T12" fmla="*/ 2256 w 2256"/>
              <a:gd name="T13" fmla="*/ 249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56" h="495">
                <a:moveTo>
                  <a:pt x="0" y="0"/>
                </a:moveTo>
                <a:cubicBezTo>
                  <a:pt x="26" y="53"/>
                  <a:pt x="52" y="242"/>
                  <a:pt x="157" y="320"/>
                </a:cubicBezTo>
                <a:cubicBezTo>
                  <a:pt x="262" y="398"/>
                  <a:pt x="482" y="439"/>
                  <a:pt x="628" y="467"/>
                </a:cubicBezTo>
                <a:cubicBezTo>
                  <a:pt x="774" y="495"/>
                  <a:pt x="913" y="493"/>
                  <a:pt x="1034" y="489"/>
                </a:cubicBezTo>
                <a:cubicBezTo>
                  <a:pt x="1155" y="485"/>
                  <a:pt x="1231" y="478"/>
                  <a:pt x="1357" y="441"/>
                </a:cubicBezTo>
                <a:cubicBezTo>
                  <a:pt x="1483" y="404"/>
                  <a:pt x="1639" y="300"/>
                  <a:pt x="1789" y="268"/>
                </a:cubicBezTo>
                <a:cubicBezTo>
                  <a:pt x="1939" y="236"/>
                  <a:pt x="2172" y="252"/>
                  <a:pt x="2256" y="249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03" name="Oval 19"/>
          <p:cNvSpPr>
            <a:spLocks noChangeArrowheads="1"/>
          </p:cNvSpPr>
          <p:nvPr/>
        </p:nvSpPr>
        <p:spPr bwMode="auto">
          <a:xfrm>
            <a:off x="5043489" y="4170364"/>
            <a:ext cx="122237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6" name="AutoShape 22"/>
          <p:cNvSpPr>
            <a:spLocks noChangeArrowheads="1"/>
          </p:cNvSpPr>
          <p:nvPr/>
        </p:nvSpPr>
        <p:spPr bwMode="auto">
          <a:xfrm>
            <a:off x="9005888" y="4565650"/>
            <a:ext cx="889000" cy="407988"/>
          </a:xfrm>
          <a:prstGeom prst="wedgeRectCallout">
            <a:avLst>
              <a:gd name="adj1" fmla="val -65356"/>
              <a:gd name="adj2" fmla="val -1653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98007" name="Oval 23"/>
          <p:cNvSpPr>
            <a:spLocks noChangeArrowheads="1"/>
          </p:cNvSpPr>
          <p:nvPr/>
        </p:nvSpPr>
        <p:spPr bwMode="auto">
          <a:xfrm>
            <a:off x="8743950" y="4640264"/>
            <a:ext cx="122238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05" grpId="0" animBg="1"/>
      <p:bldP spid="298006" grpId="0" animBg="1"/>
      <p:bldP spid="2980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2"/>
          <p:cNvSpPr txBox="1">
            <a:spLocks noChangeArrowheads="1"/>
          </p:cNvSpPr>
          <p:nvPr/>
        </p:nvSpPr>
        <p:spPr bwMode="auto">
          <a:xfrm>
            <a:off x="1200150" y="209550"/>
            <a:ext cx="9589770" cy="4967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127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335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558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130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702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274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846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那許多信的人都是一心一意的，沒有一人說他的東西有一樣是自己的，都是大家公用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。使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徒大有能力，見證主耶穌復活；眾人也都蒙大恩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。內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中也沒有一個缺乏的，因為人人將田產房屋都賣了，把所賣的價銀拿來，放在使徒腳前，照各人所需用的，分給各人</a:t>
            </a:r>
            <a:r>
              <a:rPr lang="zh-TW" altLang="en-US" sz="32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有一個利未人，生在居比路，名叫約瑟，使徒稱他為巴拿巴</a:t>
            </a:r>
            <a:r>
              <a:rPr lang="en-US" altLang="zh-TW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巴拿巴翻出來就是勸慰子</a:t>
            </a:r>
            <a:r>
              <a:rPr lang="en-US" altLang="zh-TW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32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2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</a:t>
            </a:r>
            <a:r>
              <a:rPr lang="zh-TW" altLang="en-US" sz="32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有田地，也賣了，把價銀拿來，放在使徒腳前</a:t>
            </a:r>
            <a:r>
              <a:rPr lang="zh-TW" altLang="en-US" sz="32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4:32-37)</a:t>
            </a:r>
          </a:p>
        </p:txBody>
      </p:sp>
      <p:sp>
        <p:nvSpPr>
          <p:cNvPr id="4" name="Rectangle 14" descr="Parchment"/>
          <p:cNvSpPr>
            <a:spLocks noChangeArrowheads="1"/>
          </p:cNvSpPr>
          <p:nvPr/>
        </p:nvSpPr>
        <p:spPr bwMode="auto">
          <a:xfrm>
            <a:off x="2248756" y="5177064"/>
            <a:ext cx="6129803" cy="14465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4000" b="1" dirty="0" smtClean="0">
                <a:ea typeface="SimHei" panose="02010609060101010101" pitchFamily="49" charset="-122"/>
              </a:rPr>
              <a:t>信心的表現：來</a:t>
            </a:r>
            <a:r>
              <a:rPr lang="zh-CN" altLang="en-US" sz="4000" b="1" dirty="0">
                <a:ea typeface="SimHei" panose="02010609060101010101" pitchFamily="49" charset="-122"/>
              </a:rPr>
              <a:t>就來真的</a:t>
            </a:r>
            <a:r>
              <a:rPr lang="zh-CN" altLang="en-US" sz="4000" dirty="0" smtClean="0">
                <a:ea typeface="SimHei" panose="02010609060101010101" pitchFamily="49" charset="-122"/>
              </a:rPr>
              <a:t>！安慰不</a:t>
            </a:r>
            <a:r>
              <a:rPr lang="zh-CN" altLang="en-US" sz="4000" dirty="0">
                <a:ea typeface="SimHei" panose="02010609060101010101" pitchFamily="49" charset="-122"/>
              </a:rPr>
              <a:t>能</a:t>
            </a:r>
            <a:r>
              <a:rPr lang="zh-CN" altLang="en-US" sz="4000" dirty="0" smtClean="0">
                <a:ea typeface="SimHei" panose="02010609060101010101" pitchFamily="49" charset="-122"/>
              </a:rPr>
              <a:t>光靠嘴！</a:t>
            </a:r>
            <a:endParaRPr lang="en-US" altLang="zh-CN" sz="4000" dirty="0"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773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502920" y="686753"/>
            <a:ext cx="10744200" cy="245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掃羅到了耶路撒冷，想與門徒結交，他們卻都怕他，不信他是門徒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2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惟</a:t>
            </a:r>
            <a:r>
              <a:rPr lang="zh-TW" altLang="en-US" sz="32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有巴拿巴接待他，領去見使徒，把他在路上怎麼看見主，主怎麼向他說話，他在大馬色怎麼奉耶穌的名放膽傳道，都述說出來。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9:26-27)</a:t>
            </a:r>
          </a:p>
        </p:txBody>
      </p:sp>
      <p:sp>
        <p:nvSpPr>
          <p:cNvPr id="140302" name="Rectangle 14" descr="Parchment"/>
          <p:cNvSpPr>
            <a:spLocks noChangeArrowheads="1"/>
          </p:cNvSpPr>
          <p:nvPr/>
        </p:nvSpPr>
        <p:spPr bwMode="auto">
          <a:xfrm>
            <a:off x="302895" y="5234691"/>
            <a:ext cx="11144250" cy="127419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猜想： 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巴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拿巴領掃羅見使徒彼得和雅各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主的弟弟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，和彼得同住了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15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天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02920" y="3142810"/>
            <a:ext cx="107442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惟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獨往亞拉伯去．後又回到大馬色。過了三年、纔上耶路撒冷去見磯法、和他同住了十五天。至於別的使徒、除了主的兄弟雅各、我都沒有看見。 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加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1:18-19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456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502920" y="686753"/>
            <a:ext cx="10744200" cy="245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掃羅到了耶路撒冷，想與門徒結交，他們卻都怕他，不信他是門徒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2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惟</a:t>
            </a:r>
            <a:r>
              <a:rPr lang="zh-TW" altLang="en-US" sz="32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有巴拿巴接待他，領去見使徒，把他在路上怎麼看見主，主怎麼向他說話，他在大馬色怎麼奉耶穌的名放膽傳道，都述說出來。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9:26-27)</a:t>
            </a:r>
          </a:p>
        </p:txBody>
      </p:sp>
      <p:sp>
        <p:nvSpPr>
          <p:cNvPr id="140302" name="Rectangle 14" descr="Parchment"/>
          <p:cNvSpPr>
            <a:spLocks noChangeArrowheads="1"/>
          </p:cNvSpPr>
          <p:nvPr/>
        </p:nvSpPr>
        <p:spPr bwMode="auto">
          <a:xfrm>
            <a:off x="1834571" y="4991111"/>
            <a:ext cx="6810286" cy="147155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在真理里有寬廣的胸懷！</a:t>
            </a:r>
            <a:endParaRPr lang="en-US" altLang="zh-CN" sz="40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盼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望他人成功！</a:t>
            </a:r>
            <a:endParaRPr lang="en-US" altLang="zh-TW" sz="4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02920" y="3142810"/>
            <a:ext cx="107442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惟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獨往亞拉伯去．後又回到大馬色。過了三年、纔上耶路撒冷去見磯法、和他同住了十五天。至於別的使徒、除了主的兄弟雅各、我都沒有看見。 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加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1:18-19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70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502920" y="686753"/>
            <a:ext cx="10744200" cy="245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掃羅到了耶路撒冷，想與門徒結交，他們卻都怕他，不信他是門徒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2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惟</a:t>
            </a:r>
            <a:r>
              <a:rPr lang="zh-TW" altLang="en-US" sz="32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有巴拿巴接待他，領去見使徒，把他在路上怎麼看見主，主怎麼向他說話，他在大馬色怎麼奉耶穌的名放膽傳道，都述說出來。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9:26-27)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02920" y="3142810"/>
            <a:ext cx="107442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惟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獨往亞拉伯去．後又回到大馬色。過了三年、纔上耶路撒冷去見磯法、和他同住了十五天。至於別的使徒、除了主的兄弟雅各、我都沒有看見。 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加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1:18-19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14" descr="Parchment"/>
          <p:cNvSpPr>
            <a:spLocks noChangeArrowheads="1"/>
          </p:cNvSpPr>
          <p:nvPr/>
        </p:nvSpPr>
        <p:spPr bwMode="auto">
          <a:xfrm>
            <a:off x="1870081" y="5356463"/>
            <a:ext cx="6810286" cy="83099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看見別人的失敗不是祝福！</a:t>
            </a:r>
            <a:endParaRPr lang="en-US" altLang="zh-TW" sz="4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57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Text Box 3"/>
          <p:cNvSpPr txBox="1">
            <a:spLocks noChangeArrowheads="1"/>
          </p:cNvSpPr>
          <p:nvPr/>
        </p:nvSpPr>
        <p:spPr bwMode="auto">
          <a:xfrm>
            <a:off x="520995" y="137301"/>
            <a:ext cx="10888812" cy="393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這風聲傳到耶路撒冷教會人的耳中，</a:t>
            </a:r>
            <a:r>
              <a:rPr lang="zh-TW" alt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他們就打發巴拿巴出去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，走到安提阿為止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32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他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到了那裡，看見神所賜的恩就歡喜，勸勉眾人，立定心志，恆久靠主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32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2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這</a:t>
            </a:r>
            <a:r>
              <a:rPr lang="zh-TW" alt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巴拿巴原是個好人，被聖靈充滿，大有信心。於是有許多人歸服了主。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11:</a:t>
            </a:r>
            <a:r>
              <a:rPr lang="en-US" altLang="zh-TW" sz="3200" dirty="0">
                <a:latin typeface="SimHei" panose="02010609060101010101" pitchFamily="49" charset="-122"/>
                <a:ea typeface="新細明體" panose="02020500000000000000" pitchFamily="18" charset="-120"/>
              </a:rPr>
              <a:t>22-24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17" name="Rectangle 14" descr="Parchment"/>
          <p:cNvSpPr>
            <a:spLocks noChangeArrowheads="1"/>
          </p:cNvSpPr>
          <p:nvPr/>
        </p:nvSpPr>
        <p:spPr bwMode="auto">
          <a:xfrm>
            <a:off x="2243079" y="3990787"/>
            <a:ext cx="6810286" cy="249299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體貼他人</a:t>
            </a:r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為父為母的心腸</a:t>
            </a:r>
            <a:endParaRPr lang="en-US" altLang="zh-CN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任勞任怨就是聖靈充滿</a:t>
            </a:r>
            <a:endParaRPr lang="en-US" altLang="zh-CN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信心需要冒險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8" name="Rectangle 14" descr="Parchment"/>
          <p:cNvSpPr>
            <a:spLocks noChangeArrowheads="1"/>
          </p:cNvSpPr>
          <p:nvPr/>
        </p:nvSpPr>
        <p:spPr bwMode="auto">
          <a:xfrm>
            <a:off x="4392955" y="734161"/>
            <a:ext cx="3437150" cy="75713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順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服事奉安排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9" name="Rectangle 14" descr="Parchment"/>
          <p:cNvSpPr>
            <a:spLocks noChangeArrowheads="1"/>
          </p:cNvSpPr>
          <p:nvPr/>
        </p:nvSpPr>
        <p:spPr bwMode="auto">
          <a:xfrm>
            <a:off x="4392955" y="2088151"/>
            <a:ext cx="3437150" cy="75713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以基督的心為心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76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 descr="acts01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4860925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067" name="Text Box 3"/>
          <p:cNvSpPr txBox="1">
            <a:spLocks noChangeArrowheads="1"/>
          </p:cNvSpPr>
          <p:nvPr/>
        </p:nvSpPr>
        <p:spPr bwMode="auto">
          <a:xfrm>
            <a:off x="6550025" y="381001"/>
            <a:ext cx="5400970" cy="491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他又往大數去找掃羅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，找著了，就帶他到安提阿去。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他們足有一年的工夫和教會一同聚集，教訓了許多人。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門徒稱為「基督徒」，是從安提阿起首</a:t>
            </a:r>
            <a:r>
              <a:rPr lang="zh-TW" altLang="en-US" sz="36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11:2</a:t>
            </a:r>
            <a:r>
              <a:rPr lang="en-US" altLang="zh-TW" sz="3600" dirty="0">
                <a:latin typeface="SimHei" panose="02010609060101010101" pitchFamily="49" charset="-122"/>
                <a:ea typeface="新細明體" panose="02020500000000000000" pitchFamily="18" charset="-120"/>
              </a:rPr>
              <a:t>5-26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6644682" y="5147478"/>
            <a:ext cx="4386265" cy="147732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02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Aft>
                <a:spcPct val="1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美好的見證</a:t>
            </a:r>
            <a:endParaRPr lang="en-US" altLang="zh-CN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20000"/>
              </a:lnSpc>
              <a:spcAft>
                <a:spcPct val="1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樂於成全神的工人！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3090863" y="6578601"/>
            <a:ext cx="119062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16071" name="Oval 7"/>
          <p:cNvSpPr>
            <a:spLocks noChangeArrowheads="1"/>
          </p:cNvSpPr>
          <p:nvPr/>
        </p:nvSpPr>
        <p:spPr bwMode="auto">
          <a:xfrm>
            <a:off x="2751138" y="5681664"/>
            <a:ext cx="119062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577976" y="5468938"/>
            <a:ext cx="1012825" cy="360362"/>
          </a:xfrm>
          <a:prstGeom prst="wedgeRectCallout">
            <a:avLst>
              <a:gd name="adj1" fmla="val 64421"/>
              <a:gd name="adj2" fmla="val 2665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該撒利亞</a:t>
            </a:r>
          </a:p>
        </p:txBody>
      </p:sp>
      <p:sp>
        <p:nvSpPr>
          <p:cNvPr id="216073" name="AutoShape 9"/>
          <p:cNvSpPr>
            <a:spLocks noChangeArrowheads="1"/>
          </p:cNvSpPr>
          <p:nvPr/>
        </p:nvSpPr>
        <p:spPr bwMode="auto">
          <a:xfrm>
            <a:off x="3379789" y="6451600"/>
            <a:ext cx="1050925" cy="344488"/>
          </a:xfrm>
          <a:prstGeom prst="wedgeRectCallout">
            <a:avLst>
              <a:gd name="adj1" fmla="val -65106"/>
              <a:gd name="adj2" fmla="val 438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216074" name="Oval 10"/>
          <p:cNvSpPr>
            <a:spLocks noChangeArrowheads="1"/>
          </p:cNvSpPr>
          <p:nvPr/>
        </p:nvSpPr>
        <p:spPr bwMode="auto">
          <a:xfrm>
            <a:off x="4183063" y="4410076"/>
            <a:ext cx="119062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16075" name="AutoShape 11"/>
          <p:cNvSpPr>
            <a:spLocks noChangeArrowheads="1"/>
          </p:cNvSpPr>
          <p:nvPr/>
        </p:nvSpPr>
        <p:spPr bwMode="auto">
          <a:xfrm>
            <a:off x="4467226" y="4202113"/>
            <a:ext cx="868363" cy="360362"/>
          </a:xfrm>
          <a:prstGeom prst="wedgeRectCallout">
            <a:avLst>
              <a:gd name="adj1" fmla="val -69194"/>
              <a:gd name="adj2" fmla="val 2268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大馬色</a:t>
            </a:r>
          </a:p>
        </p:txBody>
      </p:sp>
      <p:sp>
        <p:nvSpPr>
          <p:cNvPr id="216076" name="Oval 12"/>
          <p:cNvSpPr>
            <a:spLocks noChangeArrowheads="1"/>
          </p:cNvSpPr>
          <p:nvPr/>
        </p:nvSpPr>
        <p:spPr bwMode="auto">
          <a:xfrm>
            <a:off x="4029076" y="1047751"/>
            <a:ext cx="119063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16077" name="AutoShape 13"/>
          <p:cNvSpPr>
            <a:spLocks noChangeArrowheads="1"/>
          </p:cNvSpPr>
          <p:nvPr/>
        </p:nvSpPr>
        <p:spPr bwMode="auto">
          <a:xfrm>
            <a:off x="4313238" y="839788"/>
            <a:ext cx="868362" cy="360362"/>
          </a:xfrm>
          <a:prstGeom prst="wedgeRectCallout">
            <a:avLst>
              <a:gd name="adj1" fmla="val -69194"/>
              <a:gd name="adj2" fmla="val 2268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16078" name="Oval 14"/>
          <p:cNvSpPr>
            <a:spLocks noChangeArrowheads="1"/>
          </p:cNvSpPr>
          <p:nvPr/>
        </p:nvSpPr>
        <p:spPr bwMode="auto">
          <a:xfrm>
            <a:off x="2781301" y="107951"/>
            <a:ext cx="119063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16079" name="AutoShape 15"/>
          <p:cNvSpPr>
            <a:spLocks noChangeArrowheads="1"/>
          </p:cNvSpPr>
          <p:nvPr/>
        </p:nvSpPr>
        <p:spPr bwMode="auto">
          <a:xfrm>
            <a:off x="1989138" y="42863"/>
            <a:ext cx="615950" cy="360362"/>
          </a:xfrm>
          <a:prstGeom prst="wedgeRectCallout">
            <a:avLst>
              <a:gd name="adj1" fmla="val 76806"/>
              <a:gd name="adj2" fmla="val -16958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大數</a:t>
            </a:r>
          </a:p>
        </p:txBody>
      </p:sp>
      <p:sp>
        <p:nvSpPr>
          <p:cNvPr id="216087" name="AutoShape 23"/>
          <p:cNvSpPr>
            <a:spLocks noChangeArrowheads="1"/>
          </p:cNvSpPr>
          <p:nvPr/>
        </p:nvSpPr>
        <p:spPr bwMode="auto">
          <a:xfrm>
            <a:off x="1614488" y="2857501"/>
            <a:ext cx="868362" cy="360363"/>
          </a:xfrm>
          <a:prstGeom prst="wedgeRectCallout">
            <a:avLst>
              <a:gd name="adj1" fmla="val -45796"/>
              <a:gd name="adj2" fmla="val -176431"/>
            </a:avLst>
          </a:prstGeom>
          <a:solidFill>
            <a:srgbClr val="FF0000">
              <a:alpha val="5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居比路</a:t>
            </a:r>
          </a:p>
        </p:txBody>
      </p:sp>
      <p:sp>
        <p:nvSpPr>
          <p:cNvPr id="216088" name="Freeform 24"/>
          <p:cNvSpPr>
            <a:spLocks/>
          </p:cNvSpPr>
          <p:nvPr/>
        </p:nvSpPr>
        <p:spPr bwMode="auto">
          <a:xfrm>
            <a:off x="3009900" y="3175001"/>
            <a:ext cx="1155700" cy="1971675"/>
          </a:xfrm>
          <a:custGeom>
            <a:avLst/>
            <a:gdLst>
              <a:gd name="T0" fmla="*/ 570 w 728"/>
              <a:gd name="T1" fmla="*/ 0 h 1242"/>
              <a:gd name="T2" fmla="*/ 725 w 728"/>
              <a:gd name="T3" fmla="*/ 19 h 1242"/>
              <a:gd name="T4" fmla="*/ 728 w 728"/>
              <a:gd name="T5" fmla="*/ 102 h 1242"/>
              <a:gd name="T6" fmla="*/ 619 w 728"/>
              <a:gd name="T7" fmla="*/ 259 h 1242"/>
              <a:gd name="T8" fmla="*/ 542 w 728"/>
              <a:gd name="T9" fmla="*/ 378 h 1242"/>
              <a:gd name="T10" fmla="*/ 453 w 728"/>
              <a:gd name="T11" fmla="*/ 595 h 1242"/>
              <a:gd name="T12" fmla="*/ 370 w 728"/>
              <a:gd name="T13" fmla="*/ 755 h 1242"/>
              <a:gd name="T14" fmla="*/ 280 w 728"/>
              <a:gd name="T15" fmla="*/ 909 h 1242"/>
              <a:gd name="T16" fmla="*/ 238 w 728"/>
              <a:gd name="T17" fmla="*/ 1059 h 1242"/>
              <a:gd name="T18" fmla="*/ 155 w 728"/>
              <a:gd name="T19" fmla="*/ 1238 h 1242"/>
              <a:gd name="T20" fmla="*/ 59 w 728"/>
              <a:gd name="T21" fmla="*/ 1242 h 1242"/>
              <a:gd name="T22" fmla="*/ 0 w 728"/>
              <a:gd name="T23" fmla="*/ 1188 h 1242"/>
              <a:gd name="T24" fmla="*/ 2 w 728"/>
              <a:gd name="T25" fmla="*/ 1144 h 1242"/>
              <a:gd name="T26" fmla="*/ 78 w 728"/>
              <a:gd name="T27" fmla="*/ 1043 h 1242"/>
              <a:gd name="T28" fmla="*/ 68 w 728"/>
              <a:gd name="T29" fmla="*/ 1048 h 1242"/>
              <a:gd name="T30" fmla="*/ 53 w 728"/>
              <a:gd name="T31" fmla="*/ 1005 h 1242"/>
              <a:gd name="T32" fmla="*/ 95 w 728"/>
              <a:gd name="T33" fmla="*/ 960 h 1242"/>
              <a:gd name="T34" fmla="*/ 114 w 728"/>
              <a:gd name="T35" fmla="*/ 880 h 1242"/>
              <a:gd name="T36" fmla="*/ 162 w 728"/>
              <a:gd name="T37" fmla="*/ 825 h 1242"/>
              <a:gd name="T38" fmla="*/ 181 w 728"/>
              <a:gd name="T39" fmla="*/ 759 h 1242"/>
              <a:gd name="T40" fmla="*/ 242 w 728"/>
              <a:gd name="T41" fmla="*/ 621 h 1242"/>
              <a:gd name="T42" fmla="*/ 254 w 728"/>
              <a:gd name="T43" fmla="*/ 522 h 1242"/>
              <a:gd name="T44" fmla="*/ 307 w 728"/>
              <a:gd name="T45" fmla="*/ 492 h 1242"/>
              <a:gd name="T46" fmla="*/ 322 w 728"/>
              <a:gd name="T47" fmla="*/ 448 h 1242"/>
              <a:gd name="T48" fmla="*/ 350 w 728"/>
              <a:gd name="T49" fmla="*/ 443 h 1242"/>
              <a:gd name="T50" fmla="*/ 336 w 728"/>
              <a:gd name="T51" fmla="*/ 413 h 1242"/>
              <a:gd name="T52" fmla="*/ 355 w 728"/>
              <a:gd name="T53" fmla="*/ 372 h 1242"/>
              <a:gd name="T54" fmla="*/ 343 w 728"/>
              <a:gd name="T55" fmla="*/ 280 h 1242"/>
              <a:gd name="T56" fmla="*/ 364 w 728"/>
              <a:gd name="T57" fmla="*/ 194 h 1242"/>
              <a:gd name="T58" fmla="*/ 405 w 728"/>
              <a:gd name="T59" fmla="*/ 154 h 1242"/>
              <a:gd name="T60" fmla="*/ 454 w 728"/>
              <a:gd name="T61" fmla="*/ 119 h 1242"/>
              <a:gd name="T62" fmla="*/ 462 w 728"/>
              <a:gd name="T63" fmla="*/ 77 h 1242"/>
              <a:gd name="T64" fmla="*/ 504 w 728"/>
              <a:gd name="T65" fmla="*/ 74 h 1242"/>
              <a:gd name="T66" fmla="*/ 559 w 728"/>
              <a:gd name="T67" fmla="*/ 28 h 1242"/>
              <a:gd name="T68" fmla="*/ 570 w 728"/>
              <a:gd name="T69" fmla="*/ 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8" h="1242">
                <a:moveTo>
                  <a:pt x="570" y="0"/>
                </a:moveTo>
                <a:lnTo>
                  <a:pt x="725" y="19"/>
                </a:lnTo>
                <a:lnTo>
                  <a:pt x="728" y="102"/>
                </a:lnTo>
                <a:lnTo>
                  <a:pt x="619" y="259"/>
                </a:lnTo>
                <a:lnTo>
                  <a:pt x="542" y="378"/>
                </a:lnTo>
                <a:lnTo>
                  <a:pt x="453" y="595"/>
                </a:lnTo>
                <a:lnTo>
                  <a:pt x="370" y="755"/>
                </a:lnTo>
                <a:lnTo>
                  <a:pt x="280" y="909"/>
                </a:lnTo>
                <a:lnTo>
                  <a:pt x="238" y="1059"/>
                </a:lnTo>
                <a:lnTo>
                  <a:pt x="155" y="1238"/>
                </a:lnTo>
                <a:lnTo>
                  <a:pt x="59" y="1242"/>
                </a:lnTo>
                <a:lnTo>
                  <a:pt x="0" y="1188"/>
                </a:lnTo>
                <a:lnTo>
                  <a:pt x="2" y="1144"/>
                </a:lnTo>
                <a:lnTo>
                  <a:pt x="78" y="1043"/>
                </a:lnTo>
                <a:lnTo>
                  <a:pt x="68" y="1048"/>
                </a:lnTo>
                <a:lnTo>
                  <a:pt x="53" y="1005"/>
                </a:lnTo>
                <a:lnTo>
                  <a:pt x="95" y="960"/>
                </a:lnTo>
                <a:lnTo>
                  <a:pt x="114" y="880"/>
                </a:lnTo>
                <a:lnTo>
                  <a:pt x="162" y="825"/>
                </a:lnTo>
                <a:lnTo>
                  <a:pt x="181" y="759"/>
                </a:lnTo>
                <a:lnTo>
                  <a:pt x="242" y="621"/>
                </a:lnTo>
                <a:lnTo>
                  <a:pt x="254" y="522"/>
                </a:lnTo>
                <a:lnTo>
                  <a:pt x="307" y="492"/>
                </a:lnTo>
                <a:lnTo>
                  <a:pt x="322" y="448"/>
                </a:lnTo>
                <a:lnTo>
                  <a:pt x="350" y="443"/>
                </a:lnTo>
                <a:lnTo>
                  <a:pt x="336" y="413"/>
                </a:lnTo>
                <a:lnTo>
                  <a:pt x="355" y="372"/>
                </a:lnTo>
                <a:lnTo>
                  <a:pt x="343" y="280"/>
                </a:lnTo>
                <a:lnTo>
                  <a:pt x="364" y="194"/>
                </a:lnTo>
                <a:lnTo>
                  <a:pt x="405" y="154"/>
                </a:lnTo>
                <a:lnTo>
                  <a:pt x="454" y="119"/>
                </a:lnTo>
                <a:lnTo>
                  <a:pt x="462" y="77"/>
                </a:lnTo>
                <a:lnTo>
                  <a:pt x="504" y="74"/>
                </a:lnTo>
                <a:lnTo>
                  <a:pt x="559" y="28"/>
                </a:lnTo>
                <a:lnTo>
                  <a:pt x="570" y="0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89" name="Text Box 25"/>
          <p:cNvSpPr txBox="1">
            <a:spLocks noChangeArrowheads="1"/>
          </p:cNvSpPr>
          <p:nvPr/>
        </p:nvSpPr>
        <p:spPr bwMode="auto">
          <a:xfrm>
            <a:off x="3554413" y="34480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腓</a:t>
            </a:r>
          </a:p>
        </p:txBody>
      </p:sp>
      <p:sp>
        <p:nvSpPr>
          <p:cNvPr id="216090" name="Text Box 26"/>
          <p:cNvSpPr txBox="1">
            <a:spLocks noChangeArrowheads="1"/>
          </p:cNvSpPr>
          <p:nvPr/>
        </p:nvSpPr>
        <p:spPr bwMode="auto">
          <a:xfrm>
            <a:off x="3327400" y="3990975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尼</a:t>
            </a:r>
          </a:p>
        </p:txBody>
      </p:sp>
      <p:sp>
        <p:nvSpPr>
          <p:cNvPr id="216091" name="Text Box 27"/>
          <p:cNvSpPr txBox="1">
            <a:spLocks noChangeArrowheads="1"/>
          </p:cNvSpPr>
          <p:nvPr/>
        </p:nvSpPr>
        <p:spPr bwMode="auto">
          <a:xfrm>
            <a:off x="3113088" y="447516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ea typeface="SimHei" panose="02010609060101010101" pitchFamily="49" charset="-122"/>
              </a:rPr>
              <a:t>基</a:t>
            </a:r>
          </a:p>
        </p:txBody>
      </p:sp>
      <p:sp>
        <p:nvSpPr>
          <p:cNvPr id="216086" name="AutoShape 22"/>
          <p:cNvSpPr>
            <a:spLocks noChangeArrowheads="1"/>
          </p:cNvSpPr>
          <p:nvPr/>
        </p:nvSpPr>
        <p:spPr bwMode="auto">
          <a:xfrm>
            <a:off x="1600200" y="1066800"/>
            <a:ext cx="2209800" cy="2971800"/>
          </a:xfrm>
          <a:prstGeom prst="wedgeRectCallout">
            <a:avLst>
              <a:gd name="adj1" fmla="val -19755"/>
              <a:gd name="adj2" fmla="val -70778"/>
            </a:avLst>
          </a:prstGeom>
          <a:solidFill>
            <a:srgbClr val="4221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sz="22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保羅在大數待了約七年，其間可能多次被猶太人鞭打，每次</a:t>
            </a:r>
            <a:r>
              <a:rPr lang="en-US" altLang="zh-TW" sz="22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39</a:t>
            </a:r>
            <a:r>
              <a:rPr lang="zh-TW" altLang="en-US" sz="22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下，也曾被提到三層天。</a:t>
            </a:r>
            <a:r>
              <a:rPr lang="en-US" altLang="zh-TW" sz="22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2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參見林後</a:t>
            </a:r>
            <a:r>
              <a:rPr lang="en-US" altLang="zh-TW" sz="22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11:24)</a:t>
            </a:r>
          </a:p>
        </p:txBody>
      </p:sp>
    </p:spTree>
    <p:extLst>
      <p:ext uri="{BB962C8B-B14F-4D97-AF65-F5344CB8AC3E}">
        <p14:creationId xmlns:p14="http://schemas.microsoft.com/office/powerpoint/2010/main" val="34146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nimBg="1"/>
      <p:bldP spid="216086" grpId="0" animBg="1"/>
      <p:bldP spid="21608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086777" y="3349626"/>
            <a:ext cx="6222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AD 30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160838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40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997575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50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818438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60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9639300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70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5618163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5262563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4276725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5426075" y="40751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一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行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068888" y="4075113"/>
            <a:ext cx="387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提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阿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087813" y="40751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大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數</a:t>
            </a:r>
          </a:p>
        </p:txBody>
      </p:sp>
      <p:sp>
        <p:nvSpPr>
          <p:cNvPr id="17606" name="Line 198"/>
          <p:cNvSpPr>
            <a:spLocks noChangeShapeType="1"/>
          </p:cNvSpPr>
          <p:nvPr/>
        </p:nvSpPr>
        <p:spPr bwMode="auto">
          <a:xfrm>
            <a:off x="5326063" y="31924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08" name="Text Box 200"/>
          <p:cNvSpPr txBox="1">
            <a:spLocks noChangeArrowheads="1"/>
          </p:cNvSpPr>
          <p:nvPr/>
        </p:nvSpPr>
        <p:spPr bwMode="auto">
          <a:xfrm>
            <a:off x="5135563" y="1368425"/>
            <a:ext cx="3873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上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賑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災</a:t>
            </a:r>
          </a:p>
        </p:txBody>
      </p:sp>
      <p:sp>
        <p:nvSpPr>
          <p:cNvPr id="17610" name="AutoShape 202" descr="Stationery"/>
          <p:cNvSpPr>
            <a:spLocks noChangeArrowheads="1"/>
          </p:cNvSpPr>
          <p:nvPr/>
        </p:nvSpPr>
        <p:spPr bwMode="auto">
          <a:xfrm>
            <a:off x="8183564" y="393701"/>
            <a:ext cx="1774825" cy="887413"/>
          </a:xfrm>
          <a:prstGeom prst="horizontalScrol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400">
                <a:ea typeface="SimHei" panose="02010609060101010101" pitchFamily="49" charset="-122"/>
              </a:rPr>
              <a:t>保羅生平</a:t>
            </a:r>
          </a:p>
        </p:txBody>
      </p:sp>
      <p:sp>
        <p:nvSpPr>
          <p:cNvPr id="17611" name="Line 203"/>
          <p:cNvSpPr>
            <a:spLocks noChangeShapeType="1"/>
          </p:cNvSpPr>
          <p:nvPr/>
        </p:nvSpPr>
        <p:spPr bwMode="auto">
          <a:xfrm>
            <a:off x="4627563" y="31924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2" name="Text Box 204"/>
          <p:cNvSpPr txBox="1">
            <a:spLocks noChangeArrowheads="1"/>
          </p:cNvSpPr>
          <p:nvPr/>
        </p:nvSpPr>
        <p:spPr bwMode="auto">
          <a:xfrm>
            <a:off x="4432300" y="1860550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被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提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三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層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天</a:t>
            </a:r>
          </a:p>
        </p:txBody>
      </p:sp>
      <p:sp>
        <p:nvSpPr>
          <p:cNvPr id="17687" name="Line 279"/>
          <p:cNvSpPr>
            <a:spLocks noChangeShapeType="1"/>
          </p:cNvSpPr>
          <p:nvPr/>
        </p:nvSpPr>
        <p:spPr bwMode="auto">
          <a:xfrm flipV="1">
            <a:off x="3351213" y="735014"/>
            <a:ext cx="0" cy="847725"/>
          </a:xfrm>
          <a:prstGeom prst="line">
            <a:avLst/>
          </a:prstGeom>
          <a:noFill/>
          <a:ln w="9525">
            <a:solidFill>
              <a:srgbClr val="99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88" name="Line 280"/>
          <p:cNvSpPr>
            <a:spLocks noChangeShapeType="1"/>
          </p:cNvSpPr>
          <p:nvPr/>
        </p:nvSpPr>
        <p:spPr bwMode="auto">
          <a:xfrm flipV="1">
            <a:off x="3902076" y="746125"/>
            <a:ext cx="4763" cy="846138"/>
          </a:xfrm>
          <a:prstGeom prst="line">
            <a:avLst/>
          </a:prstGeom>
          <a:noFill/>
          <a:ln w="9525">
            <a:solidFill>
              <a:srgbClr val="99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89" name="Line 281"/>
          <p:cNvSpPr>
            <a:spLocks noChangeShapeType="1"/>
          </p:cNvSpPr>
          <p:nvPr/>
        </p:nvSpPr>
        <p:spPr bwMode="auto">
          <a:xfrm flipH="1">
            <a:off x="3349625" y="1343025"/>
            <a:ext cx="558800" cy="0"/>
          </a:xfrm>
          <a:prstGeom prst="line">
            <a:avLst/>
          </a:prstGeom>
          <a:noFill/>
          <a:ln w="9525">
            <a:solidFill>
              <a:srgbClr val="99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90" name="Text Box 282"/>
          <p:cNvSpPr txBox="1">
            <a:spLocks noChangeArrowheads="1"/>
          </p:cNvSpPr>
          <p:nvPr/>
        </p:nvSpPr>
        <p:spPr bwMode="auto">
          <a:xfrm>
            <a:off x="3387726" y="1366838"/>
            <a:ext cx="500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996600"/>
                </a:solidFill>
                <a:ea typeface="新細明體" panose="02020500000000000000" pitchFamily="18" charset="-120"/>
              </a:rPr>
              <a:t>3</a:t>
            </a:r>
            <a:r>
              <a:rPr lang="zh-TW" altLang="en-US" sz="1600">
                <a:solidFill>
                  <a:srgbClr val="996600"/>
                </a:solidFill>
                <a:ea typeface="SimHei" panose="02010609060101010101" pitchFamily="49" charset="-122"/>
              </a:rPr>
              <a:t>年</a:t>
            </a:r>
          </a:p>
        </p:txBody>
      </p:sp>
      <p:pic>
        <p:nvPicPr>
          <p:cNvPr id="17691" name="Picture 283" descr="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3644900"/>
            <a:ext cx="73152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92" name="Line 284"/>
          <p:cNvSpPr>
            <a:spLocks noChangeShapeType="1"/>
          </p:cNvSpPr>
          <p:nvPr/>
        </p:nvSpPr>
        <p:spPr bwMode="auto">
          <a:xfrm flipV="1">
            <a:off x="3616325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93" name="Line 285"/>
          <p:cNvSpPr>
            <a:spLocks noChangeShapeType="1"/>
          </p:cNvSpPr>
          <p:nvPr/>
        </p:nvSpPr>
        <p:spPr bwMode="auto">
          <a:xfrm flipV="1">
            <a:off x="3338513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94" name="Text Box 286"/>
          <p:cNvSpPr txBox="1">
            <a:spLocks noChangeArrowheads="1"/>
          </p:cNvSpPr>
          <p:nvPr/>
        </p:nvSpPr>
        <p:spPr bwMode="auto">
          <a:xfrm>
            <a:off x="3427413" y="40751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亞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伯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曠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野</a:t>
            </a:r>
          </a:p>
        </p:txBody>
      </p:sp>
      <p:sp>
        <p:nvSpPr>
          <p:cNvPr id="17695" name="Text Box 287"/>
          <p:cNvSpPr txBox="1">
            <a:spLocks noChangeArrowheads="1"/>
          </p:cNvSpPr>
          <p:nvPr/>
        </p:nvSpPr>
        <p:spPr bwMode="auto">
          <a:xfrm>
            <a:off x="3148013" y="40751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17696" name="Line 288"/>
          <p:cNvSpPr>
            <a:spLocks noChangeShapeType="1"/>
          </p:cNvSpPr>
          <p:nvPr/>
        </p:nvSpPr>
        <p:spPr bwMode="auto">
          <a:xfrm>
            <a:off x="3911600" y="31924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97" name="Text Box 289"/>
          <p:cNvSpPr txBox="1">
            <a:spLocks noChangeArrowheads="1"/>
          </p:cNvSpPr>
          <p:nvPr/>
        </p:nvSpPr>
        <p:spPr bwMode="auto">
          <a:xfrm>
            <a:off x="3717925" y="1844675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上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</p:txBody>
      </p:sp>
      <p:grpSp>
        <p:nvGrpSpPr>
          <p:cNvPr id="17698" name="Group 290"/>
          <p:cNvGrpSpPr>
            <a:grpSpLocks/>
          </p:cNvGrpSpPr>
          <p:nvPr/>
        </p:nvGrpSpPr>
        <p:grpSpPr bwMode="auto">
          <a:xfrm>
            <a:off x="2857501" y="3429000"/>
            <a:ext cx="130175" cy="217488"/>
            <a:chOff x="840" y="1694"/>
            <a:chExt cx="82" cy="137"/>
          </a:xfrm>
        </p:grpSpPr>
        <p:sp>
          <p:nvSpPr>
            <p:cNvPr id="17699" name="Line 291"/>
            <p:cNvSpPr>
              <a:spLocks noChangeShapeType="1"/>
            </p:cNvSpPr>
            <p:nvPr/>
          </p:nvSpPr>
          <p:spPr bwMode="auto">
            <a:xfrm>
              <a:off x="879" y="1694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0" name="Line 292"/>
            <p:cNvSpPr>
              <a:spLocks noChangeShapeType="1"/>
            </p:cNvSpPr>
            <p:nvPr/>
          </p:nvSpPr>
          <p:spPr bwMode="auto">
            <a:xfrm>
              <a:off x="840" y="1740"/>
              <a:ext cx="8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500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 animBg="1"/>
      <p:bldP spid="17422" grpId="0" animBg="1"/>
      <p:bldP spid="17436" grpId="0"/>
      <p:bldP spid="17438" grpId="0"/>
      <p:bldP spid="17439" grpId="0"/>
      <p:bldP spid="17606" grpId="0" animBg="1"/>
      <p:bldP spid="17608" grpId="0"/>
      <p:bldP spid="17611" grpId="0" animBg="1"/>
      <p:bldP spid="17612" grpId="0"/>
      <p:bldP spid="17687" grpId="0" animBg="1"/>
      <p:bldP spid="17688" grpId="0" animBg="1"/>
      <p:bldP spid="17689" grpId="0" animBg="1"/>
      <p:bldP spid="17690" grpId="0"/>
      <p:bldP spid="17692" grpId="0" animBg="1"/>
      <p:bldP spid="17693" grpId="0" animBg="1"/>
      <p:bldP spid="17694" grpId="0"/>
      <p:bldP spid="17695" grpId="0"/>
      <p:bldP spid="17696" grpId="0" animBg="1"/>
      <p:bldP spid="1769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Text Box 3"/>
          <p:cNvSpPr txBox="1">
            <a:spLocks noChangeArrowheads="1"/>
          </p:cNvSpPr>
          <p:nvPr/>
        </p:nvSpPr>
        <p:spPr bwMode="auto">
          <a:xfrm>
            <a:off x="393405" y="381001"/>
            <a:ext cx="11504427" cy="408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當那些日子，有幾位先知從耶路撒冷下到安提阿。內中有一位，名叫亞迦布，站起來，藉著聖靈指明天下將有大饑荒。這事到革老丟年間果然有了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。於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是門徒定意照各人的力量捐錢，送去供給住在猶太的弟兄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。他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們就這樣行，把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捐項託巴拿巴和掃羅送到眾長老那裡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11:2</a:t>
            </a:r>
            <a:r>
              <a:rPr lang="en-US" altLang="zh-TW" sz="3600" dirty="0">
                <a:latin typeface="SimHei" panose="02010609060101010101" pitchFamily="49" charset="-122"/>
                <a:ea typeface="新細明體" panose="02020500000000000000" pitchFamily="18" charset="-120"/>
              </a:rPr>
              <a:t>7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n-US" altLang="zh-TW" sz="3600" dirty="0">
                <a:latin typeface="SimHei" panose="02010609060101010101" pitchFamily="49" charset="-122"/>
                <a:ea typeface="新細明體" panose="02020500000000000000" pitchFamily="18" charset="-120"/>
              </a:rPr>
              <a:t>30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8" name="Rectangle 14" descr="Parchment"/>
          <p:cNvSpPr>
            <a:spLocks noChangeArrowheads="1"/>
          </p:cNvSpPr>
          <p:nvPr/>
        </p:nvSpPr>
        <p:spPr bwMode="auto">
          <a:xfrm>
            <a:off x="2338773" y="4022685"/>
            <a:ext cx="8027972" cy="2419124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被教會信任！</a:t>
            </a:r>
            <a:endParaRPr lang="en-US" altLang="zh-CN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教會的財務事工很重要！</a:t>
            </a:r>
            <a:endParaRPr lang="en-US" altLang="zh-CN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你的財寶在哪裡，你的心就在哪裡？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1640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9219" y="1446028"/>
            <a:ext cx="98882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與保羅第一次旅行宣</a:t>
            </a:r>
            <a:r>
              <a:rPr lang="zh-CN" altLang="en-US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教 </a:t>
            </a:r>
            <a:r>
              <a:rPr lang="en-US" altLang="zh-CN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(</a:t>
            </a:r>
            <a:r>
              <a:rPr lang="zh-CN" altLang="en-US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徒</a:t>
            </a:r>
            <a:r>
              <a:rPr lang="en-US" altLang="zh-CN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13-14)- </a:t>
            </a:r>
            <a:r>
              <a:rPr lang="zh-CN" altLang="en-US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略</a:t>
            </a:r>
            <a:r>
              <a:rPr lang="en-US" altLang="zh-CN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/>
            </a:r>
            <a:br>
              <a:rPr lang="en-US" altLang="zh-CN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</a:br>
            <a:r>
              <a:rPr lang="en-US" altLang="zh-CN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/>
            </a:r>
            <a:br>
              <a:rPr lang="en-US" altLang="zh-CN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</a:b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與保羅參加耶路撒冷會</a:t>
            </a:r>
            <a:r>
              <a:rPr lang="zh-CN" altLang="en-US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議 </a:t>
            </a:r>
            <a:r>
              <a:rPr lang="en-US" altLang="zh-CN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(</a:t>
            </a:r>
            <a:r>
              <a:rPr lang="zh-CN" altLang="en-US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徒</a:t>
            </a:r>
            <a:r>
              <a:rPr lang="en-US" altLang="zh-CN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15:1-35)-</a:t>
            </a:r>
            <a:r>
              <a:rPr lang="zh-CN" altLang="en-US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 </a:t>
            </a: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j-cs"/>
              </a:rPr>
              <a:t>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414339" y="598488"/>
            <a:ext cx="11272836" cy="4823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但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保羅和巴拿巴仍住在安提阿，和許多別人一同教訓人，傳主的道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過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了些日子，保羅對巴拿巴說：「我們可以回到從前宣傳主道的各城，看望弟兄們景況如何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。」</a:t>
            </a:r>
            <a:r>
              <a:rPr lang="zh-TW" altLang="en-US" sz="36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巴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拿巴有意要帶稱呼馬可的約翰同去；但保羅因為馬可從前在旁非利亞離開他們，不和他們同去做工，就以為不可帶他去</a:t>
            </a:r>
            <a:r>
              <a:rPr lang="zh-TW" altLang="en-US" sz="36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。於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是二人起了爭論，甚至彼此分開。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15:3</a:t>
            </a:r>
            <a:r>
              <a:rPr lang="en-US" altLang="zh-TW" sz="3600" dirty="0" smtClean="0">
                <a:latin typeface="SimHei" panose="02010609060101010101" pitchFamily="49" charset="-122"/>
                <a:ea typeface="新細明體" panose="02020500000000000000" pitchFamily="18" charset="-120"/>
              </a:rPr>
              <a:t>5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-3</a:t>
            </a:r>
            <a:r>
              <a:rPr lang="en-US" altLang="zh-TW" sz="3600" dirty="0" smtClean="0">
                <a:latin typeface="SimHei" panose="02010609060101010101" pitchFamily="49" charset="-122"/>
                <a:ea typeface="新細明體" panose="02020500000000000000" pitchFamily="18" charset="-120"/>
              </a:rPr>
              <a:t>9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) 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5043488" y="6056203"/>
            <a:ext cx="3028950" cy="709131"/>
          </a:xfrm>
          <a:prstGeom prst="wedgeRectCallout">
            <a:avLst>
              <a:gd name="adj1" fmla="val -38977"/>
              <a:gd name="adj2" fmla="val -158316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CN" altLang="en-US" sz="3600" dirty="0" smtClean="0">
                <a:ea typeface="SimHei" panose="02010609060101010101" pitchFamily="49" charset="-122"/>
              </a:rPr>
              <a:t>今天的討論題</a:t>
            </a:r>
            <a:endParaRPr lang="zh-TW" altLang="en-US" sz="3600" dirty="0"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26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414339" y="598488"/>
            <a:ext cx="11272836" cy="474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那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稱為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教會柱石的雅各、磯法、約翰、就向我和巴拿巴用右手行</a:t>
            </a:r>
            <a:r>
              <a:rPr lang="zh-TW" altLang="en-US" sz="36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相交之</a:t>
            </a:r>
            <a:r>
              <a:rPr lang="zh-TW" altLang="en-US" sz="3600" b="1" u="sng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禮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叫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我們往外邦人那裡去、他們往受割禮的人那裡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去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後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來磯法到了安提阿、因他有可責之處、我就當面抵擋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他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從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雅各那裡來的人、未到以先、他和外邦人一同喫飯．及至他們來到、他因怕奉割禮的人、就退去與外邦人隔開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了其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餘的猶太人、也都隨著他裝假．甚至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連巴拿巴也</a:t>
            </a:r>
            <a:r>
              <a:rPr lang="zh-TW" altLang="en-US" sz="36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隨夥裝</a:t>
            </a:r>
            <a:r>
              <a:rPr lang="zh-TW" altLang="en-US" sz="3600" b="1" u="sng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假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加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2:9-13) 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414339" y="5722305"/>
            <a:ext cx="2728912" cy="757130"/>
          </a:xfrm>
          <a:prstGeom prst="wedgeRectCallout">
            <a:avLst>
              <a:gd name="adj1" fmla="val 61067"/>
              <a:gd name="adj2" fmla="val -5562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使徒的身份</a:t>
            </a:r>
            <a:endParaRPr lang="en-US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67377" y="5829408"/>
            <a:ext cx="4933948" cy="757130"/>
          </a:xfrm>
          <a:prstGeom prst="wedgeRectCallout">
            <a:avLst>
              <a:gd name="adj1" fmla="val -31238"/>
              <a:gd name="adj2" fmla="val -137282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同工彼此之間的敞開</a:t>
            </a:r>
            <a:endParaRPr lang="en-US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837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414339" y="598488"/>
            <a:ext cx="11272836" cy="574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難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道我們沒有權柄娶信主的姊妹為妻、帶著一同往來、彷彿其餘的使徒、和主的弟兄、並磯法一樣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麼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6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獨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有我與巴拿巴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沒有權柄不作工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麼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林前</a:t>
            </a:r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11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:5-6) 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與我同坐監的亞里達古問你們安。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巴拿巴的表弟馬可也問你們安。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（說到這馬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可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你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們已經受了吩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咐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他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若到了你們那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裡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你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們就接待他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西</a:t>
            </a:r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4:10)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TW" sz="36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你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來的時候要把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馬可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帶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來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因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為他在傳道的事上於我有益處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傳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道或作</a:t>
            </a:r>
            <a:r>
              <a:rPr lang="zh-TW" altLang="en-US" sz="36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服事</a:t>
            </a:r>
            <a:r>
              <a:rPr lang="zh-TW" altLang="en-US" sz="36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) 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提后</a:t>
            </a:r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4:11)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9844089" y="2012314"/>
            <a:ext cx="1700211" cy="757130"/>
          </a:xfrm>
          <a:prstGeom prst="wedgeRectCallout">
            <a:avLst>
              <a:gd name="adj1" fmla="val -496206"/>
              <a:gd name="adj2" fmla="val 831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不評價</a:t>
            </a:r>
            <a:endParaRPr lang="en-US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7132320" y="5802008"/>
            <a:ext cx="4914368" cy="757130"/>
          </a:xfrm>
          <a:prstGeom prst="wedgeRectCallout">
            <a:avLst>
              <a:gd name="adj1" fmla="val -96949"/>
              <a:gd name="adj2" fmla="val -3047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彼此的毫無保留地扶持</a:t>
            </a:r>
            <a:endParaRPr lang="en-US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8167456" y="4250090"/>
            <a:ext cx="3376844" cy="757130"/>
          </a:xfrm>
          <a:prstGeom prst="wedgeRectCallout">
            <a:avLst>
              <a:gd name="adj1" fmla="val -51354"/>
              <a:gd name="adj2" fmla="val -194661"/>
            </a:avLst>
          </a:prstGeom>
          <a:blipFill dpi="0" rotWithShape="1">
            <a:blip r:embed="rId2">
              <a:alphaModFix amt="58000"/>
            </a:blip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1000"/>
              </a:schemeClr>
            </a:outerShdw>
          </a:effectLst>
          <a:ex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應已彼此和好</a:t>
            </a:r>
            <a:endParaRPr lang="en-US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45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1413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工人</a:t>
            </a:r>
            <a:r>
              <a:rPr lang="en-US" altLang="zh-CN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Vs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工作 </a:t>
            </a:r>
            <a:r>
              <a:rPr lang="en-US" altLang="zh-CN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– 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如何處理教會的爭端</a:t>
            </a:r>
            <a:endParaRPr lang="en-US" altLang="zh-CN" sz="4000" b="1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9465" y="1097425"/>
            <a:ext cx="11679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3087" y="980654"/>
            <a:ext cx="117961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/>
              <a:t>1</a:t>
            </a:r>
            <a:r>
              <a:rPr lang="zh-CN" altLang="en-US" sz="4000" b="1" dirty="0" smtClean="0"/>
              <a:t>、在保羅與巴拿巴的爭執中，你的立場如何？</a:t>
            </a:r>
            <a:endParaRPr lang="en-US" altLang="zh-CN" sz="4000" b="1" dirty="0" smtClean="0"/>
          </a:p>
          <a:p>
            <a:endParaRPr lang="en-US" altLang="zh-CN" sz="4000" b="1" dirty="0"/>
          </a:p>
          <a:p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、在事工中難免有不同意見，應該如何對待教會中的不同意見？</a:t>
            </a:r>
            <a:endParaRPr lang="en-US" altLang="zh-CN" sz="4000" b="1" dirty="0" smtClean="0"/>
          </a:p>
          <a:p>
            <a:endParaRPr lang="en-US" altLang="zh-CN" sz="4000" b="1" dirty="0"/>
          </a:p>
          <a:p>
            <a:r>
              <a:rPr lang="zh-CN" altLang="en-US" sz="6000" b="1" dirty="0" smtClean="0"/>
              <a:t>注意： 問</a:t>
            </a:r>
            <a:r>
              <a:rPr lang="zh-CN" altLang="en-US" sz="6000" b="1" dirty="0"/>
              <a:t>題很可能是</a:t>
            </a:r>
            <a:r>
              <a:rPr lang="zh-CN" altLang="en-US" sz="6000" b="1" dirty="0" smtClean="0"/>
              <a:t>全面性的！</a:t>
            </a:r>
            <a:endParaRPr lang="en-US" altLang="zh-CN" sz="6000" b="1" dirty="0" smtClean="0"/>
          </a:p>
          <a:p>
            <a:r>
              <a:rPr lang="zh-CN" altLang="en-US" sz="6000" b="1" dirty="0"/>
              <a:t>記</a:t>
            </a:r>
            <a:r>
              <a:rPr lang="zh-CN" altLang="en-US" sz="6000" b="1" dirty="0" smtClean="0"/>
              <a:t>住：不要沒有使命就離開群</a:t>
            </a:r>
            <a:r>
              <a:rPr lang="zh-CN" altLang="en-US" sz="6000" b="1" dirty="0"/>
              <a:t>羊</a:t>
            </a:r>
            <a:r>
              <a:rPr lang="zh-CN" altLang="en-US" sz="6000" b="1" dirty="0" smtClean="0"/>
              <a:t>！</a:t>
            </a:r>
            <a:endParaRPr lang="en-US" altLang="zh-CN" sz="6000" b="1" dirty="0" smtClean="0"/>
          </a:p>
        </p:txBody>
      </p:sp>
    </p:spTree>
    <p:extLst>
      <p:ext uri="{BB962C8B-B14F-4D97-AF65-F5344CB8AC3E}">
        <p14:creationId xmlns:p14="http://schemas.microsoft.com/office/powerpoint/2010/main" val="12890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948" y="1998921"/>
            <a:ext cx="101115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 smtClean="0"/>
              <a:t>我們彼此不是敵人！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7178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3" y="557213"/>
            <a:ext cx="10746700" cy="541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5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90" name="Line 42"/>
          <p:cNvSpPr>
            <a:spLocks noChangeShapeType="1"/>
          </p:cNvSpPr>
          <p:nvPr/>
        </p:nvSpPr>
        <p:spPr bwMode="auto">
          <a:xfrm>
            <a:off x="5861973" y="3097139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7713" name="Picture 65" descr="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3644900"/>
            <a:ext cx="73152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2" name="Freeform 4"/>
          <p:cNvSpPr>
            <a:spLocks/>
          </p:cNvSpPr>
          <p:nvPr/>
        </p:nvSpPr>
        <p:spPr bwMode="auto">
          <a:xfrm>
            <a:off x="5870103" y="3211567"/>
            <a:ext cx="247021" cy="428515"/>
          </a:xfrm>
          <a:custGeom>
            <a:avLst/>
            <a:gdLst>
              <a:gd name="T0" fmla="*/ 0 w 90"/>
              <a:gd name="T1" fmla="*/ 0 h 126"/>
              <a:gd name="T2" fmla="*/ 90 w 90"/>
              <a:gd name="T3" fmla="*/ 0 h 126"/>
              <a:gd name="T4" fmla="*/ 46 w 90"/>
              <a:gd name="T5" fmla="*/ 126 h 126"/>
              <a:gd name="T6" fmla="*/ 0 w 90"/>
              <a:gd name="T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" h="126">
                <a:moveTo>
                  <a:pt x="0" y="0"/>
                </a:moveTo>
                <a:lnTo>
                  <a:pt x="90" y="0"/>
                </a:lnTo>
                <a:lnTo>
                  <a:pt x="46" y="126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086777" y="3349626"/>
            <a:ext cx="6222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AD 30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160838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40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997575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50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7818438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60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9639300" y="33496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ea typeface="新細明體" panose="02020500000000000000" pitchFamily="18" charset="-120"/>
              </a:rPr>
              <a:t>70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V="1">
            <a:off x="5618163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V="1">
            <a:off x="5262563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V="1">
            <a:off x="4276725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3616325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 flipV="1">
            <a:off x="3338513" y="3873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5426075" y="40751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一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行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5068888" y="4075113"/>
            <a:ext cx="387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提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阿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4087813" y="40751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大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數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3427413" y="4075113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亞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伯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曠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野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3148013" y="4075114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</a:rPr>
              <a:t>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5326063" y="31924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5135563" y="1368425"/>
            <a:ext cx="3873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上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賑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災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5711825" y="1611314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大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27693" name="AutoShape 45" descr="Stationery"/>
          <p:cNvSpPr>
            <a:spLocks noChangeArrowheads="1"/>
          </p:cNvSpPr>
          <p:nvPr/>
        </p:nvSpPr>
        <p:spPr bwMode="auto">
          <a:xfrm>
            <a:off x="8183564" y="393701"/>
            <a:ext cx="1774825" cy="887413"/>
          </a:xfrm>
          <a:prstGeom prst="horizontalScroll">
            <a:avLst>
              <a:gd name="adj" fmla="val 125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400">
                <a:ea typeface="SimHei" panose="02010609060101010101" pitchFamily="49" charset="-122"/>
              </a:rPr>
              <a:t>保羅生平</a:t>
            </a:r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>
            <a:off x="4627563" y="31924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4432300" y="1860550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被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提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三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層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天</a:t>
            </a:r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3911600" y="3192463"/>
            <a:ext cx="0" cy="444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3717925" y="1844675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上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耶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路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撒</a:t>
            </a:r>
          </a:p>
          <a:p>
            <a:pPr algn="r"/>
            <a:r>
              <a:rPr lang="zh-TW" altLang="en-US" sz="1600">
                <a:solidFill>
                  <a:schemeClr val="accent2"/>
                </a:solidFill>
                <a:ea typeface="SimHei" panose="02010609060101010101" pitchFamily="49" charset="-122"/>
              </a:rPr>
              <a:t>冷</a:t>
            </a:r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 flipV="1">
            <a:off x="3351213" y="735014"/>
            <a:ext cx="0" cy="847725"/>
          </a:xfrm>
          <a:prstGeom prst="line">
            <a:avLst/>
          </a:prstGeom>
          <a:noFill/>
          <a:ln w="9525">
            <a:solidFill>
              <a:srgbClr val="99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51"/>
          <p:cNvSpPr>
            <a:spLocks noChangeShapeType="1"/>
          </p:cNvSpPr>
          <p:nvPr/>
        </p:nvSpPr>
        <p:spPr bwMode="auto">
          <a:xfrm flipV="1">
            <a:off x="5908675" y="738189"/>
            <a:ext cx="0" cy="847725"/>
          </a:xfrm>
          <a:prstGeom prst="line">
            <a:avLst/>
          </a:prstGeom>
          <a:noFill/>
          <a:ln w="9525">
            <a:solidFill>
              <a:srgbClr val="99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52"/>
          <p:cNvSpPr>
            <a:spLocks noChangeShapeType="1"/>
          </p:cNvSpPr>
          <p:nvPr/>
        </p:nvSpPr>
        <p:spPr bwMode="auto">
          <a:xfrm>
            <a:off x="3354389" y="1066800"/>
            <a:ext cx="2555875" cy="0"/>
          </a:xfrm>
          <a:prstGeom prst="line">
            <a:avLst/>
          </a:prstGeom>
          <a:noFill/>
          <a:ln w="9525">
            <a:solidFill>
              <a:srgbClr val="99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4303714" y="901700"/>
            <a:ext cx="6127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9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996600"/>
                </a:solidFill>
                <a:ea typeface="新細明體" panose="02020500000000000000" pitchFamily="18" charset="-120"/>
              </a:rPr>
              <a:t>14</a:t>
            </a:r>
            <a:r>
              <a:rPr lang="zh-TW" altLang="en-US" sz="1600">
                <a:solidFill>
                  <a:srgbClr val="996600"/>
                </a:solidFill>
                <a:ea typeface="SimHei" panose="02010609060101010101" pitchFamily="49" charset="-122"/>
              </a:rPr>
              <a:t>年</a:t>
            </a:r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 flipV="1">
            <a:off x="3902076" y="746125"/>
            <a:ext cx="4763" cy="846138"/>
          </a:xfrm>
          <a:prstGeom prst="line">
            <a:avLst/>
          </a:prstGeom>
          <a:noFill/>
          <a:ln w="9525">
            <a:solidFill>
              <a:srgbClr val="99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 flipH="1">
            <a:off x="3349625" y="1343025"/>
            <a:ext cx="558800" cy="0"/>
          </a:xfrm>
          <a:prstGeom prst="line">
            <a:avLst/>
          </a:prstGeom>
          <a:noFill/>
          <a:ln w="9525">
            <a:solidFill>
              <a:srgbClr val="99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Text Box 56"/>
          <p:cNvSpPr txBox="1">
            <a:spLocks noChangeArrowheads="1"/>
          </p:cNvSpPr>
          <p:nvPr/>
        </p:nvSpPr>
        <p:spPr bwMode="auto">
          <a:xfrm>
            <a:off x="3387726" y="1366838"/>
            <a:ext cx="500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996600"/>
                </a:solidFill>
                <a:ea typeface="新細明體" panose="02020500000000000000" pitchFamily="18" charset="-120"/>
              </a:rPr>
              <a:t>3</a:t>
            </a:r>
            <a:r>
              <a:rPr lang="zh-TW" altLang="en-US" sz="1600">
                <a:solidFill>
                  <a:srgbClr val="996600"/>
                </a:solidFill>
                <a:ea typeface="SimHei" panose="02010609060101010101" pitchFamily="49" charset="-122"/>
              </a:rPr>
              <a:t>年</a:t>
            </a:r>
          </a:p>
        </p:txBody>
      </p:sp>
      <p:grpSp>
        <p:nvGrpSpPr>
          <p:cNvPr id="27714" name="Group 66"/>
          <p:cNvGrpSpPr>
            <a:grpSpLocks/>
          </p:cNvGrpSpPr>
          <p:nvPr/>
        </p:nvGrpSpPr>
        <p:grpSpPr bwMode="auto">
          <a:xfrm>
            <a:off x="2857501" y="3429000"/>
            <a:ext cx="130175" cy="217488"/>
            <a:chOff x="840" y="1694"/>
            <a:chExt cx="82" cy="137"/>
          </a:xfrm>
        </p:grpSpPr>
        <p:sp>
          <p:nvSpPr>
            <p:cNvPr id="27715" name="Line 67"/>
            <p:cNvSpPr>
              <a:spLocks noChangeShapeType="1"/>
            </p:cNvSpPr>
            <p:nvPr/>
          </p:nvSpPr>
          <p:spPr bwMode="auto">
            <a:xfrm>
              <a:off x="879" y="1694"/>
              <a:ext cx="0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6" name="Line 68"/>
            <p:cNvSpPr>
              <a:spLocks noChangeShapeType="1"/>
            </p:cNvSpPr>
            <p:nvPr/>
          </p:nvSpPr>
          <p:spPr bwMode="auto">
            <a:xfrm>
              <a:off x="840" y="1740"/>
              <a:ext cx="8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309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0" grpId="0" animBg="1"/>
      <p:bldP spid="27652" grpId="0" animBg="1"/>
      <p:bldP spid="27692" grpId="0"/>
      <p:bldP spid="27699" grpId="0" animBg="1"/>
      <p:bldP spid="27700" grpId="0" animBg="1"/>
      <p:bldP spid="277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99129" y="936209"/>
            <a:ext cx="2983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sz="2800" dirty="0"/>
              <a:t>(</a:t>
            </a:r>
            <a:r>
              <a:rPr lang="zh-CN" altLang="en-US" sz="2800" dirty="0"/>
              <a:t>使徒行傳</a:t>
            </a:r>
            <a:r>
              <a:rPr lang="en-US" altLang="zh-CN" sz="2800" dirty="0"/>
              <a:t>13-14</a:t>
            </a:r>
            <a:r>
              <a:rPr lang="zh-CN" altLang="en-US" sz="2800" dirty="0"/>
              <a:t>）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90263" y="228323"/>
            <a:ext cx="114012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一、快速複習：保羅第一次宣教旅行 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(AD 46-48)</a:t>
            </a:r>
          </a:p>
        </p:txBody>
      </p:sp>
      <p:sp>
        <p:nvSpPr>
          <p:cNvPr id="7" name="Rectangle 6"/>
          <p:cNvSpPr/>
          <p:nvPr/>
        </p:nvSpPr>
        <p:spPr>
          <a:xfrm>
            <a:off x="390263" y="2056074"/>
            <a:ext cx="118525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/>
              <a:t>安提阿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 </a:t>
            </a:r>
            <a:r>
              <a:rPr lang="zh-TW" altLang="en-US" sz="3200" b="1" dirty="0"/>
              <a:t>西流基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撒拉米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 </a:t>
            </a:r>
            <a:r>
              <a:rPr lang="zh-TW" altLang="en-US" sz="3200" b="1" dirty="0"/>
              <a:t>帕弗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 smtClean="0"/>
              <a:t>別加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彼西底的安提</a:t>
            </a:r>
            <a:r>
              <a:rPr lang="zh-TW" altLang="en-US" sz="3200" b="1" dirty="0" smtClean="0"/>
              <a:t>阿</a:t>
            </a:r>
            <a:endParaRPr lang="en-US" altLang="zh-TW" sz="3200" b="1" dirty="0" smtClean="0"/>
          </a:p>
          <a:p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以哥念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路司得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特</a:t>
            </a:r>
            <a:r>
              <a:rPr lang="zh-TW" altLang="en-US" sz="3200" b="1" dirty="0" smtClean="0"/>
              <a:t>庇</a:t>
            </a:r>
            <a:endParaRPr lang="en-US" altLang="zh-TW" sz="3200" b="1" dirty="0" smtClean="0"/>
          </a:p>
          <a:p>
            <a:endParaRPr lang="en-US" altLang="zh-TW" sz="3200" b="1" dirty="0" smtClean="0"/>
          </a:p>
          <a:p>
            <a:r>
              <a:rPr lang="en-US" altLang="zh-CN" sz="3200" b="1" dirty="0" smtClean="0"/>
              <a:t>(</a:t>
            </a:r>
            <a:r>
              <a:rPr lang="zh-CN" altLang="en-US" sz="3200" b="1" dirty="0" smtClean="0"/>
              <a:t>回程</a:t>
            </a:r>
            <a:r>
              <a:rPr lang="en-US" altLang="zh-CN" sz="3200" b="1" dirty="0" smtClean="0"/>
              <a:t>) </a:t>
            </a:r>
            <a:r>
              <a:rPr lang="zh-TW" altLang="en-US" sz="3200" b="1" dirty="0" smtClean="0"/>
              <a:t>特</a:t>
            </a:r>
            <a:r>
              <a:rPr lang="zh-TW" altLang="en-US" sz="3200" b="1" dirty="0"/>
              <a:t>庇</a:t>
            </a:r>
            <a:r>
              <a:rPr lang="en-US" altLang="zh-CN" sz="3200" b="1" dirty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路司得</a:t>
            </a:r>
            <a:r>
              <a:rPr lang="en-US" altLang="zh-CN" sz="3200" b="1" dirty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以哥念</a:t>
            </a:r>
            <a:r>
              <a:rPr lang="en-US" altLang="zh-CN" sz="3200" b="1" dirty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彼西</a:t>
            </a:r>
            <a:r>
              <a:rPr lang="zh-TW" altLang="en-US" sz="3200" b="1" dirty="0" smtClean="0"/>
              <a:t>底的安</a:t>
            </a:r>
            <a:r>
              <a:rPr lang="zh-TW" altLang="en-US" sz="3200" b="1" dirty="0"/>
              <a:t>提</a:t>
            </a:r>
            <a:r>
              <a:rPr lang="zh-TW" altLang="en-US" sz="3200" b="1" dirty="0" smtClean="0"/>
              <a:t>阿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別加</a:t>
            </a:r>
            <a:r>
              <a:rPr lang="en-US" altLang="zh-CN" sz="3200" b="1" dirty="0">
                <a:sym typeface="Wingdings" panose="05000000000000000000" pitchFamily="2" charset="2"/>
              </a:rPr>
              <a:t></a:t>
            </a:r>
            <a:r>
              <a:rPr lang="zh-TW" altLang="en-US" sz="3200" b="1" dirty="0"/>
              <a:t>亞大</a:t>
            </a:r>
            <a:r>
              <a:rPr lang="zh-TW" altLang="en-US" sz="3200" b="1" dirty="0" smtClean="0"/>
              <a:t>利</a:t>
            </a:r>
            <a:r>
              <a:rPr lang="en-US" altLang="zh-CN" sz="3200" b="1" dirty="0" smtClean="0">
                <a:sym typeface="Wingdings" panose="05000000000000000000" pitchFamily="2" charset="2"/>
              </a:rPr>
              <a:t></a:t>
            </a:r>
            <a:r>
              <a:rPr lang="zh-CN" altLang="en-US" sz="3200" b="1" dirty="0" smtClean="0">
                <a:sym typeface="Wingdings" panose="05000000000000000000" pitchFamily="2" charset="2"/>
              </a:rPr>
              <a:t>敘利亞</a:t>
            </a:r>
            <a:r>
              <a:rPr lang="zh-TW" altLang="en-US" sz="3200" b="1" dirty="0" smtClean="0"/>
              <a:t>的</a:t>
            </a:r>
            <a:r>
              <a:rPr lang="zh-TW" altLang="en-US" sz="3200" b="1" dirty="0"/>
              <a:t>安提</a:t>
            </a:r>
            <a:r>
              <a:rPr lang="zh-TW" altLang="en-US" sz="3200" b="1" dirty="0" smtClean="0"/>
              <a:t>阿</a:t>
            </a:r>
            <a:endParaRPr lang="zh-TW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524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30" name="Picture 10" descr="1st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 t="14000" b="1400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726" name="AutoShape 6"/>
          <p:cNvSpPr>
            <a:spLocks noChangeArrowheads="1"/>
          </p:cNvSpPr>
          <p:nvPr/>
        </p:nvSpPr>
        <p:spPr bwMode="auto">
          <a:xfrm>
            <a:off x="9090025" y="3098801"/>
            <a:ext cx="914400" cy="379413"/>
          </a:xfrm>
          <a:prstGeom prst="wedgeRectCallout">
            <a:avLst>
              <a:gd name="adj1" fmla="val -75694"/>
              <a:gd name="adj2" fmla="val 240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158727" name="AutoShape 7"/>
          <p:cNvSpPr>
            <a:spLocks noChangeArrowheads="1"/>
          </p:cNvSpPr>
          <p:nvPr/>
        </p:nvSpPr>
        <p:spPr bwMode="auto">
          <a:xfrm>
            <a:off x="8555038" y="3787776"/>
            <a:ext cx="914400" cy="379413"/>
          </a:xfrm>
          <a:prstGeom prst="wedgeRectCallout">
            <a:avLst>
              <a:gd name="adj1" fmla="val -47741"/>
              <a:gd name="adj2" fmla="val -12782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西流基</a:t>
            </a:r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8716964" y="330993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8478839" y="336391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AutoShape 11"/>
          <p:cNvSpPr>
            <a:spLocks noChangeArrowheads="1"/>
          </p:cNvSpPr>
          <p:nvPr/>
        </p:nvSpPr>
        <p:spPr bwMode="auto">
          <a:xfrm>
            <a:off x="6934200" y="4724401"/>
            <a:ext cx="914400" cy="379413"/>
          </a:xfrm>
          <a:prstGeom prst="wedgeRectCallout">
            <a:avLst>
              <a:gd name="adj1" fmla="val -40972"/>
              <a:gd name="adj2" fmla="val -13870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居比路</a:t>
            </a:r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6934200" y="5181600"/>
            <a:ext cx="914400" cy="762000"/>
          </a:xfrm>
          <a:prstGeom prst="rect">
            <a:avLst/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巴拿巴</a:t>
            </a:r>
          </a:p>
          <a:p>
            <a:pPr algn="ctr"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的故鄉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8499476" y="3363914"/>
            <a:ext cx="288925" cy="87946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1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8" grpId="0" animBg="1"/>
      <p:bldP spid="158731" grpId="0" animBg="1"/>
      <p:bldP spid="158732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410" name="Picture 2" descr="1st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 t="14000" b="1400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3412" name="AutoShape 4"/>
          <p:cNvSpPr>
            <a:spLocks noChangeArrowheads="1"/>
          </p:cNvSpPr>
          <p:nvPr/>
        </p:nvSpPr>
        <p:spPr bwMode="auto">
          <a:xfrm>
            <a:off x="9090025" y="3098801"/>
            <a:ext cx="914400" cy="379413"/>
          </a:xfrm>
          <a:prstGeom prst="wedgeRectCallout">
            <a:avLst>
              <a:gd name="adj1" fmla="val -75694"/>
              <a:gd name="adj2" fmla="val 240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3413" name="AutoShape 5"/>
          <p:cNvSpPr>
            <a:spLocks noChangeArrowheads="1"/>
          </p:cNvSpPr>
          <p:nvPr/>
        </p:nvSpPr>
        <p:spPr bwMode="auto">
          <a:xfrm>
            <a:off x="8555038" y="3787776"/>
            <a:ext cx="914400" cy="379413"/>
          </a:xfrm>
          <a:prstGeom prst="wedgeRectCallout">
            <a:avLst>
              <a:gd name="adj1" fmla="val -47741"/>
              <a:gd name="adj2" fmla="val -12782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西流基</a:t>
            </a:r>
          </a:p>
        </p:txBody>
      </p:sp>
      <p:sp>
        <p:nvSpPr>
          <p:cNvPr id="273414" name="Oval 6"/>
          <p:cNvSpPr>
            <a:spLocks noChangeArrowheads="1"/>
          </p:cNvSpPr>
          <p:nvPr/>
        </p:nvSpPr>
        <p:spPr bwMode="auto">
          <a:xfrm>
            <a:off x="8716964" y="330993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416" name="AutoShape 8"/>
          <p:cNvSpPr>
            <a:spLocks noChangeArrowheads="1"/>
          </p:cNvSpPr>
          <p:nvPr/>
        </p:nvSpPr>
        <p:spPr bwMode="auto">
          <a:xfrm>
            <a:off x="7210425" y="4502151"/>
            <a:ext cx="914400" cy="377825"/>
          </a:xfrm>
          <a:prstGeom prst="wedgeRectCallout">
            <a:avLst>
              <a:gd name="adj1" fmla="val -38542"/>
              <a:gd name="adj2" fmla="val -10630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273417" name="Oval 9"/>
          <p:cNvSpPr>
            <a:spLocks noChangeArrowheads="1"/>
          </p:cNvSpPr>
          <p:nvPr/>
        </p:nvSpPr>
        <p:spPr bwMode="auto">
          <a:xfrm>
            <a:off x="7229476" y="415766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418" name="Freeform 10"/>
          <p:cNvSpPr>
            <a:spLocks/>
          </p:cNvSpPr>
          <p:nvPr/>
        </p:nvSpPr>
        <p:spPr bwMode="auto">
          <a:xfrm>
            <a:off x="7375526" y="3448051"/>
            <a:ext cx="1139825" cy="727075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415" name="Oval 7"/>
          <p:cNvSpPr>
            <a:spLocks noChangeArrowheads="1"/>
          </p:cNvSpPr>
          <p:nvPr/>
        </p:nvSpPr>
        <p:spPr bwMode="auto">
          <a:xfrm>
            <a:off x="8478839" y="336391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8499476" y="3363914"/>
            <a:ext cx="288925" cy="87946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9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7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6" grpId="0" animBg="1"/>
      <p:bldP spid="273417" grpId="0" animBg="1"/>
      <p:bldP spid="2734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012" name="Picture 28" descr="1st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 t="14000" b="1400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013" name="Freeform 29"/>
          <p:cNvSpPr>
            <a:spLocks/>
          </p:cNvSpPr>
          <p:nvPr/>
        </p:nvSpPr>
        <p:spPr bwMode="auto">
          <a:xfrm>
            <a:off x="4846639" y="2438401"/>
            <a:ext cx="1406525" cy="785813"/>
          </a:xfrm>
          <a:custGeom>
            <a:avLst/>
            <a:gdLst>
              <a:gd name="T0" fmla="*/ 21 w 886"/>
              <a:gd name="T1" fmla="*/ 186 h 495"/>
              <a:gd name="T2" fmla="*/ 66 w 886"/>
              <a:gd name="T3" fmla="*/ 45 h 495"/>
              <a:gd name="T4" fmla="*/ 175 w 886"/>
              <a:gd name="T5" fmla="*/ 0 h 495"/>
              <a:gd name="T6" fmla="*/ 316 w 886"/>
              <a:gd name="T7" fmla="*/ 28 h 495"/>
              <a:gd name="T8" fmla="*/ 383 w 886"/>
              <a:gd name="T9" fmla="*/ 55 h 495"/>
              <a:gd name="T10" fmla="*/ 577 w 886"/>
              <a:gd name="T11" fmla="*/ 144 h 495"/>
              <a:gd name="T12" fmla="*/ 695 w 886"/>
              <a:gd name="T13" fmla="*/ 162 h 495"/>
              <a:gd name="T14" fmla="*/ 831 w 886"/>
              <a:gd name="T15" fmla="*/ 197 h 495"/>
              <a:gd name="T16" fmla="*/ 886 w 886"/>
              <a:gd name="T17" fmla="*/ 297 h 495"/>
              <a:gd name="T18" fmla="*/ 886 w 886"/>
              <a:gd name="T19" fmla="*/ 391 h 495"/>
              <a:gd name="T20" fmla="*/ 846 w 886"/>
              <a:gd name="T21" fmla="*/ 458 h 495"/>
              <a:gd name="T22" fmla="*/ 775 w 886"/>
              <a:gd name="T23" fmla="*/ 495 h 495"/>
              <a:gd name="T24" fmla="*/ 721 w 886"/>
              <a:gd name="T25" fmla="*/ 426 h 495"/>
              <a:gd name="T26" fmla="*/ 650 w 886"/>
              <a:gd name="T27" fmla="*/ 417 h 495"/>
              <a:gd name="T28" fmla="*/ 580 w 886"/>
              <a:gd name="T29" fmla="*/ 380 h 495"/>
              <a:gd name="T30" fmla="*/ 405 w 886"/>
              <a:gd name="T31" fmla="*/ 362 h 495"/>
              <a:gd name="T32" fmla="*/ 335 w 886"/>
              <a:gd name="T33" fmla="*/ 336 h 495"/>
              <a:gd name="T34" fmla="*/ 166 w 886"/>
              <a:gd name="T35" fmla="*/ 329 h 495"/>
              <a:gd name="T36" fmla="*/ 122 w 886"/>
              <a:gd name="T37" fmla="*/ 326 h 495"/>
              <a:gd name="T38" fmla="*/ 96 w 886"/>
              <a:gd name="T39" fmla="*/ 391 h 495"/>
              <a:gd name="T40" fmla="*/ 34 w 886"/>
              <a:gd name="T41" fmla="*/ 353 h 495"/>
              <a:gd name="T42" fmla="*/ 0 w 886"/>
              <a:gd name="T43" fmla="*/ 213 h 495"/>
              <a:gd name="T44" fmla="*/ 21 w 886"/>
              <a:gd name="T45" fmla="*/ 186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6" h="495">
                <a:moveTo>
                  <a:pt x="21" y="186"/>
                </a:moveTo>
                <a:lnTo>
                  <a:pt x="66" y="45"/>
                </a:lnTo>
                <a:lnTo>
                  <a:pt x="175" y="0"/>
                </a:lnTo>
                <a:lnTo>
                  <a:pt x="316" y="28"/>
                </a:lnTo>
                <a:lnTo>
                  <a:pt x="383" y="55"/>
                </a:lnTo>
                <a:lnTo>
                  <a:pt x="577" y="144"/>
                </a:lnTo>
                <a:lnTo>
                  <a:pt x="695" y="162"/>
                </a:lnTo>
                <a:lnTo>
                  <a:pt x="831" y="197"/>
                </a:lnTo>
                <a:lnTo>
                  <a:pt x="886" y="297"/>
                </a:lnTo>
                <a:lnTo>
                  <a:pt x="886" y="391"/>
                </a:lnTo>
                <a:lnTo>
                  <a:pt x="846" y="458"/>
                </a:lnTo>
                <a:lnTo>
                  <a:pt x="775" y="495"/>
                </a:lnTo>
                <a:lnTo>
                  <a:pt x="721" y="426"/>
                </a:lnTo>
                <a:lnTo>
                  <a:pt x="650" y="417"/>
                </a:lnTo>
                <a:lnTo>
                  <a:pt x="580" y="380"/>
                </a:lnTo>
                <a:lnTo>
                  <a:pt x="405" y="362"/>
                </a:lnTo>
                <a:lnTo>
                  <a:pt x="335" y="336"/>
                </a:lnTo>
                <a:lnTo>
                  <a:pt x="166" y="329"/>
                </a:lnTo>
                <a:lnTo>
                  <a:pt x="122" y="326"/>
                </a:lnTo>
                <a:lnTo>
                  <a:pt x="96" y="391"/>
                </a:lnTo>
                <a:lnTo>
                  <a:pt x="34" y="353"/>
                </a:lnTo>
                <a:lnTo>
                  <a:pt x="0" y="213"/>
                </a:lnTo>
                <a:lnTo>
                  <a:pt x="21" y="186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7" name="AutoShape 13"/>
          <p:cNvSpPr>
            <a:spLocks noChangeArrowheads="1"/>
          </p:cNvSpPr>
          <p:nvPr/>
        </p:nvSpPr>
        <p:spPr bwMode="auto">
          <a:xfrm>
            <a:off x="9090025" y="3098801"/>
            <a:ext cx="914400" cy="379413"/>
          </a:xfrm>
          <a:prstGeom prst="wedgeRectCallout">
            <a:avLst>
              <a:gd name="adj1" fmla="val -75694"/>
              <a:gd name="adj2" fmla="val 240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169998" name="AutoShape 14"/>
          <p:cNvSpPr>
            <a:spLocks noChangeArrowheads="1"/>
          </p:cNvSpPr>
          <p:nvPr/>
        </p:nvSpPr>
        <p:spPr bwMode="auto">
          <a:xfrm>
            <a:off x="8555038" y="3787776"/>
            <a:ext cx="914400" cy="379413"/>
          </a:xfrm>
          <a:prstGeom prst="wedgeRectCallout">
            <a:avLst>
              <a:gd name="adj1" fmla="val -47741"/>
              <a:gd name="adj2" fmla="val -12782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西流基</a:t>
            </a:r>
          </a:p>
        </p:txBody>
      </p:sp>
      <p:sp>
        <p:nvSpPr>
          <p:cNvPr id="169999" name="Oval 15"/>
          <p:cNvSpPr>
            <a:spLocks noChangeArrowheads="1"/>
          </p:cNvSpPr>
          <p:nvPr/>
        </p:nvSpPr>
        <p:spPr bwMode="auto">
          <a:xfrm>
            <a:off x="8716964" y="330993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0" name="AutoShape 16"/>
          <p:cNvSpPr>
            <a:spLocks noChangeArrowheads="1"/>
          </p:cNvSpPr>
          <p:nvPr/>
        </p:nvSpPr>
        <p:spPr bwMode="auto">
          <a:xfrm>
            <a:off x="7210425" y="4502151"/>
            <a:ext cx="914400" cy="377825"/>
          </a:xfrm>
          <a:prstGeom prst="wedgeRectCallout">
            <a:avLst>
              <a:gd name="adj1" fmla="val -38542"/>
              <a:gd name="adj2" fmla="val -10630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170002" name="Freeform 18"/>
          <p:cNvSpPr>
            <a:spLocks/>
          </p:cNvSpPr>
          <p:nvPr/>
        </p:nvSpPr>
        <p:spPr bwMode="auto">
          <a:xfrm>
            <a:off x="7375526" y="3448051"/>
            <a:ext cx="1139825" cy="727075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03" name="Oval 19"/>
          <p:cNvSpPr>
            <a:spLocks noChangeArrowheads="1"/>
          </p:cNvSpPr>
          <p:nvPr/>
        </p:nvSpPr>
        <p:spPr bwMode="auto">
          <a:xfrm>
            <a:off x="8478839" y="336391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5" name="AutoShape 21"/>
          <p:cNvSpPr>
            <a:spLocks noChangeArrowheads="1"/>
          </p:cNvSpPr>
          <p:nvPr/>
        </p:nvSpPr>
        <p:spPr bwMode="auto">
          <a:xfrm>
            <a:off x="5780089" y="4824413"/>
            <a:ext cx="663575" cy="374650"/>
          </a:xfrm>
          <a:prstGeom prst="wedgeRectCallout">
            <a:avLst>
              <a:gd name="adj1" fmla="val 25120"/>
              <a:gd name="adj2" fmla="val -1220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帕弗</a:t>
            </a:r>
          </a:p>
        </p:txBody>
      </p:sp>
      <p:sp>
        <p:nvSpPr>
          <p:cNvPr id="170006" name="Oval 22"/>
          <p:cNvSpPr>
            <a:spLocks noChangeArrowheads="1"/>
          </p:cNvSpPr>
          <p:nvPr/>
        </p:nvSpPr>
        <p:spPr bwMode="auto">
          <a:xfrm>
            <a:off x="5129214" y="2827339"/>
            <a:ext cx="130175" cy="1301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7" name="AutoShape 23"/>
          <p:cNvSpPr>
            <a:spLocks noChangeArrowheads="1"/>
          </p:cNvSpPr>
          <p:nvPr/>
        </p:nvSpPr>
        <p:spPr bwMode="auto">
          <a:xfrm>
            <a:off x="4205289" y="2857500"/>
            <a:ext cx="663575" cy="374650"/>
          </a:xfrm>
          <a:prstGeom prst="wedgeRectCallout">
            <a:avLst>
              <a:gd name="adj1" fmla="val 88519"/>
              <a:gd name="adj2" fmla="val -3474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170008" name="Freeform 24"/>
          <p:cNvSpPr>
            <a:spLocks/>
          </p:cNvSpPr>
          <p:nvPr/>
        </p:nvSpPr>
        <p:spPr bwMode="auto">
          <a:xfrm>
            <a:off x="6370638" y="4264025"/>
            <a:ext cx="868362" cy="292100"/>
          </a:xfrm>
          <a:custGeom>
            <a:avLst/>
            <a:gdLst>
              <a:gd name="T0" fmla="*/ 547 w 547"/>
              <a:gd name="T1" fmla="*/ 0 h 184"/>
              <a:gd name="T2" fmla="*/ 343 w 547"/>
              <a:gd name="T3" fmla="*/ 156 h 184"/>
              <a:gd name="T4" fmla="*/ 0 w 547"/>
              <a:gd name="T5" fmla="*/ 165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7" h="184">
                <a:moveTo>
                  <a:pt x="547" y="0"/>
                </a:moveTo>
                <a:cubicBezTo>
                  <a:pt x="490" y="64"/>
                  <a:pt x="434" y="128"/>
                  <a:pt x="343" y="156"/>
                </a:cubicBezTo>
                <a:cubicBezTo>
                  <a:pt x="252" y="184"/>
                  <a:pt x="119" y="177"/>
                  <a:pt x="0" y="16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01" name="Oval 17"/>
          <p:cNvSpPr>
            <a:spLocks noChangeArrowheads="1"/>
          </p:cNvSpPr>
          <p:nvPr/>
        </p:nvSpPr>
        <p:spPr bwMode="auto">
          <a:xfrm>
            <a:off x="7229476" y="415766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9" name="Freeform 25"/>
          <p:cNvSpPr>
            <a:spLocks/>
          </p:cNvSpPr>
          <p:nvPr/>
        </p:nvSpPr>
        <p:spPr bwMode="auto">
          <a:xfrm>
            <a:off x="5211763" y="2974976"/>
            <a:ext cx="1020762" cy="1501775"/>
          </a:xfrm>
          <a:custGeom>
            <a:avLst/>
            <a:gdLst>
              <a:gd name="T0" fmla="*/ 643 w 643"/>
              <a:gd name="T1" fmla="*/ 946 h 946"/>
              <a:gd name="T2" fmla="*/ 360 w 643"/>
              <a:gd name="T3" fmla="*/ 742 h 946"/>
              <a:gd name="T4" fmla="*/ 161 w 643"/>
              <a:gd name="T5" fmla="*/ 440 h 946"/>
              <a:gd name="T6" fmla="*/ 0 w 643"/>
              <a:gd name="T7" fmla="*/ 0 h 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3" h="946">
                <a:moveTo>
                  <a:pt x="643" y="946"/>
                </a:moveTo>
                <a:cubicBezTo>
                  <a:pt x="541" y="886"/>
                  <a:pt x="440" y="826"/>
                  <a:pt x="360" y="742"/>
                </a:cubicBezTo>
                <a:cubicBezTo>
                  <a:pt x="280" y="658"/>
                  <a:pt x="221" y="564"/>
                  <a:pt x="161" y="440"/>
                </a:cubicBezTo>
                <a:cubicBezTo>
                  <a:pt x="101" y="316"/>
                  <a:pt x="31" y="95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04" name="Oval 20"/>
          <p:cNvSpPr>
            <a:spLocks noChangeArrowheads="1"/>
          </p:cNvSpPr>
          <p:nvPr/>
        </p:nvSpPr>
        <p:spPr bwMode="auto">
          <a:xfrm>
            <a:off x="6216651" y="442118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15" name="Rectangle 31"/>
          <p:cNvSpPr>
            <a:spLocks noChangeArrowheads="1"/>
          </p:cNvSpPr>
          <p:nvPr/>
        </p:nvSpPr>
        <p:spPr bwMode="auto">
          <a:xfrm rot="1104638">
            <a:off x="5065713" y="25860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旁非利亞</a:t>
            </a:r>
          </a:p>
        </p:txBody>
      </p:sp>
    </p:spTree>
    <p:extLst>
      <p:ext uri="{BB962C8B-B14F-4D97-AF65-F5344CB8AC3E}">
        <p14:creationId xmlns:p14="http://schemas.microsoft.com/office/powerpoint/2010/main" val="164210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17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13" grpId="0" animBg="1"/>
      <p:bldP spid="170006" grpId="0" animBg="1"/>
      <p:bldP spid="170007" grpId="0" animBg="1"/>
      <p:bldP spid="170009" grpId="0" animBg="1"/>
      <p:bldP spid="1700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54" name="Picture 2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9556" name="Freeform 4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58" name="Oval 6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1" name="AutoShape 9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79562" name="AutoShape 10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9566" name="Oval 14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9" name="Line 17"/>
          <p:cNvSpPr>
            <a:spLocks noChangeShapeType="1"/>
          </p:cNvSpPr>
          <p:nvPr/>
        </p:nvSpPr>
        <p:spPr bwMode="auto">
          <a:xfrm>
            <a:off x="5910264" y="3419475"/>
            <a:ext cx="4352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3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nimBg="1"/>
      <p:bldP spid="2795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544" name="Picture 16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51709" y="-3174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8547" name="Oval 19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8" name="AutoShape 20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78532" name="Freeform 4"/>
          <p:cNvSpPr>
            <a:spLocks/>
          </p:cNvSpPr>
          <p:nvPr/>
        </p:nvSpPr>
        <p:spPr bwMode="auto">
          <a:xfrm>
            <a:off x="4059238" y="966788"/>
            <a:ext cx="2565400" cy="1090612"/>
          </a:xfrm>
          <a:custGeom>
            <a:avLst/>
            <a:gdLst>
              <a:gd name="T0" fmla="*/ 0 w 1277"/>
              <a:gd name="T1" fmla="*/ 0 h 543"/>
              <a:gd name="T2" fmla="*/ 173 w 1277"/>
              <a:gd name="T3" fmla="*/ 264 h 543"/>
              <a:gd name="T4" fmla="*/ 375 w 1277"/>
              <a:gd name="T5" fmla="*/ 447 h 543"/>
              <a:gd name="T6" fmla="*/ 778 w 1277"/>
              <a:gd name="T7" fmla="*/ 476 h 543"/>
              <a:gd name="T8" fmla="*/ 1277 w 1277"/>
              <a:gd name="T9" fmla="*/ 543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543">
                <a:moveTo>
                  <a:pt x="0" y="0"/>
                </a:moveTo>
                <a:cubicBezTo>
                  <a:pt x="29" y="44"/>
                  <a:pt x="111" y="190"/>
                  <a:pt x="173" y="264"/>
                </a:cubicBezTo>
                <a:cubicBezTo>
                  <a:pt x="235" y="338"/>
                  <a:pt x="274" y="412"/>
                  <a:pt x="375" y="447"/>
                </a:cubicBezTo>
                <a:cubicBezTo>
                  <a:pt x="476" y="482"/>
                  <a:pt x="628" y="460"/>
                  <a:pt x="778" y="476"/>
                </a:cubicBezTo>
                <a:cubicBezTo>
                  <a:pt x="928" y="492"/>
                  <a:pt x="1173" y="529"/>
                  <a:pt x="1277" y="543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3" name="Freeform 5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4" name="Oval 6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5" name="Oval 7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Oval 8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8" name="AutoShape 10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78539" name="AutoShape 11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8540" name="AutoShape 12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78541" name="AutoShape 13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78543" name="Oval 15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6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3438</TotalTime>
  <Words>2268</Words>
  <Application>Microsoft Office PowerPoint</Application>
  <PresentationFormat>Widescreen</PresentationFormat>
  <Paragraphs>215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Microsoft YaHei</vt:lpstr>
      <vt:lpstr>SimHei</vt:lpstr>
      <vt:lpstr>宋体</vt:lpstr>
      <vt:lpstr>新細明體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TCCC Admin</cp:lastModifiedBy>
  <cp:revision>116</cp:revision>
  <dcterms:created xsi:type="dcterms:W3CDTF">2014-12-30T18:22:34Z</dcterms:created>
  <dcterms:modified xsi:type="dcterms:W3CDTF">2018-02-04T18:28:32Z</dcterms:modified>
</cp:coreProperties>
</file>