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sldIdLst>
    <p:sldId id="256" r:id="rId4"/>
    <p:sldId id="264" r:id="rId5"/>
    <p:sldId id="268" r:id="rId6"/>
    <p:sldId id="273" r:id="rId7"/>
    <p:sldId id="275" r:id="rId8"/>
    <p:sldId id="267" r:id="rId9"/>
    <p:sldId id="278" r:id="rId10"/>
    <p:sldId id="284" r:id="rId11"/>
    <p:sldId id="285" r:id="rId12"/>
    <p:sldId id="286" r:id="rId13"/>
    <p:sldId id="277" r:id="rId14"/>
    <p:sldId id="287" r:id="rId15"/>
    <p:sldId id="288" r:id="rId16"/>
    <p:sldId id="293" r:id="rId17"/>
    <p:sldId id="294" r:id="rId18"/>
    <p:sldId id="291" r:id="rId19"/>
    <p:sldId id="29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88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5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5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12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5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7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1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第三課：旷野的“和平与战争”（第二章）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1/21/2024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9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FA3697-DA61-FB64-AFE1-6EE5724E3581}"/>
              </a:ext>
            </a:extLst>
          </p:cNvPr>
          <p:cNvSpPr txBox="1"/>
          <p:nvPr/>
        </p:nvSpPr>
        <p:spPr>
          <a:xfrm>
            <a:off x="229907" y="1254463"/>
            <a:ext cx="111400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</a:t>
            </a:r>
            <a:r>
              <a:rPr lang="zh-CN" altLang="en-US" sz="2400" dirty="0">
                <a:solidFill>
                  <a:srgbClr val="2A2A2A"/>
                </a:solidFill>
                <a:latin typeface="Roboto Condensed" panose="02000000000000000000" pitchFamily="2" charset="0"/>
              </a:rPr>
              <a:t>一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dirty="0"/>
          </a:p>
          <a:p>
            <a:r>
              <a:rPr lang="en-US" altLang="zh-CN" sz="2400" dirty="0"/>
              <a:t>40</a:t>
            </a:r>
            <a:r>
              <a:rPr lang="zh-CN" altLang="en-US" sz="2400" dirty="0"/>
              <a:t>至于你们，要转回，从红海的路往旷野去。</a:t>
            </a:r>
          </a:p>
          <a:p>
            <a:r>
              <a:rPr lang="en-US" altLang="zh-CN" sz="2400" dirty="0"/>
              <a:t>41</a:t>
            </a:r>
            <a:r>
              <a:rPr lang="zh-CN" altLang="en-US" sz="2400" dirty="0"/>
              <a:t>那时，你们回答我说，我们得罪了耶和华，情愿照耶和华我们神一切所吩咐的上去争战。于是你们各人带着兵器，争先上山地去了。</a:t>
            </a:r>
          </a:p>
          <a:p>
            <a:r>
              <a:rPr lang="en-US" altLang="zh-CN" sz="2400" b="1" dirty="0"/>
              <a:t>42</a:t>
            </a:r>
            <a:r>
              <a:rPr lang="zh-CN" altLang="en-US" sz="2400" b="1" dirty="0"/>
              <a:t>耶和华吩咐我说，你对他们说，不要上去，也不要争战。因我不在你们中间，恐怕你们被仇敌杀败了。</a:t>
            </a:r>
          </a:p>
          <a:p>
            <a:r>
              <a:rPr lang="en-US" altLang="zh-CN" sz="2400" b="1" dirty="0"/>
              <a:t>43</a:t>
            </a:r>
            <a:r>
              <a:rPr lang="zh-CN" altLang="en-US" sz="2400" b="1" dirty="0"/>
              <a:t>我就告诉了你们，你们却不听从，竟违背耶和华的命令，擅自上山地去了。</a:t>
            </a:r>
          </a:p>
          <a:p>
            <a:r>
              <a:rPr lang="en-US" altLang="zh-CN" sz="2400" b="1" dirty="0"/>
              <a:t>44</a:t>
            </a:r>
            <a:r>
              <a:rPr lang="zh-CN" altLang="en-US" sz="2400" b="1" dirty="0"/>
              <a:t>住那山地的亚摩利人就出来攻击你们，追赶你们，如蜂拥一般，在西珥杀退你们，直到何珥玛。</a:t>
            </a:r>
          </a:p>
          <a:p>
            <a:r>
              <a:rPr lang="en-US" altLang="zh-CN" sz="2400" dirty="0"/>
              <a:t>45</a:t>
            </a:r>
            <a:r>
              <a:rPr lang="zh-CN" altLang="en-US" sz="2400" dirty="0"/>
              <a:t>你们便回来，在耶和华面前哭号。耶和华却不听你们的声音，也不向你们侧耳。</a:t>
            </a:r>
          </a:p>
          <a:p>
            <a:r>
              <a:rPr lang="en-US" altLang="zh-CN" sz="2400" dirty="0"/>
              <a:t>46</a:t>
            </a:r>
            <a:r>
              <a:rPr lang="zh-CN" altLang="en-US" sz="2400" dirty="0"/>
              <a:t>于是你们在加低斯住了许多日子。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53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以色列人不可與那些人爭戰？為什麽？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以色列人與那些人爭戰？為什麽？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基督徒如何面对仇敌？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42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第四課：进入迦南之前战败巴珊王</a:t>
            </a:r>
            <a:b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（第三章）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1/28/2024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25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414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以后，我们转回，</a:t>
            </a:r>
            <a:r>
              <a:rPr lang="zh-CN" altLang="en-US" sz="2200" b="1" dirty="0"/>
              <a:t>向巴珊去</a:t>
            </a:r>
            <a:r>
              <a:rPr lang="zh-CN" altLang="en-US" sz="2200" dirty="0"/>
              <a:t>。巴珊王噩和他的众民都出来，在以得来与我们交战。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耶和华对我说，不要怕他。因我已将他和他的众民，并他的地，都交在你手中</a:t>
            </a:r>
            <a:r>
              <a:rPr lang="zh-CN" altLang="en-US" sz="2200" dirty="0"/>
              <a:t>。你要待他像从前待住希实本的亚摩利王西宏一样。</a:t>
            </a:r>
            <a:r>
              <a:rPr lang="en-US" altLang="zh-CN" sz="2200" dirty="0"/>
              <a:t>3</a:t>
            </a:r>
            <a:r>
              <a:rPr lang="zh-CN" altLang="en-US" sz="2200" dirty="0"/>
              <a:t>于是耶和华我们的神也将巴珊王噩和他的众民都交在我们手中。我们杀了他们，没有留下一个。</a:t>
            </a:r>
            <a:r>
              <a:rPr lang="en-US" altLang="zh-CN" sz="2200" dirty="0"/>
              <a:t>4</a:t>
            </a:r>
            <a:r>
              <a:rPr lang="zh-CN" altLang="en-US" sz="2200" dirty="0"/>
              <a:t>那时，我们夺了</a:t>
            </a:r>
            <a:r>
              <a:rPr lang="zh-CN" altLang="en-US" sz="2200" b="1" dirty="0"/>
              <a:t>他所有的城，共有六十座，没有一座城不被我们所夺</a:t>
            </a:r>
            <a:r>
              <a:rPr lang="zh-CN" altLang="en-US" sz="2200" dirty="0"/>
              <a:t>。这为亚珥歌伯的全境，就是巴珊地噩王的国。</a:t>
            </a:r>
            <a:r>
              <a:rPr lang="en-US" altLang="zh-CN" sz="2200" dirty="0"/>
              <a:t>5</a:t>
            </a:r>
            <a:r>
              <a:rPr lang="zh-CN" altLang="en-US" sz="2200" dirty="0"/>
              <a:t>这些城都有坚固的高墙，有门有闩。此外还有许多无城墙的乡村。</a:t>
            </a:r>
            <a:r>
              <a:rPr lang="en-US" altLang="zh-CN" sz="2200" dirty="0"/>
              <a:t>6</a:t>
            </a:r>
            <a:r>
              <a:rPr lang="zh-CN" altLang="en-US" sz="2200" dirty="0"/>
              <a:t>我们将这些都毁灭了，像从前待希实本王西宏一样，把有人烟的各城，连女人带孩子，尽都毁灭。</a:t>
            </a:r>
            <a:r>
              <a:rPr lang="en-US" altLang="zh-CN" sz="2200" dirty="0"/>
              <a:t>7</a:t>
            </a:r>
            <a:r>
              <a:rPr lang="zh-CN" altLang="en-US" sz="2200" dirty="0"/>
              <a:t>惟有一切牲畜和城中的财物都取为自己的掠物。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CE01C-D026-514B-D8CA-2578F840CB4D}"/>
              </a:ext>
            </a:extLst>
          </p:cNvPr>
          <p:cNvSpPr txBox="1"/>
          <p:nvPr/>
        </p:nvSpPr>
        <p:spPr>
          <a:xfrm>
            <a:off x="99278" y="4630235"/>
            <a:ext cx="762870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dirty="0"/>
              <a:t>申命記</a:t>
            </a:r>
            <a:r>
              <a:rPr lang="en-US" altLang="zh-CN" sz="2200" dirty="0"/>
              <a:t>1</a:t>
            </a:r>
            <a:r>
              <a:rPr lang="zh-CN" altLang="en-US" sz="2200" dirty="0"/>
              <a:t>：</a:t>
            </a:r>
            <a:r>
              <a:rPr lang="en-US" altLang="zh-CN" sz="2200" dirty="0"/>
              <a:t>27</a:t>
            </a:r>
            <a:r>
              <a:rPr lang="zh-CN" altLang="en-US" sz="2200" dirty="0"/>
              <a:t>在帐棚内发怨言说，耶和华因为恨我们，所以将我们从埃及地领出来，要交在亚摩利人手中，除灭我们。</a:t>
            </a:r>
            <a:r>
              <a:rPr lang="en-US" altLang="zh-CN" sz="2200" dirty="0"/>
              <a:t>28</a:t>
            </a:r>
            <a:r>
              <a:rPr lang="zh-CN" altLang="en-US" sz="2200" dirty="0"/>
              <a:t>我们上哪里去呢？我们的弟兄使我们的心消化，说</a:t>
            </a:r>
            <a:r>
              <a:rPr lang="zh-CN" altLang="en-US" sz="2200" b="1" dirty="0"/>
              <a:t>那地的民比我们又大又高，城邑又广大又坚固</a:t>
            </a:r>
            <a:r>
              <a:rPr lang="zh-CN" altLang="en-US" sz="2200" dirty="0"/>
              <a:t>，高得顶天，并且我们在那里看见亚衲族的人。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983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16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那时，我们从约旦河东两个亚摩利王的手将</a:t>
            </a:r>
            <a:r>
              <a:rPr lang="zh-CN" altLang="en-US" sz="2200" b="1" dirty="0"/>
              <a:t>亚嫩谷直到黑门山</a:t>
            </a:r>
            <a:r>
              <a:rPr lang="zh-CN" altLang="en-US" sz="2200" dirty="0"/>
              <a:t>之地夺过来</a:t>
            </a:r>
            <a:r>
              <a:rPr lang="en-US" altLang="zh-CN" sz="2200" dirty="0"/>
              <a:t>9</a:t>
            </a:r>
            <a:r>
              <a:rPr lang="zh-CN" altLang="en-US" sz="2200" dirty="0"/>
              <a:t>（这黑门山，西顿人称为西连，亚摩利人称为示尼珥），</a:t>
            </a:r>
            <a:r>
              <a:rPr lang="en-US" altLang="zh-CN" sz="2200" dirty="0"/>
              <a:t>10</a:t>
            </a:r>
            <a:r>
              <a:rPr lang="zh-CN" altLang="en-US" sz="2200" dirty="0"/>
              <a:t>就是夺了平原的各城，基列全地，巴珊全地，直到撒迦和以得来，都是巴珊王噩国内的城邑。</a:t>
            </a:r>
            <a:r>
              <a:rPr lang="en-US" altLang="zh-CN" sz="2200" dirty="0"/>
              <a:t>11</a:t>
            </a:r>
            <a:r>
              <a:rPr lang="zh-CN" altLang="en-US" sz="2200" dirty="0"/>
              <a:t>（利乏音人所剩下的只有巴珊王噩。他的床是铁的，长九肘，宽四肘，都是以人肘为度。现今岂不是在亚扪人的拉巴吗？）</a:t>
            </a:r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12</a:t>
            </a:r>
            <a:r>
              <a:rPr lang="zh-CN" altLang="en-US" sz="2200" dirty="0"/>
              <a:t>那时，我们得了这地。从亚嫩谷边的亚罗珥起，我将基列山地的一半，并其中的城邑，都给了流便人和迦得人。</a:t>
            </a:r>
            <a:r>
              <a:rPr lang="en-US" altLang="zh-CN" sz="2200" dirty="0"/>
              <a:t>13</a:t>
            </a:r>
            <a:r>
              <a:rPr lang="zh-CN" altLang="en-US" sz="2200" dirty="0"/>
              <a:t>其余的基列地和巴珊全地，就是噩王的国，我给了玛拿西半支派。亚珥歌伯全地乃是巴珊全地。这叫作利乏音人之地。</a:t>
            </a:r>
            <a:r>
              <a:rPr lang="en-US" altLang="zh-CN" sz="2200" dirty="0"/>
              <a:t>14</a:t>
            </a:r>
            <a:r>
              <a:rPr lang="zh-CN" altLang="en-US" sz="2200" dirty="0"/>
              <a:t>玛拿西的子孙睚珥占了亚珥歌伯全境，直到基述人和玛迦人的交界，就按自己的名称这巴珊地为哈倭特睚珥，直到今日。</a:t>
            </a:r>
            <a:r>
              <a:rPr lang="en-US" altLang="zh-CN" sz="2200" dirty="0"/>
              <a:t>15</a:t>
            </a:r>
            <a:r>
              <a:rPr lang="zh-CN" altLang="en-US" sz="2200" dirty="0"/>
              <a:t>我又将基列给了玛吉。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1787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840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16</a:t>
            </a:r>
            <a:r>
              <a:rPr lang="zh-CN" altLang="en-US" sz="2200" dirty="0"/>
              <a:t>从基列到亚嫩谷，以谷中为界，直到亚扪人交界的雅博河，我给了</a:t>
            </a:r>
            <a:r>
              <a:rPr lang="zh-CN" altLang="en-US" sz="2200" b="1" dirty="0"/>
              <a:t>流便人和迦得人</a:t>
            </a:r>
            <a:r>
              <a:rPr lang="zh-CN" altLang="en-US" sz="2200" dirty="0"/>
              <a:t>，</a:t>
            </a:r>
            <a:r>
              <a:rPr lang="en-US" altLang="zh-CN" sz="2200" dirty="0"/>
              <a:t>17</a:t>
            </a:r>
            <a:r>
              <a:rPr lang="zh-CN" altLang="en-US" sz="2200" dirty="0"/>
              <a:t>又将亚拉巴和靠近约旦河之地，从基尼烈直到亚拉巴海，就是盐海，并毗斯迦山根东边之地，都给了他们。 </a:t>
            </a:r>
            <a:r>
              <a:rPr lang="en-US" altLang="zh-CN" sz="2200" dirty="0"/>
              <a:t>18</a:t>
            </a:r>
            <a:r>
              <a:rPr lang="zh-CN" altLang="en-US" sz="2200" dirty="0"/>
              <a:t>那时，我吩咐你们说，耶和华你们的神已将这地赐给你们为业。</a:t>
            </a:r>
            <a:r>
              <a:rPr lang="zh-CN" altLang="en-US" sz="2200" b="1" dirty="0"/>
              <a:t>你们所有的勇士都要带着兵器，在你们的弟兄以色列人前面过去</a:t>
            </a:r>
            <a:r>
              <a:rPr lang="zh-CN" altLang="en-US" sz="2200" dirty="0"/>
              <a:t>。</a:t>
            </a:r>
            <a:r>
              <a:rPr lang="en-US" altLang="zh-CN" sz="2200" dirty="0"/>
              <a:t>19</a:t>
            </a:r>
            <a:r>
              <a:rPr lang="zh-CN" altLang="en-US" sz="2200" dirty="0"/>
              <a:t>但你们的妻子，孩子，牲畜，（我知道你们有许多的牲畜）可以住在我所赐给你们的各城里。</a:t>
            </a:r>
            <a:r>
              <a:rPr lang="en-US" altLang="zh-CN" sz="2200" dirty="0"/>
              <a:t>20</a:t>
            </a:r>
            <a:r>
              <a:rPr lang="zh-CN" altLang="en-US" sz="2200" dirty="0"/>
              <a:t>等到你们弟兄在约旦河那边，也得耶和华你们神所赐给他们的地，又使他们得享平安，与你们一样，你们才可以回到我所赐给你们为业之地。</a:t>
            </a:r>
          </a:p>
          <a:p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21</a:t>
            </a:r>
            <a:r>
              <a:rPr lang="zh-CN" altLang="en-US" sz="2200" dirty="0"/>
              <a:t>那时我吩咐约书亚说，你亲眼看见了耶和华你神向这二王所行的。耶和华也必向你所要去的各国照样行。</a:t>
            </a:r>
            <a:r>
              <a:rPr lang="en-US" altLang="zh-CN" sz="2200" dirty="0"/>
              <a:t>22</a:t>
            </a:r>
            <a:r>
              <a:rPr lang="zh-CN" altLang="en-US" sz="2200" b="1" dirty="0"/>
              <a:t>你不要怕他们，因那为你争战的是耶和华你的神。</a:t>
            </a:r>
            <a:endParaRPr lang="en-US" altLang="zh-CN" sz="2200" b="1" dirty="0"/>
          </a:p>
          <a:p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87BB77-A096-6988-71A6-DCBB8CB422E5}"/>
              </a:ext>
            </a:extLst>
          </p:cNvPr>
          <p:cNvSpPr txBox="1"/>
          <p:nvPr/>
        </p:nvSpPr>
        <p:spPr>
          <a:xfrm>
            <a:off x="717151" y="3893558"/>
            <a:ext cx="60951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b="1" dirty="0">
                <a:solidFill>
                  <a:srgbClr val="0000FF"/>
                </a:solidFill>
              </a:rPr>
              <a:t>流便人和迦得人留在约旦河东边（民数记</a:t>
            </a:r>
            <a:r>
              <a:rPr lang="en-US" altLang="zh-CN" sz="2200" b="1" dirty="0">
                <a:solidFill>
                  <a:srgbClr val="0000FF"/>
                </a:solidFill>
              </a:rPr>
              <a:t>32</a:t>
            </a:r>
            <a:r>
              <a:rPr lang="zh-CN" altLang="en-US" sz="2200" b="1" dirty="0">
                <a:solidFill>
                  <a:srgbClr val="0000FF"/>
                </a:solidFill>
              </a:rPr>
              <a:t>章）</a:t>
            </a:r>
            <a:endParaRPr lang="en-US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49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177654" y="100826"/>
            <a:ext cx="118453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3 </a:t>
            </a:r>
          </a:p>
          <a:p>
            <a:r>
              <a:rPr lang="en-US" altLang="zh-CN" sz="2400" dirty="0"/>
              <a:t>23</a:t>
            </a:r>
            <a:r>
              <a:rPr lang="zh-CN" altLang="en-US" sz="2400" dirty="0"/>
              <a:t>那时，</a:t>
            </a:r>
            <a:r>
              <a:rPr lang="zh-CN" altLang="en-US" sz="2400" b="1" dirty="0"/>
              <a:t>我恳求耶和华说</a:t>
            </a:r>
            <a:r>
              <a:rPr lang="zh-CN" altLang="en-US" sz="2400" dirty="0"/>
              <a:t>，</a:t>
            </a:r>
            <a:r>
              <a:rPr lang="en-US" altLang="zh-CN" sz="2400" dirty="0"/>
              <a:t>24</a:t>
            </a:r>
            <a:r>
              <a:rPr lang="zh-CN" altLang="en-US" sz="2400" dirty="0"/>
              <a:t>主耶和华阿，你已将你的大力大能显给仆人看。在天上，在地下，有什么神能象你行事，象你有大能的作为呢？</a:t>
            </a:r>
            <a:r>
              <a:rPr lang="en-US" altLang="zh-CN" sz="2400" dirty="0"/>
              <a:t>25</a:t>
            </a:r>
            <a:r>
              <a:rPr lang="zh-CN" altLang="en-US" sz="2400" b="1" dirty="0"/>
              <a:t>求你容我过去，看约旦河那边的美地，就是那佳美的山地和利巴嫩</a:t>
            </a:r>
            <a:r>
              <a:rPr lang="zh-CN" altLang="en-US" sz="2400" dirty="0"/>
              <a:t>。</a:t>
            </a:r>
            <a:r>
              <a:rPr lang="en-US" altLang="zh-CN" sz="2400" dirty="0"/>
              <a:t>26</a:t>
            </a:r>
            <a:r>
              <a:rPr lang="zh-CN" altLang="en-US" sz="2400" b="1" dirty="0"/>
              <a:t>但耶和华因你们的缘故向我发怒，不应允我</a:t>
            </a:r>
            <a:r>
              <a:rPr lang="zh-CN" altLang="en-US" sz="2400" dirty="0"/>
              <a:t>，对我说，罢了，你不要向我再提这事。</a:t>
            </a:r>
            <a:r>
              <a:rPr lang="en-US" altLang="zh-CN" sz="2400" dirty="0"/>
              <a:t>27</a:t>
            </a:r>
            <a:r>
              <a:rPr lang="zh-CN" altLang="en-US" sz="2400" dirty="0"/>
              <a:t>你且上毗斯迦山顶去，向东，西，南，北举目观望，因为你必不能过这约旦河。</a:t>
            </a:r>
            <a:r>
              <a:rPr lang="en-US" altLang="zh-CN" sz="2400" dirty="0"/>
              <a:t>28</a:t>
            </a:r>
            <a:r>
              <a:rPr lang="zh-CN" altLang="en-US" sz="2400" b="1" dirty="0"/>
              <a:t>你却要嘱咐约书亚，勉励他，使他胆壮。因为他必在这百姓前面过去，使他们承受你所要观看之地</a:t>
            </a:r>
            <a:r>
              <a:rPr lang="zh-CN" altLang="en-US" sz="2400" dirty="0"/>
              <a:t>。</a:t>
            </a:r>
            <a:r>
              <a:rPr lang="en-US" altLang="zh-CN" sz="2400" dirty="0"/>
              <a:t>29</a:t>
            </a:r>
            <a:r>
              <a:rPr lang="zh-CN" altLang="en-US" sz="2400" dirty="0"/>
              <a:t>于是我们住在伯毗珥对面的谷中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413C5-3748-05EC-23C0-7B022857D73E}"/>
              </a:ext>
            </a:extLst>
          </p:cNvPr>
          <p:cNvSpPr txBox="1"/>
          <p:nvPr/>
        </p:nvSpPr>
        <p:spPr>
          <a:xfrm>
            <a:off x="177654" y="2969189"/>
            <a:ext cx="1151621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民数记</a:t>
            </a:r>
            <a:r>
              <a:rPr lang="en-US" altLang="zh-CN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20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：</a:t>
            </a:r>
            <a:r>
              <a:rPr lang="en-US" altLang="zh-CN" sz="2400" dirty="0"/>
              <a:t>7</a:t>
            </a:r>
            <a:r>
              <a:rPr lang="zh-CN" altLang="en-US" sz="2400" dirty="0"/>
              <a:t>耶和华晓谕摩西说，</a:t>
            </a:r>
            <a:r>
              <a:rPr lang="en-US" altLang="zh-CN" sz="2400" dirty="0"/>
              <a:t>8</a:t>
            </a:r>
            <a:r>
              <a:rPr lang="zh-CN" altLang="en-US" sz="2400" dirty="0"/>
              <a:t>你拿着杖去，和你的哥哥亚伦招聚会众，</a:t>
            </a:r>
            <a:r>
              <a:rPr lang="zh-CN" altLang="en-US" sz="2400" b="1" dirty="0"/>
              <a:t>在他们眼前</a:t>
            </a:r>
            <a:r>
              <a:rPr lang="zh-CN" altLang="en-US" sz="2400" b="1" dirty="0">
                <a:solidFill>
                  <a:srgbClr val="FF0000"/>
                </a:solidFill>
              </a:rPr>
              <a:t>吩咐</a:t>
            </a:r>
            <a:r>
              <a:rPr lang="zh-CN" altLang="en-US" sz="2400" b="1" dirty="0"/>
              <a:t>磐石发出水来，水就从磐石流出</a:t>
            </a:r>
            <a:r>
              <a:rPr lang="zh-CN" altLang="en-US" sz="2400" dirty="0"/>
              <a:t>，给会众和他们的牲畜喝。</a:t>
            </a:r>
            <a:r>
              <a:rPr lang="en-US" altLang="zh-CN" sz="2400" dirty="0"/>
              <a:t>9</a:t>
            </a:r>
            <a:r>
              <a:rPr lang="zh-CN" altLang="en-US" sz="2400" dirty="0"/>
              <a:t>于是摩西照耶和华所吩咐的，从耶和华面前取了杖去。</a:t>
            </a:r>
            <a:r>
              <a:rPr lang="en-US" altLang="zh-CN" sz="2400" dirty="0"/>
              <a:t>10</a:t>
            </a:r>
            <a:r>
              <a:rPr lang="zh-CN" altLang="en-US" sz="2400" dirty="0"/>
              <a:t>摩西，亚伦就招聚会众到磐石前。摩西说，你们这些背叛的人听我说，我为你们使水从这磐石中流出来吗？</a:t>
            </a:r>
            <a:r>
              <a:rPr lang="en-US" altLang="zh-CN" sz="2400" dirty="0"/>
              <a:t>11</a:t>
            </a:r>
            <a:r>
              <a:rPr lang="zh-CN" altLang="en-US" sz="2400" b="1" dirty="0"/>
              <a:t>摩西举手，用杖</a:t>
            </a:r>
            <a:r>
              <a:rPr lang="zh-CN" altLang="en-US" sz="2400" b="1" dirty="0">
                <a:solidFill>
                  <a:srgbClr val="FF0000"/>
                </a:solidFill>
              </a:rPr>
              <a:t>击打</a:t>
            </a:r>
            <a:r>
              <a:rPr lang="zh-CN" altLang="en-US" sz="2400" b="1" dirty="0"/>
              <a:t>磐石两下，就有许多水流出来</a:t>
            </a:r>
            <a:r>
              <a:rPr lang="zh-CN" altLang="en-US" sz="2400" dirty="0"/>
              <a:t>，会众和他们的牲畜都喝了。</a:t>
            </a:r>
            <a:r>
              <a:rPr lang="en-US" altLang="zh-CN" sz="2400" dirty="0"/>
              <a:t>12</a:t>
            </a:r>
            <a:r>
              <a:rPr lang="zh-CN" altLang="en-US" sz="2400" b="1" dirty="0"/>
              <a:t>耶和华对摩西，亚伦说，因为</a:t>
            </a:r>
            <a:r>
              <a:rPr lang="zh-CN" altLang="en-US" sz="2400" b="1" dirty="0">
                <a:solidFill>
                  <a:srgbClr val="FF0000"/>
                </a:solidFill>
              </a:rPr>
              <a:t>你们不信我</a:t>
            </a:r>
            <a:r>
              <a:rPr lang="en-US" altLang="zh-CN" sz="2400" b="1" dirty="0">
                <a:solidFill>
                  <a:srgbClr val="FF0000"/>
                </a:solidFill>
              </a:rPr>
              <a:t>(did not trust me enough)</a:t>
            </a:r>
            <a:r>
              <a:rPr lang="zh-CN" altLang="en-US" sz="2400" b="1" dirty="0">
                <a:solidFill>
                  <a:srgbClr val="FF0000"/>
                </a:solidFill>
              </a:rPr>
              <a:t>，不在以色列人眼前尊我为圣</a:t>
            </a:r>
            <a:r>
              <a:rPr lang="zh-CN" altLang="en-US" sz="2400" b="1" dirty="0"/>
              <a:t>，所以你们必不得领这会众进我所赐给他们的地去。</a:t>
            </a:r>
            <a:endParaRPr lang="en-US" altLang="zh-CN" sz="2400" b="1" dirty="0"/>
          </a:p>
          <a:p>
            <a:endParaRPr lang="en-US" altLang="zh-CN" sz="1200" b="1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r>
              <a:rPr lang="zh-CN" altLang="en-US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约书亚记</a:t>
            </a:r>
            <a:r>
              <a:rPr lang="en-US" altLang="zh-CN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1:9</a:t>
            </a:r>
            <a:r>
              <a:rPr lang="zh-CN" altLang="en-US" sz="2400" b="0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我岂没有吩咐你吗？</a:t>
            </a:r>
            <a:r>
              <a:rPr lang="zh-CN" altLang="en-US" sz="2400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你当刚强壮胆。不要惧怕，也不要惊惶。因为你无论往哪里去，耶和华你的神必与你同在。</a:t>
            </a:r>
          </a:p>
        </p:txBody>
      </p:sp>
    </p:spTree>
    <p:extLst>
      <p:ext uri="{BB962C8B-B14F-4D97-AF65-F5344CB8AC3E}">
        <p14:creationId xmlns:p14="http://schemas.microsoft.com/office/powerpoint/2010/main" val="422947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与巴珊王征战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流便人和迦得人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留在约旦河东边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不能进入迦南？对我们当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基督徒的启示是什么？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257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36370" y="281984"/>
            <a:ext cx="11236411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書名： </a:t>
            </a: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以下所记的是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在约旦河东的旷野、疏弗对面的亚拉巴，就是巴兰、陀弗、拉班、哈洗录、底撒哈中间，向以色列众人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所</a:t>
            </a:r>
            <a:r>
              <a:rPr lang="zh-CN" altLang="en-US" sz="3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说的话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希伯來正典是引用第一個字</a:t>
            </a:r>
            <a:r>
              <a:rPr lang="zh-CN" altLang="en-US" sz="24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“说的话”</a:t>
            </a:r>
            <a:endParaRPr lang="en-US" altLang="zh-CN" sz="24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希臘文七十士譯本 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Deuteros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二）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+”nomos”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（誡命，律法）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Deuteronominon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英文：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Deuteronomy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（第二次申明律法）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中文：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作者：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 （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1:1-3,29:1,31:9,24-26)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寫作時間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大約在過約但河一個月之前（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），在以色列人結束曠野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年生活之後寫的。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（～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BC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1406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內容跨越時間：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約有四十年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09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44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寫作背景和目的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：去埃及到如今已經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年，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以色列人舊的一代已經過去，而新的一代是在曠野長大，當他們進入迦南地前，必要曉得神已經說的話語與誡命，因此申命記不是一套新的律法與誡命，乃是重申舊命，使新的一代能得知，他們是信實的神所愛的立約子民，好在進入應許之地後，因著遵行神的話語，要成為蒙福的子民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。反之，如違約，將受禍且被分散在各國。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中心信息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：神的信實與人的抉擇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11:26 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看哪，我今日将祝福与咒诅的话都陈明在你们面前。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耶和华你们神的诫命，就是我今日所吩咐你们的，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就必蒙福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若不听从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耶和华你们神的诫命，偏离我今日所吩咐你们的道，去侍奉你们素来所不认识的别神，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就必受祸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‪提摩太后书‬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2:13 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我们纵然失信，他仍是可信的，因为他不能背乎自己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57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2513294" y="179249"/>
            <a:ext cx="9258764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一、回顧已往歷史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一至四章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曠野飄流引言並從西乃山至加低斯巴尼亞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從加低斯巴尼亞飄流三十八年後來到希實本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二章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從希實本來到約旦河東岸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摩西勸勉百姓遵守律法典章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二、重申神的命令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五至二十六章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重申西乃山之約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進迦南地後須守住神選民的身份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七至九章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重申神的基本誡命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十至十一章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重申敬拜真神不可拜別神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十二至十三章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重申敬虔生活的條例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十四至十八章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重申社會生活的條例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十九至二十六章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三、展望未來前景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二十七至三十四章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立石誓願守約蒙福，違者受咒詛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二十七至二十八章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摩西與以色列人立約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二十九至三十章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選立約書亞並在眾民前做最後的囑咐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摩西的歌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三十二章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摩西對十二支派祝福的話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約書亞追記摩西之死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D900B-5E47-F48F-1941-787BC37BF297}"/>
              </a:ext>
            </a:extLst>
          </p:cNvPr>
          <p:cNvSpPr txBox="1"/>
          <p:nvPr/>
        </p:nvSpPr>
        <p:spPr>
          <a:xfrm>
            <a:off x="211688" y="276922"/>
            <a:ext cx="17268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FA280-E288-DAE9-A2F6-DA8F079E546C}"/>
              </a:ext>
            </a:extLst>
          </p:cNvPr>
          <p:cNvSpPr txBox="1"/>
          <p:nvPr/>
        </p:nvSpPr>
        <p:spPr>
          <a:xfrm>
            <a:off x="43108" y="6142981"/>
            <a:ext cx="31337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摘自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黃迦勒</a:t>
            </a:r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基督徒文摘解經系列──申命記書註解</a:t>
            </a:r>
            <a:r>
              <a:rPr lang="en-US" altLang="zh-TW" sz="1800" dirty="0"/>
              <a:t>》</a:t>
            </a:r>
            <a:endParaRPr lang="en-US" altLang="zh-TW" sz="1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80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86032" y="194542"/>
            <a:ext cx="1123641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：神的百姓重要轉折點 </a:t>
            </a: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新的一代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新的土地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新的生活方式 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帳棚到房子，嗎哪到土產）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新的啟示 （神的大能可畏到神的愛）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新的託付 （入迦南，建國度）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新的領袖 （摩西到約書亞）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新的挑戰</a:t>
            </a:r>
          </a:p>
        </p:txBody>
      </p:sp>
    </p:spTree>
    <p:extLst>
      <p:ext uri="{BB962C8B-B14F-4D97-AF65-F5344CB8AC3E}">
        <p14:creationId xmlns:p14="http://schemas.microsoft.com/office/powerpoint/2010/main" val="44667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840259" y="0"/>
            <a:ext cx="472028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地點：</a:t>
            </a: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約但河東的摩押平原</a:t>
            </a:r>
            <a:endParaRPr lang="en-US" altLang="zh-CN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419" y="0"/>
            <a:ext cx="364540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10932" y="6365101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13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31933" y="267307"/>
            <a:ext cx="1176049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此后，</a:t>
            </a:r>
            <a:r>
              <a:rPr lang="zh-CN" altLang="en-US" sz="2200" b="1" dirty="0"/>
              <a:t>我们转回，从红海的路往旷野去，是照耶和华所吩咐我的</a:t>
            </a:r>
            <a:r>
              <a:rPr lang="zh-CN" altLang="en-US" sz="2200" dirty="0"/>
              <a:t>。我们在西珥山绕行了许多日子。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</a:t>
            </a:r>
            <a:r>
              <a:rPr lang="en-US" altLang="zh-CN" sz="2200" b="1" dirty="0"/>
              <a:t>3</a:t>
            </a:r>
            <a:r>
              <a:rPr lang="zh-CN" altLang="en-US" sz="2200" b="1" dirty="0"/>
              <a:t>你们绕行这山的日子够了，要转向北去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4</a:t>
            </a:r>
            <a:r>
              <a:rPr lang="zh-CN" altLang="en-US" sz="2200" b="1" dirty="0"/>
              <a:t>你吩咐百姓说，你们弟兄以扫的子孙住在西珥</a:t>
            </a:r>
            <a:r>
              <a:rPr lang="zh-CN" altLang="en-US" sz="2200" dirty="0"/>
              <a:t>，你们要经过他们的境界。他们必惧怕你们，所以你们要分外谨慎。</a:t>
            </a:r>
            <a:r>
              <a:rPr lang="en-US" altLang="zh-CN" sz="2200" dirty="0"/>
              <a:t>5</a:t>
            </a:r>
            <a:r>
              <a:rPr lang="zh-CN" altLang="en-US" sz="2200" b="1" dirty="0"/>
              <a:t>不可与他们争战</a:t>
            </a:r>
            <a:r>
              <a:rPr lang="zh-CN" altLang="en-US" sz="2200" dirty="0"/>
              <a:t>。他们的地，连脚掌可踏之处，我都不给你们，因我已将西珥山赐给以扫为业。</a:t>
            </a:r>
            <a:r>
              <a:rPr lang="en-US" altLang="zh-CN" sz="2200" dirty="0"/>
              <a:t>6</a:t>
            </a:r>
            <a:r>
              <a:rPr lang="zh-CN" altLang="en-US" sz="2200" dirty="0"/>
              <a:t>你们要用钱向他们买粮吃，也要用钱向他们买水喝。</a:t>
            </a:r>
            <a:r>
              <a:rPr lang="en-US" altLang="zh-CN" sz="2200" dirty="0"/>
              <a:t>7</a:t>
            </a:r>
            <a:r>
              <a:rPr lang="zh-CN" altLang="en-US" sz="2200" b="1" dirty="0"/>
              <a:t>因为耶和华你的神在你手里所办的一切事上已赐福与你</a:t>
            </a:r>
            <a:r>
              <a:rPr lang="zh-CN" altLang="en-US" sz="2200" dirty="0"/>
              <a:t>。你走这大旷野，他都知道了。</a:t>
            </a:r>
            <a:r>
              <a:rPr lang="zh-CN" altLang="en-US" sz="2200" b="1" dirty="0"/>
              <a:t>这四十年，耶和华你的神常与你同在，故此你一无所缺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于是，我们离了我们弟兄以扫子孙所住的西珥，从亚拉巴的路，经过以拉他，以旬迦别，转向摩押旷野的路去。</a:t>
            </a:r>
            <a:r>
              <a:rPr lang="en-US" altLang="zh-CN" sz="2200" dirty="0"/>
              <a:t>9</a:t>
            </a:r>
            <a:r>
              <a:rPr lang="zh-CN" altLang="en-US" sz="2200" b="1" dirty="0"/>
              <a:t>耶和华吩咐我说，不可扰害摩押人，也不可与他们争战</a:t>
            </a:r>
            <a:r>
              <a:rPr lang="zh-CN" altLang="en-US" sz="2200" dirty="0"/>
              <a:t>。他们的地，我不赐给你为业，</a:t>
            </a:r>
            <a:r>
              <a:rPr lang="zh-CN" altLang="en-US" sz="2200" b="1" dirty="0"/>
              <a:t>因我已将亚珥赐给罗得的子孙为业</a:t>
            </a:r>
            <a:r>
              <a:rPr lang="zh-CN" altLang="en-US" sz="2200" dirty="0"/>
              <a:t>。</a:t>
            </a:r>
            <a:r>
              <a:rPr lang="en-US" altLang="zh-CN" sz="2200" dirty="0"/>
              <a:t>10</a:t>
            </a:r>
            <a:r>
              <a:rPr lang="zh-CN" altLang="en-US" sz="2200" dirty="0"/>
              <a:t>（先前，有以米人住在那里，民数众多，身体高大，像亚衲人一样。</a:t>
            </a:r>
            <a:r>
              <a:rPr lang="en-US" altLang="zh-CN" sz="2200" dirty="0"/>
              <a:t>11</a:t>
            </a:r>
            <a:r>
              <a:rPr lang="zh-CN" altLang="en-US" sz="2200" dirty="0"/>
              <a:t>这以米人像亚衲人。也算为利乏音人。摩押人称他们为以米人。</a:t>
            </a:r>
            <a:r>
              <a:rPr lang="en-US" altLang="zh-CN" sz="2200" dirty="0"/>
              <a:t>12</a:t>
            </a:r>
            <a:r>
              <a:rPr lang="zh-CN" altLang="en-US" sz="2200" dirty="0"/>
              <a:t>先前，何利人也住在西珥，但以扫的子孙将他们除灭，得了他们的地，接着居住，就如以色列在耶和华赐给他为业之地所行的一样。）</a:t>
            </a:r>
            <a:r>
              <a:rPr lang="en-US" altLang="zh-CN" sz="2200" dirty="0"/>
              <a:t>13</a:t>
            </a:r>
            <a:r>
              <a:rPr lang="zh-CN" altLang="en-US" sz="2200" dirty="0"/>
              <a:t>现在，起来过撒烈溪。于是我们过了撒烈溪。</a:t>
            </a:r>
            <a:endParaRPr lang="en-US" altLang="zh-CN" sz="2200" dirty="0"/>
          </a:p>
          <a:p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07422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79681" y="105327"/>
            <a:ext cx="11760491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14</a:t>
            </a:r>
            <a:r>
              <a:rPr lang="zh-CN" altLang="en-US" sz="2200" dirty="0"/>
              <a:t>自从离开加低斯巴尼亚，到过了撒烈溪的时候，</a:t>
            </a:r>
            <a:r>
              <a:rPr lang="zh-CN" altLang="en-US" sz="2200" b="1" dirty="0"/>
              <a:t>共有三十八年</a:t>
            </a:r>
            <a:r>
              <a:rPr lang="zh-CN" altLang="en-US" sz="2200" dirty="0"/>
              <a:t>，</a:t>
            </a:r>
            <a:r>
              <a:rPr lang="zh-CN" altLang="en-US" sz="2200" b="1" dirty="0"/>
              <a:t>等那世代的兵丁都从营中灭尽，正如耶和华向他们所起的誓</a:t>
            </a:r>
            <a:r>
              <a:rPr lang="zh-CN" altLang="en-US" sz="2200" dirty="0"/>
              <a:t>。</a:t>
            </a:r>
            <a:r>
              <a:rPr lang="en-US" altLang="zh-CN" sz="2200" dirty="0"/>
              <a:t>15</a:t>
            </a:r>
            <a:r>
              <a:rPr lang="zh-CN" altLang="en-US" sz="2200" dirty="0"/>
              <a:t>耶和华的手也攻击他们，将他们从营中除灭，直到灭尽。</a:t>
            </a:r>
            <a:endParaRPr lang="en-US" sz="2200" dirty="0"/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兵丁从民中都灭尽死亡以后，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耶和华吩咐我说，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你今天要从摩押的境界亚珥经过，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19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走近亚扪人之地，不可扰害他们，也不可与他们争战。亚扪人的地，我不赐给你们为业，因我已将那地赐给罗得的子孙为业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（那地也算为利乏音人之地，先前利乏音人住在那里，亚扪人称他们为散送冥。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21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那民众多，身体高大，像亚衲人一样，但耶和华从亚扪人面前除灭他们，亚扪人就得了他们的地，接着居住。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正如耶和华从前为住西珥的以扫子孙将何利人从他们面前除灭，他们得了何利人的地，接着居住一样，直到今日。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从迦斐托出来的迦斐托人将先前住在乡村直到迦萨的亚卫人除灭，接着居住。）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8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26707" y="262082"/>
            <a:ext cx="11760491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你们起来前往，过亚嫩谷。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我已将亚摩利人希实本王西宏和他的地交在你手中，你要与他争战，得他的地为业。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25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从今日起，我要使天下万民听见你的名声都惊恐惧怕，且因你发颤伤恸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我从基底莫的旷野差遣使者去见希实本王西宏，用和睦的话说，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求你容我从你的地经过，只走大道，不偏左右。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你可以卖粮给我吃，也可以卖水给我喝，只要容我步行过去，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29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就如住西珥的以扫子孙和住亚珥的摩押人待我一样，等我过了约旦河，好进入耶和华我们神所赐给我们的地。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但希实本王西宏不容我们从他那里经过。因为耶和华你的神使他心中刚硬，性情顽梗，为要将他交在你手中，像今日一样。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31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耶和华对我说，从此起首，我要将西宏和他的地交给你。你要得他的地为业。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那时，西宏和他的众民出来攻击我们，在雅杂与我们交战。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耶和华我们的神将他交给我们，我们就把他和他的儿子，并他的众民，都击杀了。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我们夺了他的一切城邑，将有人烟的各城，连女人带孩子，尽都毁灭，没有留下一个。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35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惟有牲畜和所夺的各城，并其中的财物，都取为自己的掠物。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36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从亚嫩谷边的亚罗珥和谷中的城，直到基列，耶和华我们的神都交给我们了，没有一座城高得使我们不能攻取的。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37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惟有亚扪人之地，凡靠近雅博河的地，并山地的城邑，与耶和华我们神所禁止我们去的地方，都没有挨近。</a:t>
            </a:r>
            <a:endParaRPr lang="en-US" sz="2200" b="1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2356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5519</TotalTime>
  <Words>4563</Words>
  <Application>Microsoft Office PowerPoint</Application>
  <PresentationFormat>Widescreen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等线</vt:lpstr>
      <vt:lpstr>KaiTi</vt:lpstr>
      <vt:lpstr>KaiTi</vt:lpstr>
      <vt:lpstr>Arial</vt:lpstr>
      <vt:lpstr>Calibri</vt:lpstr>
      <vt:lpstr>Calibri Light</vt:lpstr>
      <vt:lpstr>Century Gothic</vt:lpstr>
      <vt:lpstr>Roboto Condensed</vt:lpstr>
      <vt:lpstr>Wingdings</vt:lpstr>
      <vt:lpstr>Wingdings 3</vt:lpstr>
      <vt:lpstr>Wisp</vt:lpstr>
      <vt:lpstr>Office Theme</vt:lpstr>
      <vt:lpstr>1_Office Theme</vt:lpstr>
      <vt:lpstr>2024 春季主日学 申命記 第三課：旷野的“和平与战争”（第二章）  1/21/2024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 第四課：进入迦南之前战败巴珊王 （第三章）  1/28/2024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Zhu, Haining - (haining)</cp:lastModifiedBy>
  <cp:revision>34</cp:revision>
  <dcterms:created xsi:type="dcterms:W3CDTF">2024-01-05T05:38:34Z</dcterms:created>
  <dcterms:modified xsi:type="dcterms:W3CDTF">2024-01-28T13:18:25Z</dcterms:modified>
</cp:coreProperties>
</file>