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1" r:id="rId3"/>
    <p:sldId id="283" r:id="rId4"/>
    <p:sldId id="304" r:id="rId5"/>
    <p:sldId id="303" r:id="rId6"/>
    <p:sldId id="298" r:id="rId7"/>
    <p:sldId id="300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67A"/>
    <a:srgbClr val="150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5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180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718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664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6586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444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43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646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33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605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037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594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82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FD320-BA8F-45F1-978F-228D58686EAB}" type="datetimeFigureOut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E5B61-800B-40A3-B7B5-C8FDFAC58B5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48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76994" y="102122"/>
            <a:ext cx="11234166" cy="143116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《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跟隨他的腳蹤行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》10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22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日課程</a:t>
            </a:r>
            <a:endParaRPr lang="en-US" altLang="zh-CN" sz="40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algn="ctr"/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耶穌基督從第三個逾越節到最後幾天</a:t>
            </a:r>
            <a:r>
              <a:rPr lang="en-US" altLang="zh-CN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7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中）</a:t>
            </a:r>
            <a:endParaRPr lang="en-US" altLang="zh-CN" sz="4700" b="1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439" y="2472690"/>
            <a:ext cx="326243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8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課程內容：</a:t>
            </a:r>
            <a:endParaRPr lang="en-US" sz="4800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8252" y="3519819"/>
            <a:ext cx="121116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複習：</a:t>
            </a:r>
            <a:r>
              <a:rPr lang="zh-CN" altLang="en-US" sz="4000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耶穌基督三年半事工分段圖：</a:t>
            </a:r>
            <a:r>
              <a:rPr lang="en-US" altLang="zh-CN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4</a:t>
            </a:r>
            <a:r>
              <a:rPr lang="zh-CN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個逾越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節</a:t>
            </a:r>
            <a:endParaRPr lang="en-US" altLang="zh-CN" sz="4000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課堂作業</a:t>
            </a:r>
            <a:r>
              <a:rPr lang="zh-TW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TW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TW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我們一起畫圖</a:t>
            </a:r>
            <a:r>
              <a:rPr lang="en-US" altLang="zh-TW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：最後一年的後面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個階段</a:t>
            </a:r>
            <a:r>
              <a:rPr lang="en-US" altLang="zh-CN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zh-CN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信心</a:t>
            </a:r>
            <a:r>
              <a:rPr lang="zh-TW" altLang="en-US" sz="4000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的</a:t>
            </a:r>
            <a:r>
              <a:rPr lang="zh-TW" altLang="en-US" sz="4000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道路</a:t>
            </a:r>
            <a:endParaRPr lang="en-US" altLang="zh-TW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：學習伯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大尼之家</a:t>
            </a:r>
            <a:endParaRPr lang="en-US" altLang="zh-CN" sz="4000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62069"/>
            <a:ext cx="114698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一：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耶穌基督從第三個逾越節到最後幾</a:t>
            </a:r>
            <a:r>
              <a:rPr lang="zh-TW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天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分為四段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56" y="1474888"/>
            <a:ext cx="1211164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lvl="0" indent="-742950">
              <a:buFont typeface="+mj-lt"/>
              <a:buAutoNum type="arabicPeriod"/>
            </a:pP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加利利事工第三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期（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5-6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個月）已經講了</a:t>
            </a:r>
            <a:r>
              <a:rPr lang="en-US" altLang="zh-CN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, 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講義第</a:t>
            </a:r>
            <a:r>
              <a:rPr lang="zh-CN" altLang="en-US" sz="4000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七</a:t>
            </a:r>
            <a:r>
              <a:rPr lang="zh-CN" altLang="en-US" sz="4000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課</a:t>
            </a:r>
            <a:endParaRPr lang="en-US" altLang="zh-CN" sz="4000" dirty="0" smtClean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在耶路撒冷的三個月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en-US" altLang="zh-TW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約翰福音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7-9</a:t>
            </a:r>
            <a:r>
              <a:rPr lang="en-US" altLang="zh-TW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約旦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河東比利亞一帶的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事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工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zh-CN" altLang="en-US" sz="4000" b="1" dirty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月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—</a:t>
            </a:r>
            <a:r>
              <a:rPr lang="en-US" altLang="zh-TW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(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路加福音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10-17</a:t>
            </a:r>
            <a:r>
              <a:rPr lang="en-US" altLang="zh-TW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altLang="zh-TW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最後的赴京之旅（約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2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個月）</a:t>
            </a:r>
            <a:endParaRPr lang="en-US" altLang="zh-CN" sz="4000" b="1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              （今天講，講義第八課）</a:t>
            </a:r>
            <a:endParaRPr lang="en-US" altLang="zh-CN" sz="4000" b="1" dirty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016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62069"/>
            <a:ext cx="106853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一：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穌基督三年半事工分段圖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(</a:t>
            </a:r>
            <a:r>
              <a:rPr lang="zh-CN" altLang="en-US" sz="28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加了</a:t>
            </a:r>
            <a:r>
              <a:rPr lang="en-US" altLang="zh-CN" sz="28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Dr. </a:t>
            </a:r>
            <a:r>
              <a:rPr lang="en-US" altLang="zh-CN" sz="2800" b="1" dirty="0" err="1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Scroggie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)</a:t>
            </a:r>
            <a:endParaRPr lang="en-US" sz="4000" dirty="0">
              <a:solidFill>
                <a:srgbClr val="FFC000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48886" y="769955"/>
            <a:ext cx="11572239" cy="5947388"/>
            <a:chOff x="448886" y="769955"/>
            <a:chExt cx="11572239" cy="594738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48886" y="769955"/>
              <a:ext cx="11572239" cy="5947388"/>
            </a:xfrm>
            <a:prstGeom prst="rect">
              <a:avLst/>
            </a:prstGeom>
          </p:spPr>
        </p:pic>
        <p:sp>
          <p:nvSpPr>
            <p:cNvPr id="5" name="TextBox 4"/>
            <p:cNvSpPr txBox="1"/>
            <p:nvPr/>
          </p:nvSpPr>
          <p:spPr>
            <a:xfrm>
              <a:off x="1630417" y="6348011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2:13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778127" y="6348011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5:1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732567" y="6336786"/>
              <a:ext cx="8373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6:4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0687007" y="6348011"/>
              <a:ext cx="10154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 smtClean="0">
                  <a:solidFill>
                    <a:srgbClr val="FF0000"/>
                  </a:solidFill>
                </a:rPr>
                <a:t>約</a:t>
              </a:r>
              <a:r>
                <a:rPr lang="en-US" altLang="zh-CN" b="1" dirty="0" smtClean="0">
                  <a:solidFill>
                    <a:srgbClr val="FF0000"/>
                  </a:solidFill>
                </a:rPr>
                <a:t>11:55</a:t>
              </a:r>
              <a:endParaRPr lang="en-US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5685905" y="2901142"/>
            <a:ext cx="7730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r>
              <a:rPr lang="zh-CN" altLang="en-US" dirty="0" smtClean="0"/>
              <a:t>個月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9208656" y="1388226"/>
            <a:ext cx="1671622" cy="5827881"/>
          </a:xfrm>
          <a:prstGeom prst="roundRect">
            <a:avLst/>
          </a:prstGeom>
          <a:solidFill>
            <a:schemeClr val="accent1">
              <a:alpha val="2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208654" y="4418502"/>
            <a:ext cx="452582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耶穌撒冷三個月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9668134" y="4418502"/>
            <a:ext cx="452582" cy="2031325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zh-CN" altLang="en-US" dirty="0" smtClean="0"/>
              <a:t>河</a:t>
            </a:r>
            <a:r>
              <a:rPr lang="zh-CN" altLang="en-US" dirty="0" smtClean="0"/>
              <a:t>東</a:t>
            </a:r>
            <a:r>
              <a:rPr lang="zh-CN" altLang="en-US" dirty="0" smtClean="0"/>
              <a:t>比利</a:t>
            </a:r>
            <a:r>
              <a:rPr lang="zh-CN" altLang="en-US" dirty="0" smtClean="0"/>
              <a:t>亞</a:t>
            </a:r>
            <a:r>
              <a:rPr lang="zh-CN" altLang="en-US" dirty="0" smtClean="0"/>
              <a:t>一帶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10148293" y="4418502"/>
            <a:ext cx="731984" cy="2031325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最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後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的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赴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京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之</a:t>
            </a:r>
            <a:endParaRPr lang="en-US" altLang="zh-CN" dirty="0" smtClean="0"/>
          </a:p>
          <a:p>
            <a:pPr algn="ctr"/>
            <a:r>
              <a:rPr lang="zh-CN" altLang="en-US" dirty="0" smtClean="0"/>
              <a:t>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08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5697" y="62069"/>
            <a:ext cx="1197630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一：</a:t>
            </a:r>
            <a:r>
              <a:rPr lang="zh-TW" altLang="en-US" sz="4000" b="1" dirty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耶穌基督從第三個逾越節到最後幾</a:t>
            </a:r>
            <a:r>
              <a:rPr lang="zh-TW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天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四福音對照的關鍵性經文：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356" y="1474888"/>
            <a:ext cx="1211164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約翰福音：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7:14; 10:22; 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10:40;</a:t>
            </a:r>
            <a:r>
              <a:rPr lang="zh-CN" altLang="en-US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11:1; 11:54; 12:1</a:t>
            </a:r>
          </a:p>
          <a:p>
            <a:pPr marL="742950" indent="-742950">
              <a:buFont typeface="+mj-lt"/>
              <a:buAutoNum type="arabicPeriod"/>
            </a:pPr>
            <a:endParaRPr lang="en-US" altLang="zh-CN" sz="4000" b="1" dirty="0" smtClean="0">
              <a:solidFill>
                <a:srgbClr val="FFC000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馬太福音：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19:1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; 20:17;  20:29;            21:1</a:t>
            </a:r>
            <a:endParaRPr lang="en-US" altLang="zh-TW" sz="4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馬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可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福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音：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10:1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;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10:32;  10:46;           11:1</a:t>
            </a:r>
            <a:endParaRPr lang="en-US" altLang="zh-TW" sz="4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路加福</a:t>
            </a:r>
            <a:r>
              <a:rPr lang="zh-CN" altLang="en-US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音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：</a:t>
            </a:r>
            <a:r>
              <a:rPr lang="en-US" altLang="zh-CN" sz="4000" b="1" dirty="0" smtClean="0">
                <a:solidFill>
                  <a:srgbClr val="FFC000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9:51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;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18:32;</a:t>
            </a:r>
            <a:r>
              <a:rPr lang="zh-CN" altLang="en-US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  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18</a:t>
            </a:r>
            <a:r>
              <a:rPr lang="en-US" altLang="zh-CN" sz="4000" b="1" dirty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en-US" altLang="zh-CN" sz="4000" b="1" dirty="0" smtClean="0">
                <a:solidFill>
                  <a:schemeClr val="bg1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35; 19:1; 19:28</a:t>
            </a:r>
            <a:endParaRPr lang="en-US" altLang="zh-TW" sz="4000" b="1" dirty="0">
              <a:solidFill>
                <a:schemeClr val="bg1"/>
              </a:solidFill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28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5984" y="707886"/>
            <a:ext cx="7950110" cy="6020472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1183907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二、上次課複習：加利利事工第三期：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20073" y="996983"/>
            <a:ext cx="235527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推羅西頓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低加波利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加利利海邊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進馬加丹（抹大拉）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加利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利北岸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 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伯賽大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該撒利亞腓立比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黑門山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加利利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迦百農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627716" y="1612669"/>
            <a:ext cx="1903615" cy="249381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747657" y="1460665"/>
            <a:ext cx="3075709" cy="3506636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5207018" y="1090215"/>
            <a:ext cx="712519" cy="1092529"/>
          </a:xfrm>
          <a:prstGeom prst="ellipse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7813964" y="4322618"/>
            <a:ext cx="1710045" cy="1015133"/>
          </a:xfrm>
          <a:prstGeom prst="ellipse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 flipV="1">
            <a:off x="7172696" y="4714504"/>
            <a:ext cx="961901" cy="7125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7172696" y="4106487"/>
            <a:ext cx="641268" cy="608017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7908966" y="1911927"/>
            <a:ext cx="11876" cy="210193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7813964" y="1341912"/>
            <a:ext cx="237506" cy="47501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5474525" y="1341912"/>
            <a:ext cx="2446317" cy="311133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207018" y="3230089"/>
            <a:ext cx="1229408" cy="2755076"/>
          </a:xfrm>
          <a:prstGeom prst="ellipse">
            <a:avLst/>
          </a:prstGeom>
          <a:solidFill>
            <a:srgbClr val="FF0000">
              <a:alpha val="1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33" name="Straight Arrow Connector 32"/>
          <p:cNvCxnSpPr/>
          <p:nvPr/>
        </p:nvCxnSpPr>
        <p:spPr>
          <a:xfrm flipV="1">
            <a:off x="5919537" y="4106487"/>
            <a:ext cx="1611794" cy="752779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975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1" grpId="0" animBg="1"/>
      <p:bldP spid="3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81159" y="0"/>
            <a:ext cx="5029682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3127" y="378147"/>
            <a:ext cx="332306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rgbClr val="FFC000"/>
                </a:solidFill>
                <a:sym typeface="Wingdings" panose="05000000000000000000" pitchFamily="2" charset="2"/>
              </a:rPr>
              <a:t>迦百</a:t>
            </a:r>
            <a:r>
              <a:rPr lang="zh-CN" altLang="en-US" sz="2800" b="1" dirty="0" smtClean="0">
                <a:solidFill>
                  <a:srgbClr val="FFC000"/>
                </a:solidFill>
                <a:sym typeface="Wingdings" panose="05000000000000000000" pitchFamily="2" charset="2"/>
              </a:rPr>
              <a:t>農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拿撒勒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耶路撒冷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加利利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撒瑪利亞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伯大尼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 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耶路撒冷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河東比利亞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>
                <a:solidFill>
                  <a:prstClr val="white"/>
                </a:solidFill>
                <a:sym typeface="Wingdings" panose="05000000000000000000" pitchFamily="2" charset="2"/>
              </a:rPr>
              <a:t>伯大尼</a:t>
            </a:r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以法蓮</a:t>
            </a:r>
            <a:endParaRPr lang="en-US" altLang="zh-CN" sz="2800" b="1" dirty="0" smtClean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撒瑪利亞、加利利邊界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耶利哥</a:t>
            </a:r>
            <a:endParaRPr lang="en-US" altLang="zh-CN" sz="2800" b="1" dirty="0" smtClean="0">
              <a:solidFill>
                <a:prstClr val="white"/>
              </a:solidFill>
              <a:sym typeface="Wingdings" panose="05000000000000000000" pitchFamily="2" charset="2"/>
            </a:endParaRPr>
          </a:p>
          <a:p>
            <a:r>
              <a:rPr lang="en-US" altLang="zh-CN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</a:t>
            </a:r>
            <a:r>
              <a:rPr lang="zh-CN" altLang="en-US" sz="2800" b="1" dirty="0" smtClean="0">
                <a:solidFill>
                  <a:prstClr val="white"/>
                </a:solidFill>
                <a:sym typeface="Wingdings" panose="05000000000000000000" pitchFamily="2" charset="2"/>
              </a:rPr>
              <a:t>伯大尼</a:t>
            </a:r>
            <a:endParaRPr lang="en-US" altLang="zh-CN" sz="2800" b="1" dirty="0">
              <a:solidFill>
                <a:srgbClr val="FFC000"/>
              </a:solidFill>
              <a:sym typeface="Wingdings" panose="05000000000000000000" pitchFamily="2" charset="2"/>
            </a:endParaRPr>
          </a:p>
          <a:p>
            <a:endParaRPr lang="en-US" altLang="zh-CN" sz="2800" b="1" dirty="0">
              <a:solidFill>
                <a:prstClr val="white"/>
              </a:solidFill>
              <a:sym typeface="Wingdings" panose="05000000000000000000" pitchFamily="2" charset="2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5617029" y="1468582"/>
            <a:ext cx="839189" cy="464721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5390606" y="1950720"/>
            <a:ext cx="226423" cy="27257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urved Connector 13"/>
          <p:cNvCxnSpPr/>
          <p:nvPr/>
        </p:nvCxnSpPr>
        <p:spPr>
          <a:xfrm rot="5400000" flipH="1" flipV="1">
            <a:off x="3828111" y="3114009"/>
            <a:ext cx="3120833" cy="4157"/>
          </a:xfrm>
          <a:prstGeom prst="curvedConnector3">
            <a:avLst>
              <a:gd name="adj1" fmla="val 50000"/>
            </a:avLst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5039095" y="1147947"/>
            <a:ext cx="997528" cy="641267"/>
          </a:xfrm>
          <a:prstGeom prst="ellipse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Arrow Connector 21"/>
          <p:cNvCxnSpPr>
            <a:stCxn id="19" idx="4"/>
          </p:cNvCxnSpPr>
          <p:nvPr/>
        </p:nvCxnSpPr>
        <p:spPr>
          <a:xfrm>
            <a:off x="5537859" y="1789214"/>
            <a:ext cx="79170" cy="1326872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5587339" y="3116086"/>
            <a:ext cx="48691" cy="169698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 flipV="1">
            <a:off x="5386449" y="4738255"/>
            <a:ext cx="151410" cy="74814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V="1">
            <a:off x="5469775" y="4189615"/>
            <a:ext cx="1221970" cy="54864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456218" y="3851564"/>
            <a:ext cx="997528" cy="641267"/>
          </a:xfrm>
          <a:prstGeom prst="ellipse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2" name="Straight Arrow Connector 41"/>
          <p:cNvCxnSpPr>
            <a:stCxn id="40" idx="5"/>
          </p:cNvCxnSpPr>
          <p:nvPr/>
        </p:nvCxnSpPr>
        <p:spPr>
          <a:xfrm flipH="1">
            <a:off x="5712823" y="4398920"/>
            <a:ext cx="1594838" cy="4141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>
          <a:xfrm flipH="1" flipV="1">
            <a:off x="5386449" y="4813069"/>
            <a:ext cx="151410" cy="91440"/>
          </a:xfrm>
          <a:prstGeom prst="straightConnector1">
            <a:avLst/>
          </a:prstGeom>
          <a:ln w="3810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/>
          <p:nvPr/>
        </p:nvCxnSpPr>
        <p:spPr>
          <a:xfrm flipV="1">
            <a:off x="5469775" y="4054764"/>
            <a:ext cx="321425" cy="62173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 flipV="1">
            <a:off x="5712823" y="2826327"/>
            <a:ext cx="143032" cy="1136073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Oval 52"/>
          <p:cNvSpPr/>
          <p:nvPr/>
        </p:nvSpPr>
        <p:spPr>
          <a:xfrm>
            <a:off x="5679703" y="2526145"/>
            <a:ext cx="378691" cy="508000"/>
          </a:xfrm>
          <a:prstGeom prst="ellipse">
            <a:avLst/>
          </a:prstGeom>
          <a:solidFill>
            <a:schemeClr val="accent1">
              <a:alpha val="2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5" name="Straight Arrow Connector 54"/>
          <p:cNvCxnSpPr>
            <a:stCxn id="53" idx="6"/>
          </p:cNvCxnSpPr>
          <p:nvPr/>
        </p:nvCxnSpPr>
        <p:spPr>
          <a:xfrm>
            <a:off x="6058394" y="2780145"/>
            <a:ext cx="157679" cy="1585488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flipH="1">
            <a:off x="5784339" y="4492831"/>
            <a:ext cx="431734" cy="245424"/>
          </a:xfrm>
          <a:prstGeom prst="straightConnector1">
            <a:avLst/>
          </a:prstGeom>
          <a:ln w="635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258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40" grpId="0" animBg="1"/>
      <p:bldP spid="5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5057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093" y="-48277"/>
            <a:ext cx="611257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三</a:t>
            </a:r>
            <a:r>
              <a:rPr lang="en-US" altLang="zh-CN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. </a:t>
            </a:r>
            <a:r>
              <a:rPr lang="zh-CN" altLang="en-US" sz="4000" b="1" dirty="0" smtClean="0">
                <a:solidFill>
                  <a:prstClr val="white"/>
                </a:solidFill>
                <a:latin typeface="Arial" panose="020B0604020202020204" pitchFamily="34" charset="0"/>
                <a:ea typeface="Microsoft YaHei" panose="020B0503020204020204" pitchFamily="34" charset="-122"/>
                <a:cs typeface="Arial" panose="020B0604020202020204" pitchFamily="34" charset="0"/>
              </a:rPr>
              <a:t>一點討論：學習伯大尼</a:t>
            </a:r>
            <a:endParaRPr lang="en-US" sz="4000" dirty="0">
              <a:solidFill>
                <a:srgbClr val="FFC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4701" y="659609"/>
            <a:ext cx="1227279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</a:rPr>
              <a:t>伯大尼有那些人物？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馬利亞：全心愛主、全然獻上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馬大：殷勤事奉</a:t>
            </a:r>
            <a:endParaRPr lang="en-US" altLang="zh-CN" sz="4000" b="1" dirty="0">
              <a:solidFill>
                <a:srgbClr val="FFC000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拉撒路：無聲的見證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4701" y="3524908"/>
            <a:ext cx="1167981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4000" b="1" dirty="0" smtClean="0">
                <a:solidFill>
                  <a:prstClr val="white"/>
                </a:solidFill>
              </a:rPr>
              <a:t>我們應如何？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喜愛得著主的心：一起讀經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- 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如何得著渴慕？</a:t>
            </a:r>
            <a:endParaRPr lang="en-US" altLang="zh-CN" sz="4000" b="1" dirty="0" smtClean="0">
              <a:solidFill>
                <a:prstClr val="white"/>
              </a:solidFill>
            </a:endParaRPr>
          </a:p>
          <a:p>
            <a:pPr marL="742950" indent="-742950">
              <a:buFont typeface="+mj-lt"/>
              <a:buAutoNum type="arabicPeriod"/>
            </a:pPr>
            <a:r>
              <a:rPr lang="zh-CN" altLang="en-US" sz="4000" b="1" dirty="0" smtClean="0">
                <a:solidFill>
                  <a:prstClr val="white"/>
                </a:solidFill>
              </a:rPr>
              <a:t>喜愛服侍主的人：一起幹活 </a:t>
            </a:r>
            <a:r>
              <a:rPr lang="en-US" altLang="zh-CN" sz="4000" b="1" dirty="0" smtClean="0">
                <a:solidFill>
                  <a:prstClr val="white"/>
                </a:solidFill>
              </a:rPr>
              <a:t>- </a:t>
            </a:r>
            <a:r>
              <a:rPr lang="zh-CN" altLang="en-US" sz="4000" b="1" dirty="0" smtClean="0">
                <a:solidFill>
                  <a:prstClr val="white"/>
                </a:solidFill>
              </a:rPr>
              <a:t>如何克服辛苦？</a:t>
            </a:r>
            <a:endParaRPr lang="en-US" altLang="zh-CN" sz="4000" b="1" dirty="0" smtClean="0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766951" y="5463900"/>
            <a:ext cx="750929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7200" b="1" dirty="0" smtClean="0">
                <a:solidFill>
                  <a:prstClr val="white"/>
                </a:solidFill>
              </a:rPr>
              <a:t>3.</a:t>
            </a:r>
            <a:r>
              <a:rPr lang="zh-CN" altLang="en-US" sz="7200" b="1" dirty="0" smtClean="0">
                <a:solidFill>
                  <a:prstClr val="white"/>
                </a:solidFill>
              </a:rPr>
              <a:t>來就來真的！</a:t>
            </a:r>
            <a:endParaRPr lang="en-US" altLang="zh-CN" sz="7200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106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11503</TotalTime>
  <Words>593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Microsoft YaHei</vt:lpstr>
      <vt:lpstr>宋体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M3 Engineering &amp; Technology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Lu</dc:creator>
  <cp:lastModifiedBy>Mike Lu</cp:lastModifiedBy>
  <cp:revision>190</cp:revision>
  <dcterms:created xsi:type="dcterms:W3CDTF">2014-12-30T18:22:34Z</dcterms:created>
  <dcterms:modified xsi:type="dcterms:W3CDTF">2017-10-22T19:24:37Z</dcterms:modified>
</cp:coreProperties>
</file>