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BA749-D671-4223-A2FC-A6F334CED553}" v="20" dt="2021-10-06T02:46:55.944"/>
    <p1510:client id="{8E183036-E57E-48AB-A83C-A49DACF47135}" v="6" dt="2021-10-06T02:52:55.404"/>
    <p1510:client id="{D258D932-0A38-49A1-BC1B-A6BA6D2BBC0B}" v="396" dt="2021-09-22T19:34:35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14637" cy="5608320"/>
          </a:xfrm>
        </p:spPr>
        <p:txBody>
          <a:bodyPr vert="horz" lIns="91440" tIns="45720" rIns="91440" bIns="45720" anchor="t">
            <a:normAutofit fontScale="77500" lnSpcReduction="20000"/>
          </a:bodyPr>
          <a:lstStyle/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希伯来书7章概要</a:t>
            </a:r>
            <a:endParaRPr lang="zh-CN" alt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一. </a:t>
            </a:r>
            <a:r>
              <a:rPr lang="en-US" sz="2400" dirty="0" err="1">
                <a:ea typeface="+mn-lt"/>
                <a:cs typeface="+mn-lt"/>
              </a:rPr>
              <a:t>麦基洗德是超越亚伦等次的大祭司</a:t>
            </a:r>
            <a:r>
              <a:rPr lang="en-US" sz="2400" dirty="0">
                <a:ea typeface="+mn-lt"/>
                <a:cs typeface="+mn-lt"/>
              </a:rPr>
              <a:t> 来7：1-10</a:t>
            </a: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    1.麦基洗德是神的祭司，是君王，与神儿子相似 来7：1-3</a:t>
            </a: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    2.麦基洗德作为神的祭司，超越亚伯拉罕和亚伦，是他们的祭司 来7：4-10</a:t>
            </a:r>
            <a:endParaRPr lang="en-US" dirty="0"/>
          </a:p>
          <a:p>
            <a:pPr lvl="1">
              <a:buNone/>
            </a:pPr>
            <a:r>
              <a:rPr lang="en-US" sz="2200" dirty="0">
                <a:ea typeface="+mn-lt"/>
                <a:cs typeface="+mn-lt"/>
              </a:rPr>
              <a:t>     </a:t>
            </a:r>
            <a:r>
              <a:rPr lang="en-US" sz="2200" dirty="0" err="1">
                <a:ea typeface="+mn-lt"/>
                <a:cs typeface="+mn-lt"/>
              </a:rPr>
              <a:t>a.因為他從亞伯拉罕領取十分之一</a:t>
            </a:r>
            <a:endParaRPr lang="en-US" dirty="0" err="1"/>
          </a:p>
          <a:p>
            <a:pPr lvl="1">
              <a:buNone/>
            </a:pPr>
            <a:r>
              <a:rPr lang="en-US" sz="2200" dirty="0">
                <a:ea typeface="+mn-lt"/>
                <a:cs typeface="+mn-lt"/>
              </a:rPr>
              <a:t>     </a:t>
            </a:r>
            <a:r>
              <a:rPr lang="en-US" sz="2200" dirty="0" err="1">
                <a:ea typeface="+mn-lt"/>
                <a:cs typeface="+mn-lt"/>
              </a:rPr>
              <a:t>b.他祝福亞伯拉罕</a:t>
            </a:r>
            <a:r>
              <a:rPr lang="en-US" sz="2200" dirty="0">
                <a:ea typeface="+mn-lt"/>
                <a:cs typeface="+mn-lt"/>
              </a:rPr>
              <a:t>，</a:t>
            </a:r>
            <a:endParaRPr lang="en-US" dirty="0"/>
          </a:p>
          <a:p>
            <a:pPr lvl="1">
              <a:buNone/>
            </a:pPr>
            <a:r>
              <a:rPr lang="en-US" sz="2200" dirty="0">
                <a:ea typeface="+mn-lt"/>
                <a:cs typeface="+mn-lt"/>
              </a:rPr>
              <a:t>     </a:t>
            </a:r>
            <a:r>
              <a:rPr lang="en-US" sz="2200" dirty="0" err="1">
                <a:ea typeface="+mn-lt"/>
                <a:cs typeface="+mn-lt"/>
              </a:rPr>
              <a:t>c.不与亚伯拉罕同谱</a:t>
            </a:r>
            <a:endParaRPr lang="en-US" dirty="0" err="1"/>
          </a:p>
          <a:p>
            <a:pPr lvl="1">
              <a:buNone/>
            </a:pPr>
            <a:r>
              <a:rPr lang="en-US" sz="2200" dirty="0">
                <a:ea typeface="+mn-lt"/>
                <a:cs typeface="+mn-lt"/>
              </a:rPr>
              <a:t>     </a:t>
            </a:r>
            <a:r>
              <a:rPr lang="en-US" sz="2200" dirty="0" err="1">
                <a:ea typeface="+mn-lt"/>
                <a:cs typeface="+mn-lt"/>
              </a:rPr>
              <a:t>d.他活著</a:t>
            </a:r>
            <a:r>
              <a:rPr lang="en-US" sz="2200" dirty="0">
                <a:ea typeface="+mn-lt"/>
                <a:cs typeface="+mn-lt"/>
              </a:rPr>
              <a:t>。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二. </a:t>
            </a:r>
            <a:r>
              <a:rPr lang="en-US" sz="2400" dirty="0" err="1">
                <a:ea typeface="+mn-lt"/>
                <a:cs typeface="+mn-lt"/>
              </a:rPr>
              <a:t>耶稣是麦基洗德等次的大祭司，是超越亚伦更美的大祭司</a:t>
            </a:r>
            <a:r>
              <a:rPr lang="en-US" sz="2400" dirty="0">
                <a:ea typeface="+mn-lt"/>
                <a:cs typeface="+mn-lt"/>
              </a:rPr>
              <a:t> 来7：11-28</a:t>
            </a: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    1.指出亚伦等次的大祭司不能使人完全的缺欠，神要超越律法兴起麦基洗德等次的大祭司 来7：11-14</a:t>
            </a: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    2.从犹大支派兴起的耶稣基督是照无穷之生命大能而立的大祭司 来7：15-19</a:t>
            </a:r>
            <a:endParaRPr lang="en-US" dirty="0"/>
          </a:p>
          <a:p>
            <a:pPr>
              <a:buNone/>
            </a:pPr>
            <a:r>
              <a:rPr lang="en-US" sz="2400" dirty="0">
                <a:ea typeface="+mn-lt"/>
                <a:cs typeface="+mn-lt"/>
              </a:rPr>
              <a:t>    3.耶稣基督是神起誓而立的大祭司，是更美之约的中保，永远为祭司，可以拯救我们到底 来7：20-25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ea typeface="+mn-lt"/>
                <a:cs typeface="+mn-lt"/>
              </a:rPr>
              <a:t>    4.圣洁的神的儿子为大祭司是我们罪人所需要的。 来7：26-28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 vert="horz" lIns="91440" tIns="45720" rIns="91440" bIns="45720" anchor="t"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dirty="0">
                <a:latin typeface="微软雅黑"/>
                <a:ea typeface="微软雅黑"/>
                <a:cs typeface="+mn-lt"/>
              </a:rPr>
              <a:t>1. </a:t>
            </a:r>
            <a:r>
              <a:rPr lang="zh-CN" altLang="en-US">
                <a:latin typeface="微软雅黑"/>
                <a:ea typeface="微软雅黑"/>
              </a:rPr>
              <a:t>如何理解希伯来书</a:t>
            </a:r>
            <a:r>
              <a:rPr lang="en-US" dirty="0">
                <a:latin typeface="微软雅黑"/>
                <a:ea typeface="微软雅黑"/>
                <a:cs typeface="+mn-lt"/>
              </a:rPr>
              <a:t>7</a:t>
            </a:r>
            <a:r>
              <a:rPr lang="zh-CN" altLang="en-US">
                <a:latin typeface="微软雅黑"/>
                <a:ea typeface="微软雅黑"/>
              </a:rPr>
              <a:t>：</a:t>
            </a:r>
            <a:r>
              <a:rPr lang="en-US" dirty="0">
                <a:latin typeface="微软雅黑"/>
                <a:ea typeface="微软雅黑"/>
                <a:cs typeface="+mn-lt"/>
              </a:rPr>
              <a:t>16</a:t>
            </a:r>
            <a:r>
              <a:rPr lang="zh-CN" altLang="en-US">
                <a:latin typeface="微软雅黑"/>
                <a:ea typeface="微软雅黑"/>
              </a:rPr>
              <a:t>节，对比“照属肉体的条例”所立的祭司，耶稣基督“乃是照无穷之生命的大能”所立的祭司，这对于我们为何重要？</a:t>
            </a:r>
            <a:endParaRPr lang="zh-CN"/>
          </a:p>
          <a:p>
            <a:pPr>
              <a:lnSpc>
                <a:spcPct val="170000"/>
              </a:lnSpc>
              <a:buNone/>
            </a:pPr>
            <a:endParaRPr lang="en-US" dirty="0">
              <a:latin typeface="微软雅黑"/>
              <a:ea typeface="微软雅黑"/>
            </a:endParaRPr>
          </a:p>
          <a:p>
            <a:pPr>
              <a:lnSpc>
                <a:spcPct val="170000"/>
              </a:lnSpc>
              <a:buNone/>
            </a:pPr>
            <a:r>
              <a:rPr lang="en-US" dirty="0">
                <a:latin typeface="微软雅黑"/>
                <a:ea typeface="微软雅黑"/>
                <a:cs typeface="+mn-lt"/>
              </a:rPr>
              <a:t>2. </a:t>
            </a:r>
            <a:r>
              <a:rPr lang="zh-CN" altLang="en-US">
                <a:latin typeface="微软雅黑"/>
                <a:ea typeface="微软雅黑"/>
              </a:rPr>
              <a:t>对比希伯来书</a:t>
            </a:r>
            <a:r>
              <a:rPr lang="en-US" dirty="0">
                <a:latin typeface="微软雅黑"/>
                <a:ea typeface="微软雅黑"/>
                <a:cs typeface="+mn-lt"/>
              </a:rPr>
              <a:t>7:18 “</a:t>
            </a:r>
            <a:r>
              <a:rPr lang="zh-CN" altLang="en-US">
                <a:latin typeface="微软雅黑"/>
                <a:ea typeface="微软雅黑"/>
              </a:rPr>
              <a:t>先前的条例因软弱无力，所以废掉了”和马太福音</a:t>
            </a:r>
            <a:r>
              <a:rPr lang="en-US" dirty="0">
                <a:latin typeface="微软雅黑"/>
                <a:ea typeface="微软雅黑"/>
                <a:cs typeface="+mn-lt"/>
              </a:rPr>
              <a:t>5</a:t>
            </a:r>
            <a:r>
              <a:rPr lang="zh-CN" altLang="en-US">
                <a:latin typeface="微软雅黑"/>
                <a:ea typeface="微软雅黑"/>
              </a:rPr>
              <a:t>：</a:t>
            </a:r>
            <a:r>
              <a:rPr lang="en-US" dirty="0">
                <a:latin typeface="微软雅黑"/>
                <a:ea typeface="微软雅黑"/>
                <a:cs typeface="+mn-lt"/>
              </a:rPr>
              <a:t>18“ </a:t>
            </a:r>
            <a:r>
              <a:rPr lang="zh-CN" altLang="en-US">
                <a:latin typeface="微软雅黑"/>
                <a:ea typeface="微软雅黑"/>
              </a:rPr>
              <a:t>我实实在在告诉你们，就是到天地都废去了，律法的一点一画也不能废去，都要成全。”，请问这两节圣经冲突吗？为什么？</a:t>
            </a:r>
            <a:endParaRPr lang="en-US">
              <a:latin typeface="微软雅黑"/>
              <a:ea typeface="微软雅黑"/>
            </a:endParaRPr>
          </a:p>
          <a:p>
            <a:pPr>
              <a:lnSpc>
                <a:spcPct val="170000"/>
              </a:lnSpc>
              <a:buNone/>
            </a:pPr>
            <a:endParaRPr lang="en-US" dirty="0">
              <a:latin typeface="微软雅黑"/>
              <a:ea typeface="微软雅黑"/>
            </a:endParaRPr>
          </a:p>
          <a:p>
            <a:pPr>
              <a:lnSpc>
                <a:spcPct val="170000"/>
              </a:lnSpc>
              <a:buNone/>
            </a:pPr>
            <a:r>
              <a:rPr lang="en-US" dirty="0">
                <a:latin typeface="微软雅黑"/>
                <a:ea typeface="微软雅黑"/>
                <a:cs typeface="+mn-lt"/>
              </a:rPr>
              <a:t>3. </a:t>
            </a:r>
            <a:r>
              <a:rPr lang="zh-CN" altLang="en-US">
                <a:latin typeface="微软雅黑"/>
                <a:ea typeface="微软雅黑"/>
              </a:rPr>
              <a:t>为什么起誓立的祭司更重要？</a:t>
            </a:r>
            <a:endParaRPr lang="en-US">
              <a:latin typeface="微软雅黑"/>
              <a:ea typeface="微软雅黑"/>
            </a:endParaRPr>
          </a:p>
          <a:p>
            <a:pPr>
              <a:lnSpc>
                <a:spcPct val="170000"/>
              </a:lnSpc>
              <a:buNone/>
            </a:pPr>
            <a:endParaRPr lang="en-US" dirty="0">
              <a:latin typeface="微软雅黑"/>
              <a:ea typeface="微软雅黑"/>
            </a:endParaRPr>
          </a:p>
          <a:p>
            <a:pPr>
              <a:lnSpc>
                <a:spcPct val="170000"/>
              </a:lnSpc>
              <a:buNone/>
            </a:pPr>
            <a:r>
              <a:rPr lang="en-US" dirty="0">
                <a:latin typeface="微软雅黑"/>
                <a:ea typeface="微软雅黑"/>
                <a:cs typeface="+mn-lt"/>
              </a:rPr>
              <a:t>4. </a:t>
            </a:r>
            <a:r>
              <a:rPr lang="zh-CN" altLang="en-US">
                <a:latin typeface="微软雅黑"/>
                <a:ea typeface="微软雅黑"/>
              </a:rPr>
              <a:t>如何理解希伯来书</a:t>
            </a:r>
            <a:r>
              <a:rPr lang="en-US" dirty="0">
                <a:latin typeface="微软雅黑"/>
                <a:ea typeface="微软雅黑"/>
                <a:cs typeface="+mn-lt"/>
              </a:rPr>
              <a:t>7</a:t>
            </a:r>
            <a:r>
              <a:rPr lang="zh-CN" altLang="en-US">
                <a:latin typeface="微软雅黑"/>
                <a:ea typeface="微软雅黑"/>
              </a:rPr>
              <a:t>：</a:t>
            </a:r>
            <a:r>
              <a:rPr lang="en-US" dirty="0">
                <a:latin typeface="微软雅黑"/>
                <a:ea typeface="微软雅黑"/>
                <a:cs typeface="+mn-lt"/>
              </a:rPr>
              <a:t>26</a:t>
            </a:r>
            <a:r>
              <a:rPr lang="zh-CN" altLang="en-US">
                <a:latin typeface="微软雅黑"/>
                <a:ea typeface="微软雅黑"/>
              </a:rPr>
              <a:t>？ 我们有这样的大祭司，于我们自身的生活有何相关？</a:t>
            </a:r>
            <a:endParaRPr lang="en-US">
              <a:latin typeface="微软雅黑"/>
              <a:ea typeface="微软雅黑"/>
            </a:endParaRPr>
          </a:p>
          <a:p>
            <a:pPr marL="0" indent="0">
              <a:lnSpc>
                <a:spcPct val="170000"/>
              </a:lnSpc>
              <a:buNone/>
            </a:pPr>
            <a:endParaRPr lang="en-US" altLang="zh-CN" dirty="0">
              <a:latin typeface="微软雅黑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2029</TotalTime>
  <Words>335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微软雅黑</vt:lpstr>
      <vt:lpstr>Calibri</vt:lpstr>
      <vt:lpstr>Constantia</vt:lpstr>
      <vt:lpstr>Wingdings 2</vt:lpstr>
      <vt:lpstr>Flow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193</cp:revision>
  <dcterms:created xsi:type="dcterms:W3CDTF">2006-08-16T00:00:00Z</dcterms:created>
  <dcterms:modified xsi:type="dcterms:W3CDTF">2021-10-06T15:15:40Z</dcterms:modified>
</cp:coreProperties>
</file>