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2B3F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678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2F166-9464-4413-BD2E-ABB5001537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1A2D02-34DC-43D4-91EB-D66B94E58A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B9AD8C-B09E-4FC2-B39F-519B6161D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032B-CF29-4378-B2A7-7AC48AEB819D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6DB0E1-3F74-4298-9FB0-2A5704FA9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D4440-A5AD-463C-97A0-190DB67B2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8366C-BDF8-4C7A-A9B9-969645AC6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56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BFB76-8B7E-4AC3-A7E6-9E62715E1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6EB932-ECA2-44E2-84B5-E7FECFFF08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E64BFF-9E2B-4427-A6D6-25A8A3CCD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032B-CF29-4378-B2A7-7AC48AEB819D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9F324-89E9-4292-B92A-F5C2BC813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05DBED-FDE1-486D-B8BA-AC5E941B8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8366C-BDF8-4C7A-A9B9-969645AC6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840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6A6214-BD42-4E71-B655-B2F649FCE5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E1E74C-0C96-4248-8E0B-4A15A0B537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0A2E9-A400-435C-9C1C-78AF78360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032B-CF29-4378-B2A7-7AC48AEB819D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61B31-5EED-49CB-8E2F-E7E16BD82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4FDB9B-B370-4FC5-83F1-16298BA58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8366C-BDF8-4C7A-A9B9-969645AC6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09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32EBB-9340-4512-8B4B-AA0B6DFC9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99FD0-D8C9-4DDD-A3AC-04882FE5A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36AF5-9A4F-4F36-B7F3-7B072B991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032B-CF29-4378-B2A7-7AC48AEB819D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3C004B-DAEE-4311-B714-9B0053D9B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106A8-7E72-4DEC-A519-3B92A2003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8366C-BDF8-4C7A-A9B9-969645AC6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62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97047-2AC8-4680-9F11-9BF94A7F7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AEE492-39D9-46CA-B062-50497A788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FF8BA-BE71-4114-8E87-6EEE8EB86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032B-CF29-4378-B2A7-7AC48AEB819D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FB514F-E795-4761-B4B1-C06B07C24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57B67-B4C5-4BFC-A30B-8E1A1B0B4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8366C-BDF8-4C7A-A9B9-969645AC6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508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0FEDF-9AE7-4310-9149-9AE743B5B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99360-41BA-4875-8891-CEA9C7981C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313B32-5BED-4FFB-8BF8-F4F41D52D3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126AB7-CAA5-4F45-B249-1BD1B9536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032B-CF29-4378-B2A7-7AC48AEB819D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8ECCCD-A66C-4F5F-B7E2-324BEDDEC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0B0D88-1D39-4558-8CF9-9E05F57DD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8366C-BDF8-4C7A-A9B9-969645AC6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902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FD934-503B-4B4E-AF44-9D1AB5C38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2B939-A4A2-4303-A09A-5B5A62749B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D374D2-E1FA-44C1-BFBF-4FEC2D6526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12FBC0-3785-4991-A58C-C419872A4A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EFBA25-218C-4A50-943D-9C4F2D8194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BF1E1B-D03B-4AB2-B41A-3FB66D769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032B-CF29-4378-B2A7-7AC48AEB819D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027C37-A588-4474-AE38-49B556C6C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2FE58E-DD19-4C71-86EB-173A73B66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8366C-BDF8-4C7A-A9B9-969645AC6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4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512BC-3CDA-4981-89F3-FE3BC48B6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CBAAE4-3BBE-4451-BEA9-05E4D3B79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032B-CF29-4378-B2A7-7AC48AEB819D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52A27A-E05C-4522-9342-D41CC81D1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C25624-6F5D-44AC-A868-C39F8DBA3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8366C-BDF8-4C7A-A9B9-969645AC6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572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D18B38-0CA8-4B53-B558-76AC2E8B3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032B-CF29-4378-B2A7-7AC48AEB819D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FA6C81-24EC-4EEB-B381-F61E944E6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6BC54F-2F73-4AC3-AC88-3DFBF197B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8366C-BDF8-4C7A-A9B9-969645AC6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703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406BF-3F25-401B-8D0C-E2CFECAFE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934F2F-7EC3-4958-8292-44EDE4AAE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B565CB-BD56-4F09-A147-0759E93391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5AA5DC-51AC-4FC4-8173-5F04C4EE4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032B-CF29-4378-B2A7-7AC48AEB819D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C13EA3-C993-4DCB-BD1D-18074F096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B6B215-4B37-4D43-9BFC-FC6D36066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8366C-BDF8-4C7A-A9B9-969645AC6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405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954B4-A9EF-4285-93CA-EC9C15CDD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31E246C-6635-4BE6-96C8-343F620717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E86568-6D33-4C80-BEC3-5D8B2BE1DC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2994D0-299E-4944-953B-9E024E7C4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4032B-CF29-4378-B2A7-7AC48AEB819D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F77D2F-34E3-4250-AB8C-1B871B409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C57139-DB2B-4363-8A34-9ABB72A53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8366C-BDF8-4C7A-A9B9-969645AC6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495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2D510F-A5DC-40BC-97D8-780B027C4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8F5128-D955-4897-B714-233212DDF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9D6236-00B4-4E9C-813F-CA96F750C3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4032B-CF29-4378-B2A7-7AC48AEB819D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94012-E5BA-4F6D-9D28-EA6C6E16F1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9B7B57-28D1-4130-9D48-B13356DAE9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8366C-BDF8-4C7A-A9B9-969645AC61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992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A3A7C-05A6-4A11-91C5-47A94456E0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十誡</a:t>
            </a:r>
            <a:endParaRPr 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C2164C-5515-4D67-AE76-22E9540C12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4718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6E0ACC-BA2B-43BC-A5B7-E88128777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出埃及記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20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1-17</a:t>
            </a:r>
            <a:endParaRPr 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02A56-E2A7-4A0F-8C09-A34213DD8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神吩咐這一切的話說：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「我是耶和華你的神，曾將你從埃及地為奴之家領出來。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「除了我以外，你不可有別的神。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「不可為自己雕刻偶像，也不可做什麼形象彷彿上天、下地和地底下、水中的百物。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不可跪拜那些像，也不可侍奉它，因為我耶和華你的神是忌邪的神。恨我的，我必追討他的罪，自父及子，直到三四代；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愛我守我誡命的，我必向他們發慈愛，直到千代。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「不可妄稱耶和華你神的名，因為妄稱耶和華名的，耶和華必不以他為無罪。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「當記念安息日，守為聖日。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六日要勞碌做你一切的工，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但第七日是向耶和華你神當守的安息日。這一日你和你的兒女、僕婢、牲畜，並你城裡寄居的客旅，無論何工都不可做。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因為六日之內，耶和華造天、地、海和其中的萬物，第七日便安息，所以耶和華賜福於安息日，定為聖日。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「當孝敬父母，使你的日子在耶和華你神所賜你的地上得以長久。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「不可殺人。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「不可姦淫。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「不可偷盜。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「不可作假見證陷害人。</a:t>
            </a:r>
          </a:p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17 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「不可貪戀人的房屋，也不可貪戀人的妻子、僕婢、牛驢並他一切所有的。」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27895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42572-E4D3-4C8F-B328-7D8203FB2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5063" y="653773"/>
            <a:ext cx="6799555" cy="592458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he-IL" baseline="30000" dirty="0"/>
              <a:t>1</a:t>
            </a:r>
            <a:r>
              <a:rPr lang="he-IL" dirty="0"/>
              <a:t> </a:t>
            </a:r>
            <a:r>
              <a:rPr lang="he-IL" dirty="0">
                <a:solidFill>
                  <a:srgbClr val="FFC000"/>
                </a:solidFill>
              </a:rPr>
              <a:t>ו</a:t>
            </a:r>
            <a:r>
              <a:rPr lang="he-IL" dirty="0">
                <a:solidFill>
                  <a:srgbClr val="0070C0"/>
                </a:solidFill>
              </a:rPr>
              <a:t>ְ</a:t>
            </a:r>
            <a:r>
              <a:rPr lang="he-IL" dirty="0"/>
              <a:t>ַ</a:t>
            </a:r>
            <a:r>
              <a:rPr lang="he-IL" dirty="0">
                <a:solidFill>
                  <a:srgbClr val="0070C0"/>
                </a:solidFill>
              </a:rPr>
              <a:t>י</a:t>
            </a:r>
            <a:r>
              <a:rPr lang="he-IL" dirty="0">
                <a:solidFill>
                  <a:srgbClr val="7030A0"/>
                </a:solidFill>
              </a:rPr>
              <a:t>דַ֣</a:t>
            </a:r>
            <a:r>
              <a:rPr lang="he-IL" dirty="0">
                <a:solidFill>
                  <a:srgbClr val="C00000"/>
                </a:solidFill>
              </a:rPr>
              <a:t>בּ</a:t>
            </a:r>
            <a:r>
              <a:rPr lang="he-IL" dirty="0"/>
              <a:t>ֵ</a:t>
            </a:r>
            <a:r>
              <a:rPr lang="he-IL" dirty="0">
                <a:solidFill>
                  <a:srgbClr val="FF0000"/>
                </a:solidFill>
              </a:rPr>
              <a:t>ר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אֱ</a:t>
            </a:r>
            <a:r>
              <a:rPr lang="he-IL" dirty="0">
                <a:solidFill>
                  <a:srgbClr val="0070C0"/>
                </a:solidFill>
              </a:rPr>
              <a:t>לֹ</a:t>
            </a:r>
            <a:r>
              <a:rPr lang="he-IL" dirty="0">
                <a:solidFill>
                  <a:srgbClr val="00B0F0"/>
                </a:solidFill>
              </a:rPr>
              <a:t>הִ</a:t>
            </a:r>
            <a:r>
              <a:rPr lang="he-IL" dirty="0"/>
              <a:t>֔ים אֵ֛</a:t>
            </a:r>
            <a:r>
              <a:rPr lang="he-IL" dirty="0">
                <a:solidFill>
                  <a:srgbClr val="FF0000"/>
                </a:solidFill>
              </a:rPr>
              <a:t>ת</a:t>
            </a:r>
            <a:r>
              <a:rPr lang="he-IL" dirty="0"/>
              <a:t> </a:t>
            </a:r>
            <a:r>
              <a:rPr lang="he-IL" dirty="0">
                <a:solidFill>
                  <a:srgbClr val="00B050"/>
                </a:solidFill>
              </a:rPr>
              <a:t>כּ</a:t>
            </a:r>
            <a:r>
              <a:rPr lang="he-IL" dirty="0"/>
              <a:t>ָל־הַדְּבָרִ֥י</a:t>
            </a:r>
            <a:r>
              <a:rPr lang="he-IL" dirty="0">
                <a:solidFill>
                  <a:srgbClr val="00B050"/>
                </a:solidFill>
              </a:rPr>
              <a:t>ם</a:t>
            </a:r>
            <a:r>
              <a:rPr lang="he-IL" dirty="0"/>
              <a:t> הָאֵ֖לֶּה לֵא</a:t>
            </a:r>
            <a:r>
              <a:rPr lang="he-IL" dirty="0">
                <a:solidFill>
                  <a:srgbClr val="C00000"/>
                </a:solidFill>
              </a:rPr>
              <a:t>מ</a:t>
            </a:r>
            <a:r>
              <a:rPr lang="he-IL" dirty="0"/>
              <a:t>ֹֽר׃ ס </a:t>
            </a:r>
            <a:br>
              <a:rPr lang="he-IL" dirty="0"/>
            </a:br>
            <a:r>
              <a:rPr lang="he-IL" baseline="30000" dirty="0"/>
              <a:t>2</a:t>
            </a:r>
            <a:r>
              <a:rPr lang="he-IL" dirty="0"/>
              <a:t> אָֽ</a:t>
            </a:r>
            <a:r>
              <a:rPr lang="he-IL" dirty="0">
                <a:solidFill>
                  <a:srgbClr val="FFC000"/>
                </a:solidFill>
              </a:rPr>
              <a:t>נֹ</a:t>
            </a:r>
            <a:r>
              <a:rPr lang="he-IL" dirty="0"/>
              <a:t>כִ֖י֙ יְהוָ֣ה אֱלֹהֶ֑֔י</a:t>
            </a:r>
            <a:r>
              <a:rPr lang="he-IL" dirty="0">
                <a:solidFill>
                  <a:srgbClr val="00B050"/>
                </a:solidFill>
              </a:rPr>
              <a:t>ךָ</a:t>
            </a:r>
            <a:r>
              <a:rPr lang="he-IL" dirty="0"/>
              <a:t> אֲ</a:t>
            </a:r>
            <a:r>
              <a:rPr lang="he-IL" dirty="0">
                <a:solidFill>
                  <a:srgbClr val="00B0F0"/>
                </a:solidFill>
              </a:rPr>
              <a:t>ש</a:t>
            </a:r>
            <a:r>
              <a:rPr lang="he-IL" dirty="0"/>
              <a:t>ֶׁ֧ר הוֹ</a:t>
            </a:r>
            <a:r>
              <a:rPr lang="he-IL" dirty="0">
                <a:solidFill>
                  <a:srgbClr val="FFC000"/>
                </a:solidFill>
              </a:rPr>
              <a:t>צ</a:t>
            </a:r>
            <a:r>
              <a:rPr lang="he-IL" dirty="0"/>
              <a:t>ֵאתִ֛יךָ מֵאֶ֥רֶ</a:t>
            </a:r>
            <a:r>
              <a:rPr lang="he-IL" dirty="0">
                <a:solidFill>
                  <a:srgbClr val="FFC000"/>
                </a:solidFill>
              </a:rPr>
              <a:t>ץ</a:t>
            </a:r>
            <a:r>
              <a:rPr lang="he-IL" dirty="0"/>
              <a:t> מִצְרַ֖יִם מִבֵּ֣֥ית </a:t>
            </a:r>
            <a:r>
              <a:rPr lang="he-IL" dirty="0">
                <a:solidFill>
                  <a:srgbClr val="2B3FF9"/>
                </a:solidFill>
              </a:rPr>
              <a:t>ע</a:t>
            </a:r>
            <a:r>
              <a:rPr lang="he-IL" dirty="0"/>
              <a:t>ֲבָדִֽ֑ים׃ </a:t>
            </a:r>
            <a:br>
              <a:rPr lang="he-IL" dirty="0"/>
            </a:br>
            <a:r>
              <a:rPr lang="he-IL" baseline="30000" dirty="0"/>
              <a:t>3</a:t>
            </a:r>
            <a:r>
              <a:rPr lang="he-IL" dirty="0"/>
              <a:t> לֹֽ֣א יִהְיֶֽה־לְךָ֛֩ אֱלֹהִ֥֨ים אֲ</a:t>
            </a:r>
            <a:r>
              <a:rPr lang="he-IL" dirty="0">
                <a:solidFill>
                  <a:srgbClr val="FF00FF"/>
                </a:solidFill>
              </a:rPr>
              <a:t>ח</a:t>
            </a:r>
            <a:r>
              <a:rPr lang="he-IL" dirty="0"/>
              <a:t>ֵרִ֖֜ים עַל־</a:t>
            </a:r>
            <a:r>
              <a:rPr lang="he-IL" dirty="0">
                <a:solidFill>
                  <a:srgbClr val="FF00FF"/>
                </a:solidFill>
              </a:rPr>
              <a:t>פ</a:t>
            </a:r>
            <a:r>
              <a:rPr lang="he-IL" dirty="0"/>
              <a:t>ָּנָֽ֗יַ׃ </a:t>
            </a:r>
            <a:br>
              <a:rPr lang="he-IL" dirty="0"/>
            </a:br>
            <a:r>
              <a:rPr lang="he-IL" baseline="30000" dirty="0"/>
              <a:t>4</a:t>
            </a:r>
            <a:r>
              <a:rPr lang="he-IL" dirty="0"/>
              <a:t> לֹֽ֣א תַֽעֲשֶׂ֨ה־לְךָ֥֣ פֶ֣֨</a:t>
            </a:r>
            <a:r>
              <a:rPr lang="he-IL" dirty="0">
                <a:solidFill>
                  <a:srgbClr val="7030A0"/>
                </a:solidFill>
              </a:rPr>
              <a:t>ס</a:t>
            </a:r>
            <a:r>
              <a:rPr lang="he-IL" dirty="0"/>
              <a:t>ֶל֙׀ וְכָל־תְּמוּנָ֡֔ה אֲשֶׁ֤֣ר בַּשָּׁמַ֣֨יִם֙׀ מִמַּ֡֔עַל וַֽאֲשֶׁ֥ר֩ בָּאָ֖֨רֶץ מִתַָּ֑֜חַת וַאֲשֶׁ֥֣ר בַּמַּ֖֣יִם׀ מִתַּ֥֣חַת לָאָֽ֗רֶץ׃ </a:t>
            </a:r>
            <a:br>
              <a:rPr lang="he-IL" dirty="0"/>
            </a:br>
            <a:r>
              <a:rPr lang="he-IL" baseline="30000" dirty="0"/>
              <a:t>5</a:t>
            </a:r>
            <a:r>
              <a:rPr lang="he-IL" dirty="0"/>
              <a:t> לֹֽא־תִשְׁתַּחְוֶ֥֣ה לָהֶ֖ם֮ וְלֹ֣א תָעָבְדֵ֑ם֒ כִּ֣י אָֽנֹכִ֞י יְהוָ֤ה אֱלֹהֶ֨יךָ֙ אֵ֣ל </a:t>
            </a:r>
            <a:r>
              <a:rPr lang="he-IL" dirty="0">
                <a:solidFill>
                  <a:schemeClr val="accent2"/>
                </a:solidFill>
              </a:rPr>
              <a:t>ק</a:t>
            </a:r>
            <a:r>
              <a:rPr lang="he-IL" dirty="0"/>
              <a:t>ַנָּ֔א פֹּ֠קֵד עֲוֹ֨</a:t>
            </a:r>
            <a:r>
              <a:rPr lang="he-IL" dirty="0">
                <a:solidFill>
                  <a:srgbClr val="FFC000"/>
                </a:solidFill>
              </a:rPr>
              <a:t>ן</a:t>
            </a:r>
            <a:r>
              <a:rPr lang="he-IL" dirty="0"/>
              <a:t> אָבֹ֧ת עַל־בָּנִ֛ים עַל־שִׁלֵּשִׁ֥ים וְעַל־רִבֵּעִ֖ים לְשֹׂנְאָֽ֑י׃ </a:t>
            </a:r>
            <a:br>
              <a:rPr lang="he-IL" dirty="0"/>
            </a:br>
            <a:r>
              <a:rPr lang="he-IL" baseline="30000" dirty="0"/>
              <a:t>6</a:t>
            </a:r>
            <a:r>
              <a:rPr lang="he-IL" dirty="0"/>
              <a:t> וְעֹ֥֤שֶׂה חֶ֖֨סֶד֙ לַאֲלָפִ֑֔ים לְאֹהֲבַ֖י וּלְשֹׁמְרֵ֥י מִצְוֹתָֽי׃ ס </a:t>
            </a:r>
            <a:br>
              <a:rPr lang="he-IL" dirty="0"/>
            </a:br>
            <a:r>
              <a:rPr lang="he-IL" baseline="30000" dirty="0"/>
              <a:t>7</a:t>
            </a:r>
            <a:r>
              <a:rPr lang="he-IL" dirty="0"/>
              <a:t> לֹ֥א תִשָּׂ֛א אֶת־שֵֽׁם־יְהוָ֥ה אֱלֹהֶ֖יךָ לַשָּׁ֑וְא כִּ֣י לֹ֤א יְנַקֶּה֙ יְהוָ֔ה אֵ֛ת אֲשֶׁר־יִשָּׂ֥א אֶת־שְׁמֹ֖ו לַשָּֽׁוְא׃ פ </a:t>
            </a:r>
            <a:br>
              <a:rPr lang="he-IL" dirty="0"/>
            </a:br>
            <a:r>
              <a:rPr lang="he-IL" baseline="30000" dirty="0"/>
              <a:t>8</a:t>
            </a:r>
            <a:r>
              <a:rPr lang="he-IL" dirty="0"/>
              <a:t> </a:t>
            </a:r>
            <a:r>
              <a:rPr lang="he-IL" dirty="0">
                <a:solidFill>
                  <a:srgbClr val="2B3FF9"/>
                </a:solidFill>
              </a:rPr>
              <a:t>ז</a:t>
            </a:r>
            <a:r>
              <a:rPr lang="he-IL" dirty="0"/>
              <a:t>ָכֹ֛ור֩ אֶת־יֹ֥֨ום הַשַּׁבָּ֖֜ת לְקַדְּשֹֽׁ֗ו׃ </a:t>
            </a:r>
            <a:br>
              <a:rPr lang="he-IL" dirty="0"/>
            </a:br>
            <a:r>
              <a:rPr lang="he-IL" baseline="30000" dirty="0"/>
              <a:t>9</a:t>
            </a:r>
            <a:r>
              <a:rPr lang="he-IL" dirty="0"/>
              <a:t> שֵׁ֤֣שֶׁת יָמִ֣ים֙ תַּֽעֲבֹ֔ד֮ וְעָשִׂ֖֣יתָ כָּל־מְלַאכְתֶּֽךָ֒׃ </a:t>
            </a:r>
            <a:br>
              <a:rPr lang="he-IL" dirty="0"/>
            </a:br>
            <a:r>
              <a:rPr lang="he-IL" baseline="30000" dirty="0"/>
              <a:t>10</a:t>
            </a:r>
            <a:r>
              <a:rPr lang="he-IL" dirty="0"/>
              <a:t> וְיֹ֨ום֙ הַשְּׁבִיעִ֔֜י שַׁבָּ֖֣ת׀ לַיהוָ֣ה אֱלֹהֶ֑֗יךָ לֹֽ֣א־תַעֲשֶׂ֣֨ה כָל־מְלָאכָ֡֜ה אַתָּ֣ה׀ וּבִנְךָֽ֣־וּ֠בִתֶּ֗ךָ עַבְדְּךָ֤֨ וַאֲמָֽתְךָ֜֙ וּבְהֶמְתֶּ֔֗ךָ וְ</a:t>
            </a:r>
            <a:r>
              <a:rPr lang="he-IL" dirty="0">
                <a:solidFill>
                  <a:srgbClr val="92D050"/>
                </a:solidFill>
              </a:rPr>
              <a:t>גֵ</a:t>
            </a:r>
            <a:r>
              <a:rPr lang="he-IL" dirty="0"/>
              <a:t>רְךָ֖֙ אֲשֶׁ֥֣ר בִּשְׁעָרֶֽ֔יךָ׃ </a:t>
            </a:r>
            <a:br>
              <a:rPr lang="he-IL" dirty="0"/>
            </a:br>
            <a:r>
              <a:rPr lang="he-IL" baseline="30000" dirty="0"/>
              <a:t>11</a:t>
            </a:r>
            <a:r>
              <a:rPr lang="he-IL" dirty="0"/>
              <a:t> כִּ֣י שֵֽׁשֶׁת־יָמִים֩ עָשָׂ֨ה יְהוָ֜ה אֶת־הַשָּׁמַ֣יִם וְאֶת־הָאָ֗רֶץ אֶת־הַיָּם֙ וְאֶת־כָּל־אֲשֶׁר־בָּ֔ם וַיָּ֖נַח בַּיֹּ֣ום הַשְּׁבִיעִ֑י עַל־כֵּ֗ן בֵּרַ֧ךְ יְהוָ֛ה אֶת־יֹ֥ום הַשַּׁבָּ֖ת וַֽיְקַדְּשֵֽׁהוּ׃ ס </a:t>
            </a:r>
            <a:br>
              <a:rPr lang="he-IL" dirty="0"/>
            </a:br>
            <a:r>
              <a:rPr lang="he-IL" baseline="30000" dirty="0"/>
              <a:t>12</a:t>
            </a:r>
            <a:r>
              <a:rPr lang="he-IL" dirty="0"/>
              <a:t> כַּבֵּ֥ד אֶת־אָבִ֖יךָ וְאֶת־אִמֶּ֑ךָ לְמַ֨עַן֙ יַאֲרִכ֣וּן יָמֶ֔יךָ עַ֚ל הָאֲדָמָ֔ה אֲשֶׁר־יְהוָ֥ה אֱלֹהֶ֖יךָ נֹתֵ֥ן לָֽךְ׃ ס </a:t>
            </a:r>
            <a:br>
              <a:rPr lang="he-IL" dirty="0"/>
            </a:br>
            <a:r>
              <a:rPr lang="he-IL" baseline="30000" dirty="0"/>
              <a:t>13</a:t>
            </a:r>
            <a:r>
              <a:rPr lang="he-IL" dirty="0"/>
              <a:t> לֹ֥֖א תִּֿרְצָֽ֖ח׃ ס </a:t>
            </a:r>
            <a:br>
              <a:rPr lang="he-IL" dirty="0"/>
            </a:br>
            <a:r>
              <a:rPr lang="he-IL" baseline="30000" dirty="0"/>
              <a:t>14</a:t>
            </a:r>
            <a:r>
              <a:rPr lang="he-IL" dirty="0"/>
              <a:t> לֹ֣֖א תִּֿנְאָֽ֑</a:t>
            </a:r>
            <a:r>
              <a:rPr lang="he-IL" dirty="0">
                <a:solidFill>
                  <a:srgbClr val="FF00FF"/>
                </a:solidFill>
              </a:rPr>
              <a:t>ף</a:t>
            </a:r>
            <a:r>
              <a:rPr lang="he-IL" dirty="0"/>
              <a:t>׃ ס </a:t>
            </a:r>
            <a:br>
              <a:rPr lang="he-IL" dirty="0"/>
            </a:br>
            <a:r>
              <a:rPr lang="he-IL" baseline="30000" dirty="0"/>
              <a:t>15</a:t>
            </a:r>
            <a:r>
              <a:rPr lang="he-IL" dirty="0"/>
              <a:t> לֹ֣֖א תִּֿגְנֹֽ֔ב׃ ס </a:t>
            </a:r>
            <a:br>
              <a:rPr lang="he-IL" dirty="0"/>
            </a:br>
            <a:r>
              <a:rPr lang="he-IL" baseline="30000" dirty="0"/>
              <a:t>16</a:t>
            </a:r>
            <a:r>
              <a:rPr lang="he-IL" dirty="0"/>
              <a:t> לֹֽא־תַעֲנֶ֥ה בְרֵעֲךָ֖ עֵ֥ד שָֽׁקֶר׃ ס </a:t>
            </a:r>
            <a:br>
              <a:rPr lang="he-IL" dirty="0"/>
            </a:br>
            <a:r>
              <a:rPr lang="he-IL" baseline="30000" dirty="0"/>
              <a:t>17</a:t>
            </a:r>
            <a:r>
              <a:rPr lang="he-IL" dirty="0"/>
              <a:t> לֹ֥א תַחְמֹ֖ד בֵּ֣ית רֵעֶ֑ךָ לֹֽא־תַחְמֹ֞ד אֵ֣שֶׁת רֵעֶ֗ךָ וְעַבְדֹּ֤ו וַאֲמָתוֹ֙ וְשׁוֹרֹ֣ו וַחֲמֹרֹ֔ו וְכֹ֖ל אֲשֶׁ֥ר לְרֵעֶֽךָ׃ פ</a:t>
            </a: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9C8B749-776A-4021-8818-A289AB48D4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348854"/>
              </p:ext>
            </p:extLst>
          </p:nvPr>
        </p:nvGraphicFramePr>
        <p:xfrm>
          <a:off x="89981" y="2166926"/>
          <a:ext cx="4363920" cy="1036320"/>
        </p:xfrm>
        <a:graphic>
          <a:graphicData uri="http://schemas.openxmlformats.org/drawingml/2006/table">
            <a:tbl>
              <a:tblPr/>
              <a:tblGrid>
                <a:gridCol w="396720">
                  <a:extLst>
                    <a:ext uri="{9D8B030D-6E8A-4147-A177-3AD203B41FA5}">
                      <a16:colId xmlns:a16="http://schemas.microsoft.com/office/drawing/2014/main" val="3744781140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536061675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3672710304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1031803805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1565646359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2311390904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3537182873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3423034419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3233251228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1367906296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3833130285"/>
                    </a:ext>
                  </a:extLst>
                </a:gridCol>
              </a:tblGrid>
              <a:tr h="308611"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FF0000"/>
                          </a:solidFill>
                          <a:effectLst/>
                          <a:latin typeface="Alef"/>
                        </a:rPr>
                        <a:t>א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C00000"/>
                          </a:solidFill>
                          <a:effectLst/>
                          <a:latin typeface="Alef"/>
                        </a:rPr>
                        <a:t>ב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92D050"/>
                          </a:solidFill>
                          <a:effectLst/>
                          <a:latin typeface="Alef"/>
                        </a:rPr>
                        <a:t>ג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7030A0"/>
                          </a:solidFill>
                          <a:effectLst/>
                          <a:latin typeface="Alef"/>
                        </a:rPr>
                        <a:t>ד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00B0F0"/>
                          </a:solidFill>
                          <a:effectLst/>
                          <a:latin typeface="Alef"/>
                        </a:rPr>
                        <a:t>ה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FFC000"/>
                          </a:solidFill>
                          <a:effectLst/>
                          <a:latin typeface="Alef"/>
                        </a:rPr>
                        <a:t>ו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0000FF"/>
                          </a:solidFill>
                          <a:effectLst/>
                          <a:latin typeface="Alef"/>
                        </a:rPr>
                        <a:t>ז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FF33CC"/>
                          </a:solidFill>
                          <a:effectLst/>
                          <a:latin typeface="Alef"/>
                        </a:rPr>
                        <a:t>ח</a:t>
                      </a:r>
                      <a:r>
                        <a:rPr lang="he-IL" sz="2800" b="1" dirty="0">
                          <a:solidFill>
                            <a:srgbClr val="FF33CC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00B050"/>
                          </a:solidFill>
                          <a:effectLst/>
                          <a:latin typeface="Alef"/>
                        </a:rPr>
                        <a:t>ט</a:t>
                      </a:r>
                      <a:r>
                        <a:rPr lang="he-IL" sz="2800" b="1" dirty="0">
                          <a:solidFill>
                            <a:srgbClr val="00B050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0070C0"/>
                          </a:solidFill>
                          <a:effectLst/>
                          <a:latin typeface="Alef"/>
                        </a:rPr>
                        <a:t>י</a:t>
                      </a:r>
                      <a:r>
                        <a:rPr lang="he-IL" sz="2800" b="1" dirty="0">
                          <a:solidFill>
                            <a:srgbClr val="0070C0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chemeClr val="accent6"/>
                          </a:solidFill>
                          <a:effectLst/>
                          <a:latin typeface="Alef"/>
                        </a:rPr>
                        <a:t>כ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714119"/>
                  </a:ext>
                </a:extLst>
              </a:tr>
              <a:tr h="3086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chemeClr val="accent6"/>
                          </a:solidFill>
                          <a:effectLst/>
                          <a:latin typeface="Alef"/>
                        </a:rPr>
                        <a:t>ך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46655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5DC98CD-2C36-4D29-80EB-2B54787443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152006"/>
              </p:ext>
            </p:extLst>
          </p:nvPr>
        </p:nvGraphicFramePr>
        <p:xfrm>
          <a:off x="81354" y="3196380"/>
          <a:ext cx="4363920" cy="1536365"/>
        </p:xfrm>
        <a:graphic>
          <a:graphicData uri="http://schemas.openxmlformats.org/drawingml/2006/table">
            <a:tbl>
              <a:tblPr/>
              <a:tblGrid>
                <a:gridCol w="396720">
                  <a:extLst>
                    <a:ext uri="{9D8B030D-6E8A-4147-A177-3AD203B41FA5}">
                      <a16:colId xmlns:a16="http://schemas.microsoft.com/office/drawing/2014/main" val="692291945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3965692619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3553664727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738963454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473549109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2274903876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1154920181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1648857386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2525888237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2914080562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2760483664"/>
                    </a:ext>
                  </a:extLst>
                </a:gridCol>
              </a:tblGrid>
              <a:tr h="1018205"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chemeClr val="accent5"/>
                          </a:solidFill>
                          <a:effectLst/>
                          <a:latin typeface="Alef"/>
                        </a:rPr>
                        <a:t>ל</a:t>
                      </a:r>
                      <a:r>
                        <a:rPr lang="he-IL" sz="2800" b="1" dirty="0">
                          <a:solidFill>
                            <a:schemeClr val="accent5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C00000"/>
                          </a:solidFill>
                          <a:effectLst/>
                          <a:latin typeface="Alef"/>
                        </a:rPr>
                        <a:t>מ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chemeClr val="accent4"/>
                          </a:solidFill>
                          <a:effectLst/>
                          <a:latin typeface="Alef"/>
                        </a:rPr>
                        <a:t>נ</a:t>
                      </a:r>
                      <a:r>
                        <a:rPr lang="he-IL" sz="2800" b="1" dirty="0">
                          <a:solidFill>
                            <a:schemeClr val="accent4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7030A0"/>
                          </a:solidFill>
                          <a:effectLst/>
                          <a:latin typeface="Alef"/>
                        </a:rPr>
                        <a:t>ס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0000FF"/>
                          </a:solidFill>
                          <a:effectLst/>
                          <a:latin typeface="Alef"/>
                        </a:rPr>
                        <a:t>ע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FF33CC"/>
                          </a:solidFill>
                          <a:effectLst/>
                          <a:latin typeface="Alef"/>
                        </a:rPr>
                        <a:t>פ</a:t>
                      </a:r>
                      <a:r>
                        <a:rPr lang="he-IL" sz="2800" b="1" dirty="0">
                          <a:solidFill>
                            <a:srgbClr val="FF33CC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chemeClr val="accent4"/>
                          </a:solidFill>
                          <a:effectLst/>
                          <a:latin typeface="Alef"/>
                        </a:rPr>
                        <a:t>צ</a:t>
                      </a:r>
                      <a:r>
                        <a:rPr lang="he-IL" sz="2800" b="1" dirty="0">
                          <a:solidFill>
                            <a:schemeClr val="accent4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chemeClr val="accent2"/>
                          </a:solidFill>
                          <a:effectLst/>
                          <a:latin typeface="Alef"/>
                        </a:rPr>
                        <a:t>ק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FF0000"/>
                          </a:solidFill>
                          <a:effectLst/>
                          <a:latin typeface="Alef"/>
                        </a:rPr>
                        <a:t>ר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00B0F0"/>
                          </a:solidFill>
                          <a:effectLst/>
                          <a:latin typeface="Alef"/>
                        </a:rPr>
                        <a:t>ש</a:t>
                      </a:r>
                      <a:r>
                        <a:rPr lang="he-IL" sz="2800" b="1" dirty="0">
                          <a:solidFill>
                            <a:srgbClr val="00B0F0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FF0000"/>
                          </a:solidFill>
                          <a:effectLst/>
                          <a:latin typeface="Alef"/>
                        </a:rPr>
                        <a:t>ת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958247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00B050"/>
                          </a:solidFill>
                          <a:effectLst/>
                          <a:latin typeface="Alef"/>
                        </a:rPr>
                        <a:t>ם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chemeClr val="accent4"/>
                          </a:solidFill>
                          <a:effectLst/>
                          <a:latin typeface="Alef"/>
                        </a:rPr>
                        <a:t>ן</a:t>
                      </a:r>
                      <a:r>
                        <a:rPr lang="he-IL" sz="2800" b="1" dirty="0">
                          <a:solidFill>
                            <a:schemeClr val="accent4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FF33CC"/>
                          </a:solidFill>
                          <a:effectLst/>
                          <a:latin typeface="Alef"/>
                        </a:rPr>
                        <a:t>ף</a:t>
                      </a:r>
                      <a:r>
                        <a:rPr lang="he-IL" sz="2800" b="1" dirty="0">
                          <a:solidFill>
                            <a:srgbClr val="FF33CC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chemeClr val="accent4"/>
                          </a:solidFill>
                          <a:effectLst/>
                          <a:latin typeface="Alef"/>
                        </a:rPr>
                        <a:t>ץ</a:t>
                      </a:r>
                      <a:r>
                        <a:rPr lang="he-IL" sz="2800" b="1" dirty="0">
                          <a:solidFill>
                            <a:schemeClr val="accent4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497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6920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9E4DC-8F7C-413B-9408-18C248807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出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20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18-20</a:t>
            </a:r>
            <a:endParaRPr 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86EE0-9EC8-4C50-8E4E-5012470F1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941163" cy="4351338"/>
          </a:xfrm>
        </p:spPr>
        <p:txBody>
          <a:bodyPr/>
          <a:lstStyle/>
          <a:p>
            <a:r>
              <a:rPr lang="en-US" altLang="zh-TW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18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 眾百姓見雷轟、閃電、角聲、山上冒煙，就都發顫，遠遠地站立，</a:t>
            </a:r>
            <a:r>
              <a:rPr lang="en-US" altLang="zh-TW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19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 對摩西說：「求你和我們說話，我們必聽；不要神和我們說話，恐怕我們死亡。」</a:t>
            </a:r>
            <a:r>
              <a:rPr lang="en-US" altLang="zh-TW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20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 摩西對百姓說：「不要懼怕，因為神降臨是要試驗你們，叫你們時常敬畏他，</a:t>
            </a:r>
            <a:r>
              <a:rPr lang="zh-TW" altLang="en-US" dirty="0">
                <a:solidFill>
                  <a:srgbClr val="FF0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不致犯罪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。」</a:t>
            </a:r>
            <a:r>
              <a:rPr lang="en-US" altLang="zh-TW" baseline="30000" dirty="0">
                <a:latin typeface="KaiTi" panose="02010609060101010101" pitchFamily="49" charset="-122"/>
                <a:ea typeface="KaiTi" panose="02010609060101010101" pitchFamily="49" charset="-122"/>
              </a:rPr>
              <a:t>21</a:t>
            </a:r>
            <a:r>
              <a:rPr lang="zh-TW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 於是百姓遠遠地站立，摩西就挨近神所在的幽暗之中。</a:t>
            </a:r>
            <a:endParaRPr 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38E6995-CD41-45B2-8FEC-858C29A99DBA}"/>
              </a:ext>
            </a:extLst>
          </p:cNvPr>
          <p:cNvSpPr/>
          <p:nvPr/>
        </p:nvSpPr>
        <p:spPr>
          <a:xfrm>
            <a:off x="6658251" y="1825625"/>
            <a:ext cx="504251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he-IL" sz="2400" dirty="0"/>
              <a:t>18  וְכָל־הָעָם֩ רֹאִ֨ים אֶת־הַקּוֹלֹ֜ת וְאֶת־הַלַּפִּידִ֗ם וְאֵת֙ קֹ֣ול הַשֹּׁפָ֔ר וְאֶת־הָהָ֖ר עָשֵׁ֑ן וַיַּ֤רְא הָעָם֙ וַיָּנֻ֔עוּ וַיַּֽעַמְד֖וּ מֵֽרָחֹֽק׃ </a:t>
            </a:r>
          </a:p>
          <a:p>
            <a:pPr algn="r"/>
            <a:r>
              <a:rPr lang="he-IL" sz="2400" dirty="0"/>
              <a:t>19  וַיֹּֽאמְרוּ֙ אֶל־מֹשֶׁ֔ה דַּבֵּר־אַתָּ֥ה עִמָּ֖נוּ וְנִשְׁמָ֑עָה וְאַל־יְדַבֵּ֥ר עִמָּ֛נוּ אֱלֹהִ֖ים פֶּן־נָמֽוּת׃ </a:t>
            </a:r>
          </a:p>
          <a:p>
            <a:pPr algn="r"/>
            <a:r>
              <a:rPr lang="he-IL" sz="2400" dirty="0"/>
              <a:t>20  וַיֹּ֨אמֶר מֹשֶׁ֣ה אֶל־הָעָם֮ אַל־תִּירָאוּ֒ כִּ֗י לְבַֽעֲבוּר֙ נַסֹּ֣ות אֶתְכֶ֔ם בָּ֖א הָאֱלֹהִ֑ים וּבַעֲב֗וּר תִּהְיֶ֧ה יִרְאָתֹ֛ו עַל־פְּנֵיכֶ֖ם לְבִלְתִּ֥י תֶחֱ</a:t>
            </a:r>
            <a:r>
              <a:rPr lang="he-IL" sz="2400" dirty="0">
                <a:solidFill>
                  <a:srgbClr val="FF0000"/>
                </a:solidFill>
              </a:rPr>
              <a:t>טָ</a:t>
            </a:r>
            <a:r>
              <a:rPr lang="he-IL" sz="2400" dirty="0"/>
              <a:t>ֽאוּ׃ </a:t>
            </a:r>
          </a:p>
          <a:p>
            <a:pPr algn="r"/>
            <a:r>
              <a:rPr lang="he-IL" sz="2400" dirty="0"/>
              <a:t>21  וַיַּעֲמֹ֥ד הָעָ֖ם מֵרָחֹ֑ק וּמֹשֶׁה֙ נִגַּ֣שׁ אֶל־הָֽעֲרָפֶ֔ל אֲשֶׁר־שָׁ֖ם הָאֱלֹהִֽים׃  פ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87312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2D9D6-C3F7-40C2-A6A1-84699B8A9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申命記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1-21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54694E-C64A-432C-B4FA-5EC68AA4C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160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sz="2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摩西將以色列眾人召了來，對他們說：「以色列人哪，我今日曉諭你們的律例、典章，你們要聽，可以學習，謹守遵行。</a:t>
            </a:r>
            <a:r>
              <a:rPr lang="en-US" altLang="zh-TW" sz="2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耶和華我們的神在何烈山與我們立約，</a:t>
            </a:r>
            <a:r>
              <a:rPr lang="en-US" altLang="zh-TW" sz="2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這約不是與我們列祖立的，乃是與我們今日在這裡存活之人立的。</a:t>
            </a:r>
            <a:r>
              <a:rPr lang="en-US" altLang="zh-TW" sz="2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耶和華在山上，從火中，面對面與你們說話</a:t>
            </a:r>
            <a:r>
              <a:rPr lang="en-US" altLang="zh-TW" sz="2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（那時我站在耶和華和你們中間，要將耶和華的話傳給你們，因為你們懼怕那火，沒有上山），</a:t>
            </a:r>
            <a:endParaRPr lang="en-US" altLang="zh-TW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indent="0">
              <a:buNone/>
            </a:pPr>
            <a:r>
              <a:rPr lang="en-US" altLang="zh-TW" sz="2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說：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我是耶和華你的神，曾將你從埃及地為奴之家領出來。</a:t>
            </a:r>
            <a:b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除了我以外，你不可有別的神。</a:t>
            </a:r>
            <a:b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復述十誡</a:t>
            </a:r>
            <a:b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不可為自己雕刻偶像，也不可做什麼形象，彷彿上天、下地和地底下、水中的百物。</a:t>
            </a:r>
            <a:r>
              <a:rPr lang="en-US" altLang="zh-TW" sz="2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不可跪拜那些像，也不可侍奉它，因為我耶和華你的神是忌邪的神。恨我的，我必追討他的罪，自父及子，直到三四代；</a:t>
            </a:r>
            <a:r>
              <a:rPr lang="en-US" altLang="zh-TW" sz="2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愛我守我誡命的，我必向他們發慈愛，直到千代。</a:t>
            </a:r>
            <a:b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不可妄稱耶和華你神的名，因為妄稱耶和華名的，耶和華必不以他為無罪。</a:t>
            </a:r>
            <a:b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當照耶和華你神所吩咐的守安息日為聖日。</a:t>
            </a:r>
            <a:r>
              <a:rPr lang="en-US" altLang="zh-TW" sz="2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六日要勞碌做你一切的工，</a:t>
            </a:r>
            <a:r>
              <a:rPr lang="en-US" altLang="zh-TW" sz="2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但第七日是向耶和華你神當守的安息日。這一日，你和你的兒女、僕婢、牛、驢、牲畜，並在你城裡寄居的客旅，無論何工都不可做，使你的僕婢可以和你一樣安息。</a:t>
            </a:r>
            <a:r>
              <a:rPr lang="en-US" altLang="zh-TW" sz="2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你也要記念你在埃及地做過奴僕，耶和華你神用大能的手和伸出來的膀臂將你從那裡領出來，因此耶和華你的神吩咐你守安息日。</a:t>
            </a:r>
            <a:b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當照耶和華你神所吩咐的孝敬父母，使你得福，並使你的日子在耶和華你神所賜你的地上得以長久。</a:t>
            </a:r>
            <a:b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17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不可殺人。</a:t>
            </a:r>
            <a:b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18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不可姦淫。</a:t>
            </a:r>
            <a:b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19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不可偷盜。</a:t>
            </a:r>
            <a:b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20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不可作假見證陷害人。</a:t>
            </a:r>
            <a:b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20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21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『</a:t>
            </a:r>
            <a:r>
              <a:rPr lang="zh-TW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不可貪戀人的妻子，也不可貪圖人的房屋、田地、僕婢、牛、驢並他一切所有的。</a:t>
            </a:r>
            <a:r>
              <a:rPr lang="en-US" altLang="zh-TW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』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65233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5D0E8-BEB1-4DB7-B8A4-5DAAD631B1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0171" y="316420"/>
            <a:ext cx="6506592" cy="6199789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he-IL" sz="2000" baseline="30000" dirty="0"/>
              <a:t>6</a:t>
            </a:r>
            <a:r>
              <a:rPr lang="he-IL" sz="2000" dirty="0"/>
              <a:t> </a:t>
            </a:r>
            <a:r>
              <a:rPr lang="he-IL" sz="2000" dirty="0">
                <a:solidFill>
                  <a:srgbClr val="FF0000"/>
                </a:solidFill>
              </a:rPr>
              <a:t>אָ</a:t>
            </a:r>
            <a:r>
              <a:rPr lang="he-IL" sz="2000" dirty="0"/>
              <a:t>ֽ</a:t>
            </a:r>
            <a:r>
              <a:rPr lang="he-IL" sz="2000" dirty="0">
                <a:solidFill>
                  <a:srgbClr val="FFC000"/>
                </a:solidFill>
              </a:rPr>
              <a:t>ִֹנ</a:t>
            </a:r>
            <a:r>
              <a:rPr lang="he-IL" sz="2000" dirty="0">
                <a:solidFill>
                  <a:schemeClr val="accent6"/>
                </a:solidFill>
              </a:rPr>
              <a:t>כ</a:t>
            </a:r>
            <a:r>
              <a:rPr lang="he-IL" sz="2000" dirty="0">
                <a:solidFill>
                  <a:schemeClr val="accent1"/>
                </a:solidFill>
              </a:rPr>
              <a:t>י</a:t>
            </a:r>
            <a:r>
              <a:rPr lang="he-IL" sz="2000" dirty="0"/>
              <a:t>֙ יְ</a:t>
            </a:r>
            <a:r>
              <a:rPr lang="he-IL" sz="2000" dirty="0">
                <a:solidFill>
                  <a:srgbClr val="00B0F0"/>
                </a:solidFill>
              </a:rPr>
              <a:t>ה</a:t>
            </a:r>
            <a:r>
              <a:rPr lang="he-IL" sz="2000" dirty="0">
                <a:solidFill>
                  <a:srgbClr val="FFC000"/>
                </a:solidFill>
              </a:rPr>
              <a:t>וָ</a:t>
            </a:r>
            <a:r>
              <a:rPr lang="he-IL" sz="2000" dirty="0"/>
              <a:t>֣ה אֱ</a:t>
            </a:r>
            <a:r>
              <a:rPr lang="he-IL" sz="2000" dirty="0">
                <a:solidFill>
                  <a:srgbClr val="0070C0"/>
                </a:solidFill>
              </a:rPr>
              <a:t>ל</a:t>
            </a:r>
            <a:r>
              <a:rPr lang="he-IL" sz="2000" dirty="0"/>
              <a:t>ֹהֶ֔י</a:t>
            </a:r>
            <a:r>
              <a:rPr lang="he-IL" sz="2000" dirty="0">
                <a:solidFill>
                  <a:schemeClr val="accent6"/>
                </a:solidFill>
              </a:rPr>
              <a:t>ך</a:t>
            </a:r>
            <a:r>
              <a:rPr lang="he-IL" sz="2000" dirty="0"/>
              <a:t>ָ אֲ</a:t>
            </a:r>
            <a:r>
              <a:rPr lang="he-IL" sz="2000" dirty="0">
                <a:solidFill>
                  <a:srgbClr val="00B0F0"/>
                </a:solidFill>
              </a:rPr>
              <a:t>שֶׁ</a:t>
            </a:r>
            <a:r>
              <a:rPr lang="he-IL" sz="2000" dirty="0"/>
              <a:t>֧</a:t>
            </a:r>
            <a:r>
              <a:rPr lang="he-IL" sz="2000" dirty="0">
                <a:solidFill>
                  <a:srgbClr val="FF0000"/>
                </a:solidFill>
              </a:rPr>
              <a:t>ר</a:t>
            </a:r>
            <a:r>
              <a:rPr lang="he-IL" sz="2000" dirty="0"/>
              <a:t> הוֹ</a:t>
            </a:r>
            <a:r>
              <a:rPr lang="he-IL" sz="2000" dirty="0">
                <a:solidFill>
                  <a:srgbClr val="FFC000"/>
                </a:solidFill>
              </a:rPr>
              <a:t>צֵ</a:t>
            </a:r>
            <a:r>
              <a:rPr lang="he-IL" sz="2000" dirty="0"/>
              <a:t>א</a:t>
            </a:r>
            <a:r>
              <a:rPr lang="he-IL" sz="2000" dirty="0">
                <a:solidFill>
                  <a:srgbClr val="FF0000"/>
                </a:solidFill>
              </a:rPr>
              <a:t>ת</a:t>
            </a:r>
            <a:r>
              <a:rPr lang="he-IL" sz="2000" dirty="0"/>
              <a:t>ִ֛יךָ </a:t>
            </a:r>
            <a:r>
              <a:rPr lang="he-IL" sz="2000" dirty="0">
                <a:solidFill>
                  <a:srgbClr val="C00000"/>
                </a:solidFill>
              </a:rPr>
              <a:t>מ</a:t>
            </a:r>
            <a:r>
              <a:rPr lang="he-IL" sz="2000" dirty="0"/>
              <a:t>ֵאֶ֥רֶ</a:t>
            </a:r>
            <a:r>
              <a:rPr lang="he-IL" sz="2000" dirty="0">
                <a:solidFill>
                  <a:srgbClr val="FFC000"/>
                </a:solidFill>
              </a:rPr>
              <a:t>ץ</a:t>
            </a:r>
            <a:r>
              <a:rPr lang="he-IL" sz="2000" dirty="0"/>
              <a:t> מִצְרַ֖יִ</a:t>
            </a:r>
            <a:r>
              <a:rPr lang="he-IL" sz="2000" dirty="0">
                <a:solidFill>
                  <a:srgbClr val="00B050"/>
                </a:solidFill>
              </a:rPr>
              <a:t>ם</a:t>
            </a:r>
            <a:r>
              <a:rPr lang="he-IL" sz="2000" dirty="0"/>
              <a:t> מִבֵּ֣ית </a:t>
            </a:r>
            <a:r>
              <a:rPr lang="he-IL" sz="2000" dirty="0">
                <a:solidFill>
                  <a:srgbClr val="2B3FF9"/>
                </a:solidFill>
              </a:rPr>
              <a:t>ע</a:t>
            </a:r>
            <a:r>
              <a:rPr lang="he-IL" sz="2000" dirty="0"/>
              <a:t>ֲ</a:t>
            </a:r>
            <a:r>
              <a:rPr lang="he-IL" sz="2000" dirty="0">
                <a:solidFill>
                  <a:srgbClr val="C00000"/>
                </a:solidFill>
              </a:rPr>
              <a:t>בָ</a:t>
            </a:r>
            <a:r>
              <a:rPr lang="he-IL" sz="2000" dirty="0">
                <a:solidFill>
                  <a:srgbClr val="7030A0"/>
                </a:solidFill>
              </a:rPr>
              <a:t>ד</a:t>
            </a:r>
            <a:r>
              <a:rPr lang="he-IL" sz="2000" dirty="0"/>
              <a:t>ִֽ֑ים׃ </a:t>
            </a:r>
            <a:br>
              <a:rPr lang="he-IL" sz="2000" dirty="0"/>
            </a:br>
            <a:r>
              <a:rPr lang="he-IL" sz="2000" baseline="30000" dirty="0"/>
              <a:t>7</a:t>
            </a:r>
            <a:r>
              <a:rPr lang="he-IL" sz="2000" dirty="0"/>
              <a:t> לֹ֣א יִהְיֶ֥ה־לְךָ֛֩ אֱלֹהִ֥֨ים אֲ</a:t>
            </a:r>
            <a:r>
              <a:rPr lang="he-IL" sz="2000" dirty="0">
                <a:solidFill>
                  <a:srgbClr val="FF00FF"/>
                </a:solidFill>
              </a:rPr>
              <a:t>חֵ</a:t>
            </a:r>
            <a:r>
              <a:rPr lang="he-IL" sz="2000" dirty="0"/>
              <a:t>רִ֖֜ים עַל־</a:t>
            </a:r>
            <a:r>
              <a:rPr lang="he-IL" sz="2000" dirty="0">
                <a:solidFill>
                  <a:srgbClr val="FF00FF"/>
                </a:solidFill>
              </a:rPr>
              <a:t>פ</a:t>
            </a:r>
            <a:r>
              <a:rPr lang="he-IL" sz="2000" dirty="0"/>
              <a:t>ָּנָֽ֗יַ׃ </a:t>
            </a:r>
            <a:br>
              <a:rPr lang="he-IL" sz="2000" dirty="0"/>
            </a:br>
            <a:r>
              <a:rPr lang="he-IL" sz="2000" baseline="30000" dirty="0"/>
              <a:t>8</a:t>
            </a:r>
            <a:r>
              <a:rPr lang="he-IL" sz="2000" dirty="0"/>
              <a:t> לֹֽ֣א־תַעֲשֶׂ֥ה־לְךָ֥֣ פֶ֣֨</a:t>
            </a:r>
            <a:r>
              <a:rPr lang="he-IL" sz="2000" dirty="0">
                <a:solidFill>
                  <a:srgbClr val="7030A0"/>
                </a:solidFill>
              </a:rPr>
              <a:t>ס</a:t>
            </a:r>
            <a:r>
              <a:rPr lang="he-IL" sz="2000" dirty="0"/>
              <a:t>ֶל֙׀ כָּל־תְּמוּנָ֔֡ה אֲשֶׁ֤֣ר בַּשָּׁמַ֣֨יִם֙׀ מִמַּ֔֡עַל וַאֲשֶׁ֥ר֩ בָּאָ֖֨רֶץ מִתָּ֑֜חַת וַאֲשֶׁ֥ר בַּמַּ֖֣יִם׀ מִתַּ֥֣חַת לָאָֽ֗רֶץ׃ </a:t>
            </a:r>
            <a:br>
              <a:rPr lang="he-IL" sz="2000" dirty="0"/>
            </a:br>
            <a:r>
              <a:rPr lang="he-IL" sz="2000" baseline="30000" dirty="0"/>
              <a:t>9</a:t>
            </a:r>
            <a:r>
              <a:rPr lang="he-IL" sz="2000" dirty="0"/>
              <a:t> לֹא־תִשְׁתַּחֲוֶ֥֣ה לָהֶ֖ם֮ וְלֹ֣א תָעָבְדֵ֑ם֒ כִּ֣י אָנֹכִ֞י יְהוָ֤ה אֱלֹהֶ֨יךָ֙ אֵ֣ל קַנָּ֔א פֹּ֠</a:t>
            </a:r>
            <a:r>
              <a:rPr lang="he-IL" sz="2000" dirty="0">
                <a:solidFill>
                  <a:schemeClr val="accent2"/>
                </a:solidFill>
              </a:rPr>
              <a:t>ק</a:t>
            </a:r>
            <a:r>
              <a:rPr lang="he-IL" sz="2000" dirty="0"/>
              <a:t>ֵד עֲוֹ֨</a:t>
            </a:r>
            <a:r>
              <a:rPr lang="he-IL" sz="2000" dirty="0">
                <a:solidFill>
                  <a:srgbClr val="FFC000"/>
                </a:solidFill>
              </a:rPr>
              <a:t>ן</a:t>
            </a:r>
            <a:r>
              <a:rPr lang="he-IL" sz="2000" dirty="0"/>
              <a:t> אָבֹ֧ות עַל־בָּנִ֛ים וְעַל־שִׁלֵּשִׁ֥ים וְעַל־רִבֵּעִ֖ים לְשֹׂנְאָֽ֑י׃ </a:t>
            </a:r>
            <a:br>
              <a:rPr lang="he-IL" sz="2000" dirty="0"/>
            </a:br>
            <a:r>
              <a:rPr lang="he-IL" sz="2000" baseline="30000" dirty="0"/>
              <a:t>10</a:t>
            </a:r>
            <a:r>
              <a:rPr lang="he-IL" sz="2000" dirty="0"/>
              <a:t> וְעֹ֤֥שֶׂה חֶ֖֨סֶד֙ לַֽאֲלָפִ֑֔ים לְאֹהֲבַ֖י וּלְשֹׁמְרֵ֥י מִצְוֹתָֽו׃ </a:t>
            </a:r>
            <a:br>
              <a:rPr lang="he-IL" sz="2000" dirty="0"/>
            </a:br>
            <a:r>
              <a:rPr lang="he-IL" sz="2000" baseline="30000" dirty="0"/>
              <a:t>11</a:t>
            </a:r>
            <a:r>
              <a:rPr lang="he-IL" sz="2000" dirty="0"/>
              <a:t> לֹ֥א תִשָּׂ֛א אֶת־שֵֽׁם־יְהוָ֥ה אֱלֹהֶ֖יךָ לַשָּׁ֑וְא כִּ֣י לֹ֤א יְנַקֶּה֙ יְהוָ֔ה אֵ֛ת אֲשֶׁר־יִשָּׂ֥א אֶת־שְׁמֹ֖ו לַשָּֽׁוְא׃ ס </a:t>
            </a:r>
            <a:br>
              <a:rPr lang="he-IL" sz="2000" dirty="0"/>
            </a:br>
            <a:r>
              <a:rPr lang="he-IL" sz="2000" baseline="30000" dirty="0"/>
              <a:t>12</a:t>
            </a:r>
            <a:r>
              <a:rPr lang="he-IL" sz="2000" dirty="0"/>
              <a:t> שָׁמֹ֣֛ור אֶת־יֹ֥ום֩ הַשַּׁבָּ֖֨ת לְקַדְּשֹׁ֑֜ו כַּאֲשֶׁ֥ר צִוְּךָ֖֣׀ יְהוָ֥֣ה אֱלֹהֶֽ֗יךָ׃ </a:t>
            </a:r>
            <a:br>
              <a:rPr lang="he-IL" sz="2000" dirty="0"/>
            </a:br>
            <a:r>
              <a:rPr lang="he-IL" sz="2000" baseline="30000" dirty="0"/>
              <a:t>13</a:t>
            </a:r>
            <a:r>
              <a:rPr lang="he-IL" sz="2000" dirty="0"/>
              <a:t> שֵׁ֤֣שֶׁת יָמִ֣ים֙ תַּֽעֲבֹ֔ד֮ וְעָשִׂ֖֣יתָ כָּֿל־מְלַאכְתֶּֽךָ֒׃ </a:t>
            </a:r>
            <a:br>
              <a:rPr lang="he-IL" sz="2000" dirty="0"/>
            </a:br>
            <a:r>
              <a:rPr lang="he-IL" sz="2000" baseline="30000" dirty="0"/>
              <a:t>14</a:t>
            </a:r>
            <a:r>
              <a:rPr lang="he-IL" sz="2000" dirty="0"/>
              <a:t> וְיֹ֨ום֙ הַשְּׁבִיעִ֜֔י שַׁבָּ֖֣ת׀ לַיהוָ֖֣ה אֱלֹהֶ֑֗יךָ לֹ֣א תַעֲשֶׂ֣ה כָל־מְלָאכָ֡ה אַתָּ֣ה וּבִנְךָֽ־וּבִתֶּ֣ךָ וְעַבְדְּךָֽ־וַ֠אֲמָתֶךָ וְשׁוֹרְךָ֨ וַחֲמֹֽרְךָ֜ וְכָל־בְּהֶמְתֶּ֗ךָ וְ</a:t>
            </a:r>
            <a:r>
              <a:rPr lang="he-IL" sz="2000" dirty="0">
                <a:solidFill>
                  <a:srgbClr val="92D050"/>
                </a:solidFill>
              </a:rPr>
              <a:t>ג</a:t>
            </a:r>
            <a:r>
              <a:rPr lang="he-IL" sz="2000" dirty="0"/>
              <a:t>ֵֽרְךָ֙ אֲשֶׁ֣ר בִּשְׁעָרֶ֔יךָ לְמַ֗עַן יָנ֛וּחַ עַבְדְּךָ֥ וַאֲמָתְךָ֖ כָּמֹֽ֑וךָ׃ </a:t>
            </a:r>
            <a:br>
              <a:rPr lang="he-IL" sz="2000" dirty="0"/>
            </a:br>
            <a:r>
              <a:rPr lang="he-IL" sz="2000" baseline="30000" dirty="0"/>
              <a:t>15</a:t>
            </a:r>
            <a:r>
              <a:rPr lang="he-IL" sz="2000" dirty="0"/>
              <a:t> וְ</a:t>
            </a:r>
            <a:r>
              <a:rPr lang="he-IL" sz="2000" dirty="0">
                <a:solidFill>
                  <a:srgbClr val="2B3FF9"/>
                </a:solidFill>
              </a:rPr>
              <a:t>זָ</a:t>
            </a:r>
            <a:r>
              <a:rPr lang="he-IL" sz="2000" dirty="0"/>
              <a:t>כַרְתָּ֞֗ כִּ֣י־עֶ֤֥בֶד הָיִ֣֨יתָ֙׀ בְּאֶ֣רֶץ מִצְרַ֔֗יִם וַיֹּצִ֨אֲךָ֜֩ יְהוָ֤֨ה אֱלֹהֶ֤֨יךָ֙ מִשָּׁ֔ם֙ בְּיָ֤֥ד חֲזָקָ֖ה֙ וּבִזְרֹ֣עַ נְ</a:t>
            </a:r>
            <a:r>
              <a:rPr lang="he-IL" sz="2000" dirty="0">
                <a:solidFill>
                  <a:srgbClr val="00B050"/>
                </a:solidFill>
              </a:rPr>
              <a:t>ט</a:t>
            </a:r>
            <a:r>
              <a:rPr lang="he-IL" sz="2000" dirty="0"/>
              <a:t>וּיָ֑֔ה עַל־כֵּ֗ן צִוְּךָ֙ יְהוָ֣ה אֱלֹהֶ֔יךָ לַעֲשֹׂ֖ות אֶת־יֹ֥ום הַשַּׁבָּֽת׃ ס </a:t>
            </a:r>
            <a:br>
              <a:rPr lang="he-IL" sz="2000" dirty="0"/>
            </a:br>
            <a:r>
              <a:rPr lang="he-IL" sz="2000" baseline="30000" dirty="0"/>
              <a:t>16</a:t>
            </a:r>
            <a:r>
              <a:rPr lang="he-IL" sz="2000" dirty="0"/>
              <a:t> כַּבֵּ֤ד אֶת־אָבִ֨יךָ֙ וְאֶת־אִמֶּ֔ךָ כַּאֲשֶׁ֥ר צִוְּךָ֖ יְהוָ֣ה אֱלֹהֶ֑יךָ לְמַ֣עַן׀ יַאֲרִיכֻ֣ן יָמֶ֗יךָ וּלְמַ֨עַן֙ יִ֣יטַב לָ֔ךְ עַ֚ל הָֽאֲדָמָ֔ה אֲשֶׁר־יְהוָ֥ה אֱלֹהֶ֖יךָ נֹתֵ֥ן לָֽךְ׃ ס </a:t>
            </a:r>
            <a:br>
              <a:rPr lang="he-IL" sz="2000" dirty="0"/>
            </a:br>
            <a:r>
              <a:rPr lang="he-IL" sz="2000" baseline="30000" dirty="0"/>
              <a:t>17</a:t>
            </a:r>
            <a:r>
              <a:rPr lang="he-IL" sz="2000" dirty="0"/>
              <a:t> לֹ֥֖א תִּֿרְצָֽח׃ ס </a:t>
            </a:r>
            <a:br>
              <a:rPr lang="he-IL" sz="2000" dirty="0"/>
            </a:br>
            <a:r>
              <a:rPr lang="he-IL" sz="2000" baseline="30000" dirty="0"/>
              <a:t>18</a:t>
            </a:r>
            <a:r>
              <a:rPr lang="he-IL" sz="2000" dirty="0"/>
              <a:t> וְלֹ֖֣א תִּֿנְאָֽ֑</a:t>
            </a:r>
            <a:r>
              <a:rPr lang="he-IL" sz="2000" dirty="0">
                <a:solidFill>
                  <a:srgbClr val="FF00FF"/>
                </a:solidFill>
              </a:rPr>
              <a:t>ף</a:t>
            </a:r>
            <a:r>
              <a:rPr lang="he-IL" sz="2000" dirty="0"/>
              <a:t>׃ ס </a:t>
            </a:r>
            <a:br>
              <a:rPr lang="he-IL" sz="2000" dirty="0"/>
            </a:br>
            <a:r>
              <a:rPr lang="he-IL" sz="2000" baseline="30000" dirty="0"/>
              <a:t>19</a:t>
            </a:r>
            <a:r>
              <a:rPr lang="he-IL" sz="2000" dirty="0"/>
              <a:t> וְלֹ֖֣א תִּֿגְנֹֽ֔ב׃ ס </a:t>
            </a:r>
            <a:br>
              <a:rPr lang="he-IL" sz="2000" dirty="0"/>
            </a:br>
            <a:r>
              <a:rPr lang="he-IL" sz="2000" baseline="30000" dirty="0"/>
              <a:t>20</a:t>
            </a:r>
            <a:r>
              <a:rPr lang="he-IL" sz="2000" dirty="0"/>
              <a:t> וְלֹֽא־תַעֲנֶ֥ה בְרֵֽעֲךָ֖ עֵ֥ד שָֽׁוְא׃ ס </a:t>
            </a:r>
            <a:br>
              <a:rPr lang="he-IL" sz="2000" dirty="0"/>
            </a:br>
            <a:r>
              <a:rPr lang="he-IL" sz="2000" baseline="30000" dirty="0"/>
              <a:t>21</a:t>
            </a:r>
            <a:r>
              <a:rPr lang="he-IL" sz="2000" dirty="0"/>
              <a:t> וְלֹ֥א תַחְמֹ֖ד אֵ֣שֶׁת רֵעֶ֑ךָ ס וְלֹ֨א תִתְאַוֶּ֜ה בֵּ֣ית רֵעֶ֗ךָ שָׂדֵ֜הוּ וְעַבְדֹּ֤ו וַאֲמָתוֹ֙ שׁוֹרֹ֣ו וַחֲמֹרֹ֔ו וְכֹ֖ל אֲשֶׁ֥ר לְרֵעֶֽךָ׃ ס</a:t>
            </a:r>
            <a:endParaRPr lang="en-US" sz="20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4527FE6-3D09-473F-ACA6-5304DFE494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760825"/>
              </p:ext>
            </p:extLst>
          </p:nvPr>
        </p:nvGraphicFramePr>
        <p:xfrm>
          <a:off x="134621" y="1867097"/>
          <a:ext cx="4363920" cy="1036320"/>
        </p:xfrm>
        <a:graphic>
          <a:graphicData uri="http://schemas.openxmlformats.org/drawingml/2006/table">
            <a:tbl>
              <a:tblPr/>
              <a:tblGrid>
                <a:gridCol w="396720">
                  <a:extLst>
                    <a:ext uri="{9D8B030D-6E8A-4147-A177-3AD203B41FA5}">
                      <a16:colId xmlns:a16="http://schemas.microsoft.com/office/drawing/2014/main" val="3744781140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536061675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3672710304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1031803805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1565646359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2311390904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3537182873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3423034419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3233251228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1367906296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3833130285"/>
                    </a:ext>
                  </a:extLst>
                </a:gridCol>
              </a:tblGrid>
              <a:tr h="308611"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FF0000"/>
                          </a:solidFill>
                          <a:effectLst/>
                          <a:latin typeface="Alef"/>
                        </a:rPr>
                        <a:t>א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C00000"/>
                          </a:solidFill>
                          <a:effectLst/>
                          <a:latin typeface="Alef"/>
                        </a:rPr>
                        <a:t>ב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92D050"/>
                          </a:solidFill>
                          <a:effectLst/>
                          <a:latin typeface="Alef"/>
                        </a:rPr>
                        <a:t>ג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7030A0"/>
                          </a:solidFill>
                          <a:effectLst/>
                          <a:latin typeface="Alef"/>
                        </a:rPr>
                        <a:t>ד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00B0F0"/>
                          </a:solidFill>
                          <a:effectLst/>
                          <a:latin typeface="Alef"/>
                        </a:rPr>
                        <a:t>ה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FFC000"/>
                          </a:solidFill>
                          <a:effectLst/>
                          <a:latin typeface="Alef"/>
                        </a:rPr>
                        <a:t>ו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0000FF"/>
                          </a:solidFill>
                          <a:effectLst/>
                          <a:latin typeface="Alef"/>
                        </a:rPr>
                        <a:t>ז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FF33CC"/>
                          </a:solidFill>
                          <a:effectLst/>
                          <a:latin typeface="Alef"/>
                        </a:rPr>
                        <a:t>ח</a:t>
                      </a:r>
                      <a:r>
                        <a:rPr lang="he-IL" sz="2800" b="1" dirty="0">
                          <a:solidFill>
                            <a:srgbClr val="FF33CC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00B050"/>
                          </a:solidFill>
                          <a:effectLst/>
                          <a:latin typeface="Alef"/>
                        </a:rPr>
                        <a:t>ט</a:t>
                      </a:r>
                      <a:r>
                        <a:rPr lang="he-IL" sz="2800" b="1" dirty="0">
                          <a:solidFill>
                            <a:srgbClr val="00B050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0070C0"/>
                          </a:solidFill>
                          <a:effectLst/>
                          <a:latin typeface="Alef"/>
                        </a:rPr>
                        <a:t>י</a:t>
                      </a:r>
                      <a:r>
                        <a:rPr lang="he-IL" sz="2800" b="1" dirty="0">
                          <a:solidFill>
                            <a:srgbClr val="0070C0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chemeClr val="accent6"/>
                          </a:solidFill>
                          <a:effectLst/>
                          <a:latin typeface="Alef"/>
                        </a:rPr>
                        <a:t>כ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714119"/>
                  </a:ext>
                </a:extLst>
              </a:tr>
              <a:tr h="3086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chemeClr val="accent6"/>
                          </a:solidFill>
                          <a:effectLst/>
                          <a:latin typeface="Alef"/>
                        </a:rPr>
                        <a:t>ך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46655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46BBEAD-8CCE-418C-AD15-135687771B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456694"/>
              </p:ext>
            </p:extLst>
          </p:nvPr>
        </p:nvGraphicFramePr>
        <p:xfrm>
          <a:off x="134621" y="2903417"/>
          <a:ext cx="4363920" cy="1536365"/>
        </p:xfrm>
        <a:graphic>
          <a:graphicData uri="http://schemas.openxmlformats.org/drawingml/2006/table">
            <a:tbl>
              <a:tblPr/>
              <a:tblGrid>
                <a:gridCol w="396720">
                  <a:extLst>
                    <a:ext uri="{9D8B030D-6E8A-4147-A177-3AD203B41FA5}">
                      <a16:colId xmlns:a16="http://schemas.microsoft.com/office/drawing/2014/main" val="692291945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3965692619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3553664727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738963454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473549109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2274903876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1154920181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1648857386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2525888237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2914080562"/>
                    </a:ext>
                  </a:extLst>
                </a:gridCol>
                <a:gridCol w="396720">
                  <a:extLst>
                    <a:ext uri="{9D8B030D-6E8A-4147-A177-3AD203B41FA5}">
                      <a16:colId xmlns:a16="http://schemas.microsoft.com/office/drawing/2014/main" val="2760483664"/>
                    </a:ext>
                  </a:extLst>
                </a:gridCol>
              </a:tblGrid>
              <a:tr h="1018205"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chemeClr val="accent5"/>
                          </a:solidFill>
                          <a:effectLst/>
                          <a:latin typeface="Alef"/>
                        </a:rPr>
                        <a:t>ל</a:t>
                      </a:r>
                      <a:r>
                        <a:rPr lang="he-IL" sz="2800" b="1" dirty="0">
                          <a:solidFill>
                            <a:schemeClr val="accent5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C00000"/>
                          </a:solidFill>
                          <a:effectLst/>
                          <a:latin typeface="Alef"/>
                        </a:rPr>
                        <a:t>מ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chemeClr val="accent4"/>
                          </a:solidFill>
                          <a:effectLst/>
                          <a:latin typeface="Alef"/>
                        </a:rPr>
                        <a:t>נ</a:t>
                      </a:r>
                      <a:r>
                        <a:rPr lang="he-IL" sz="2800" b="1" dirty="0">
                          <a:solidFill>
                            <a:schemeClr val="accent4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7030A0"/>
                          </a:solidFill>
                          <a:effectLst/>
                          <a:latin typeface="Alef"/>
                        </a:rPr>
                        <a:t>ס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0000FF"/>
                          </a:solidFill>
                          <a:effectLst/>
                          <a:latin typeface="Alef"/>
                        </a:rPr>
                        <a:t>ע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FF33CC"/>
                          </a:solidFill>
                          <a:effectLst/>
                          <a:latin typeface="Alef"/>
                        </a:rPr>
                        <a:t>פ</a:t>
                      </a:r>
                      <a:r>
                        <a:rPr lang="he-IL" sz="2800" b="1" dirty="0">
                          <a:solidFill>
                            <a:srgbClr val="FF33CC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chemeClr val="accent4"/>
                          </a:solidFill>
                          <a:effectLst/>
                          <a:latin typeface="Alef"/>
                        </a:rPr>
                        <a:t>צ</a:t>
                      </a:r>
                      <a:r>
                        <a:rPr lang="he-IL" sz="2800" b="1" dirty="0">
                          <a:solidFill>
                            <a:schemeClr val="accent4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chemeClr val="accent2"/>
                          </a:solidFill>
                          <a:effectLst/>
                          <a:latin typeface="Alef"/>
                        </a:rPr>
                        <a:t>ק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FF0000"/>
                          </a:solidFill>
                          <a:effectLst/>
                          <a:latin typeface="Alef"/>
                        </a:rPr>
                        <a:t>ר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00B0F0"/>
                          </a:solidFill>
                          <a:effectLst/>
                          <a:latin typeface="Alef"/>
                        </a:rPr>
                        <a:t>ש</a:t>
                      </a:r>
                      <a:r>
                        <a:rPr lang="he-IL" sz="2800" b="1" dirty="0">
                          <a:solidFill>
                            <a:srgbClr val="00B0F0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FF0000"/>
                          </a:solidFill>
                          <a:effectLst/>
                          <a:latin typeface="Alef"/>
                        </a:rPr>
                        <a:t>ת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958247"/>
                  </a:ext>
                </a:extLst>
              </a:tr>
              <a:tr h="3657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00B050"/>
                          </a:solidFill>
                          <a:effectLst/>
                          <a:latin typeface="Alef"/>
                        </a:rPr>
                        <a:t>ם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chemeClr val="accent4"/>
                          </a:solidFill>
                          <a:effectLst/>
                          <a:latin typeface="Alef"/>
                        </a:rPr>
                        <a:t>ן</a:t>
                      </a:r>
                      <a:r>
                        <a:rPr lang="he-IL" sz="2800" b="1" dirty="0">
                          <a:solidFill>
                            <a:schemeClr val="accent4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FF33CC"/>
                          </a:solidFill>
                          <a:effectLst/>
                          <a:latin typeface="Alef"/>
                        </a:rPr>
                        <a:t>ף</a:t>
                      </a:r>
                      <a:r>
                        <a:rPr lang="he-IL" sz="2800" b="1" dirty="0">
                          <a:solidFill>
                            <a:srgbClr val="FF33CC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chemeClr val="accent4"/>
                          </a:solidFill>
                          <a:effectLst/>
                          <a:latin typeface="Alef"/>
                        </a:rPr>
                        <a:t>ץ</a:t>
                      </a:r>
                      <a:r>
                        <a:rPr lang="he-IL" sz="2800" b="1" dirty="0">
                          <a:solidFill>
                            <a:schemeClr val="accent4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497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93713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4BEF8-29E6-4BC9-901C-D462BE914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創世紀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1-2</a:t>
            </a:r>
            <a:r>
              <a:rPr lang="zh-CN" altLang="en-US" dirty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dirty="0"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endParaRPr lang="en-US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CEF80-C608-4956-B958-0CB9C2A613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546" y="1426129"/>
            <a:ext cx="10515600" cy="5223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起初，神創造天地。</a:t>
            </a: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地是空虛混沌，淵面黑暗，神的靈運行在水面上。</a:t>
            </a: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神說：「要有光。」就有了光。</a:t>
            </a: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神看光是好的，就把光暗分開了。</a:t>
            </a: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神稱光為晝，稱暗為夜。有晚上，有早晨，這是頭一日。</a:t>
            </a:r>
            <a:b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神說：「諸水之間要有空氣，將水分為上下。」</a:t>
            </a: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神就造出空氣，將空氣以下的水、空氣以上的水分開了。事就這樣成了。</a:t>
            </a: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神稱空氣為天。有晚上，有早晨，是第二日。</a:t>
            </a:r>
            <a:b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神說：「天下的水要聚在一處，使旱地露出來。」事就這樣成了。</a:t>
            </a: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神稱旱地為地，稱水的聚處為海。神看著是好的。</a:t>
            </a: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神說：「地要發生青草和結種子的菜蔬，並結果子的樹木，各從其類，果子都包著核。」事就這樣成了。</a:t>
            </a: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於是地發生了青草和結種子的菜蔬，各從其類；並結果子的樹木，各從其類，果子都包著核。神看著是好的。</a:t>
            </a: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有晚上，有早晨，是第三日。</a:t>
            </a:r>
            <a:b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神說：「天上要有光體，可以分晝夜，做記號，定節令、日子、年歲，</a:t>
            </a: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並要發光在天空，普照在地上。」事就這樣成了。</a:t>
            </a: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於是神造了兩個大光，大的管晝，小的管夜，又造眾星。</a:t>
            </a: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17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就把這些光擺列在天空，普照在地上，</a:t>
            </a: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18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管理晝夜，分別明暗。神看著是好的。</a:t>
            </a: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19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有晚上，有早晨，是第四日。</a:t>
            </a:r>
            <a:b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20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神說：「水要多多滋生有生命的物，要有雀鳥飛在地面以上、天空之中。」</a:t>
            </a: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21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神就造出大魚和水中所滋生各樣有生命的動物，各從其類；又造出各樣飛鳥，各從其類。神看著是好的。</a:t>
            </a: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22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神就賜福給這一切，說：「滋生繁多，充滿海中的水，雀鳥也要多生在地上。」</a:t>
            </a: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23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有晚上，有早晨，是第五日。</a:t>
            </a:r>
            <a:b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24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神說：「地要生出活物來，各從其類；牲畜、昆蟲、野獸，各從其類。」事就這樣成了。</a:t>
            </a: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25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於是神造出野獸，各從其類；牲畜，各從其類；地上一切昆蟲，各從其類。神看著是好的。</a:t>
            </a:r>
            <a:b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26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神說：「我們要照著我們的形象，按著我們的樣式造人，使他們管理海裡的魚、空中的鳥、地上的牲畜和全地，並地上所爬的一切昆蟲。」</a:t>
            </a: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27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神就照著自己的形象造人，乃是照著他的形象，造男造女。</a:t>
            </a: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28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神就賜福給他們，又對他們說：「要生養眾多，遍滿地面，治理這地，也要管理海裡的魚、空中的鳥和地上各樣行動的活物。」</a:t>
            </a: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29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神說：「看哪，我將遍地上一切結種子的菜蔬和一切樹上所結有核的果子，全賜給你們做食物。</a:t>
            </a: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30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至於地上的走獸和空中的飛鳥，並各樣爬在地上有生命的物，我將青草賜給牠們做食物。」事就這樣成了。</a:t>
            </a: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31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神看著一切所造的都甚好。有晚上，有早晨，是第六日。​ </a:t>
            </a: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天地萬物都造齊了。</a:t>
            </a: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2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到第七日，神造物的工已經完畢，就在第七日歇了他一切的工，安息了。</a:t>
            </a:r>
            <a:r>
              <a:rPr lang="en-US" altLang="zh-TW" sz="16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3</a:t>
            </a:r>
            <a:r>
              <a:rPr lang="zh-TW" altLang="en-U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神賜福給第七日，定為聖日，因為在這日神歇了他一切創造的工，就安息了。</a:t>
            </a: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65362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3AD58-9CA8-4032-973C-6E81B2B6A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229" y="346229"/>
            <a:ext cx="11007571" cy="6391922"/>
          </a:xfrm>
        </p:spPr>
        <p:txBody>
          <a:bodyPr>
            <a:normAutofit fontScale="92500" lnSpcReduction="10000"/>
          </a:bodyPr>
          <a:lstStyle/>
          <a:p>
            <a:pPr marL="0" indent="0" algn="r">
              <a:buNone/>
            </a:pPr>
            <a:r>
              <a:rPr lang="he-IL" sz="1600" baseline="30000" dirty="0"/>
              <a:t>1</a:t>
            </a:r>
            <a:r>
              <a:rPr lang="he-IL" sz="1600" dirty="0"/>
              <a:t> </a:t>
            </a:r>
            <a:r>
              <a:rPr lang="he-IL" sz="1600" dirty="0">
                <a:solidFill>
                  <a:srgbClr val="C00000"/>
                </a:solidFill>
              </a:rPr>
              <a:t>בּ</a:t>
            </a:r>
            <a:r>
              <a:rPr lang="he-IL" sz="1600" dirty="0"/>
              <a:t>ְ</a:t>
            </a:r>
            <a:r>
              <a:rPr lang="he-IL" sz="1600" dirty="0">
                <a:solidFill>
                  <a:srgbClr val="FF0000"/>
                </a:solidFill>
              </a:rPr>
              <a:t>ר</a:t>
            </a:r>
            <a:r>
              <a:rPr lang="he-IL" sz="1600" dirty="0"/>
              <a:t>ֵ</a:t>
            </a:r>
            <a:r>
              <a:rPr lang="he-IL" sz="1600" dirty="0">
                <a:solidFill>
                  <a:srgbClr val="FF0000"/>
                </a:solidFill>
              </a:rPr>
              <a:t>א</a:t>
            </a:r>
            <a:r>
              <a:rPr lang="he-IL" sz="1600" dirty="0">
                <a:solidFill>
                  <a:srgbClr val="00B0F0"/>
                </a:solidFill>
              </a:rPr>
              <a:t>שִׁ</a:t>
            </a:r>
            <a:r>
              <a:rPr lang="he-IL" sz="1600" dirty="0"/>
              <a:t>֖</a:t>
            </a:r>
            <a:r>
              <a:rPr lang="he-IL" sz="1600" dirty="0">
                <a:solidFill>
                  <a:srgbClr val="0070C0"/>
                </a:solidFill>
              </a:rPr>
              <a:t>י</a:t>
            </a:r>
            <a:r>
              <a:rPr lang="he-IL" sz="1600" dirty="0">
                <a:solidFill>
                  <a:srgbClr val="FF0000"/>
                </a:solidFill>
              </a:rPr>
              <a:t>ת</a:t>
            </a:r>
            <a:r>
              <a:rPr lang="he-IL" sz="1600" dirty="0"/>
              <a:t> בָּרָ֣א אֱ</a:t>
            </a:r>
            <a:r>
              <a:rPr lang="he-IL" sz="1600" dirty="0">
                <a:solidFill>
                  <a:schemeClr val="accent5"/>
                </a:solidFill>
              </a:rPr>
              <a:t>ל</a:t>
            </a:r>
            <a:r>
              <a:rPr lang="he-IL" sz="1600" dirty="0"/>
              <a:t>ֹ</a:t>
            </a:r>
            <a:r>
              <a:rPr lang="he-IL" sz="1600" dirty="0">
                <a:solidFill>
                  <a:srgbClr val="00B0F0"/>
                </a:solidFill>
              </a:rPr>
              <a:t>ה</a:t>
            </a:r>
            <a:r>
              <a:rPr lang="he-IL" sz="1600" dirty="0"/>
              <a:t>ִ֑ים אֵ֥ת הַשָּׁ</a:t>
            </a:r>
            <a:r>
              <a:rPr lang="he-IL" sz="1600" dirty="0">
                <a:solidFill>
                  <a:srgbClr val="C00000"/>
                </a:solidFill>
              </a:rPr>
              <a:t>מַ֖</a:t>
            </a:r>
            <a:r>
              <a:rPr lang="he-IL" sz="1600" dirty="0"/>
              <a:t>יִ</a:t>
            </a:r>
            <a:r>
              <a:rPr lang="he-IL" sz="1600" dirty="0">
                <a:solidFill>
                  <a:srgbClr val="00B050"/>
                </a:solidFill>
              </a:rPr>
              <a:t>ם</a:t>
            </a:r>
            <a:r>
              <a:rPr lang="he-IL" sz="1600" dirty="0"/>
              <a:t> </a:t>
            </a:r>
            <a:r>
              <a:rPr lang="he-IL" sz="1600" dirty="0">
                <a:solidFill>
                  <a:srgbClr val="FFC000"/>
                </a:solidFill>
              </a:rPr>
              <a:t>וְ</a:t>
            </a:r>
            <a:r>
              <a:rPr lang="he-IL" sz="1600" dirty="0"/>
              <a:t>אֵ֥ת הָאָֽרֶ</a:t>
            </a:r>
            <a:r>
              <a:rPr lang="he-IL" sz="1600" dirty="0">
                <a:solidFill>
                  <a:srgbClr val="FFC000"/>
                </a:solidFill>
              </a:rPr>
              <a:t>ץ</a:t>
            </a:r>
            <a:r>
              <a:rPr lang="he-IL" sz="1600" dirty="0"/>
              <a:t>׃ </a:t>
            </a:r>
            <a:br>
              <a:rPr lang="he-IL" sz="1600" dirty="0"/>
            </a:br>
            <a:r>
              <a:rPr lang="he-IL" sz="1600" baseline="30000" dirty="0"/>
              <a:t>2</a:t>
            </a:r>
            <a:r>
              <a:rPr lang="he-IL" sz="1600" dirty="0"/>
              <a:t> וְהָאָ֗רֶץ הָיְתָ֥ה תֹ֨הוּ֙ וָבֹ֔הוּ וְ</a:t>
            </a:r>
            <a:r>
              <a:rPr lang="he-IL" sz="1600" dirty="0">
                <a:solidFill>
                  <a:srgbClr val="FF00FF"/>
                </a:solidFill>
              </a:rPr>
              <a:t>ֹח</a:t>
            </a:r>
            <a:r>
              <a:rPr lang="he-IL" sz="1600" dirty="0"/>
              <a:t>֖שֶׁ</a:t>
            </a:r>
            <a:r>
              <a:rPr lang="he-IL" sz="1600" dirty="0">
                <a:solidFill>
                  <a:schemeClr val="accent6"/>
                </a:solidFill>
              </a:rPr>
              <a:t>ךְ</a:t>
            </a:r>
            <a:r>
              <a:rPr lang="he-IL" sz="1600" dirty="0"/>
              <a:t> </a:t>
            </a:r>
            <a:r>
              <a:rPr lang="he-IL" sz="1600" dirty="0">
                <a:solidFill>
                  <a:srgbClr val="2B3FF9"/>
                </a:solidFill>
              </a:rPr>
              <a:t>ע</a:t>
            </a:r>
            <a:r>
              <a:rPr lang="he-IL" sz="1600" dirty="0"/>
              <a:t>ַל־</a:t>
            </a:r>
            <a:r>
              <a:rPr lang="he-IL" sz="1600" dirty="0">
                <a:solidFill>
                  <a:srgbClr val="FF00FF"/>
                </a:solidFill>
              </a:rPr>
              <a:t>פּ</a:t>
            </a:r>
            <a:r>
              <a:rPr lang="he-IL" sz="1600" dirty="0"/>
              <a:t>ְ</a:t>
            </a:r>
            <a:r>
              <a:rPr lang="he-IL" sz="1600" dirty="0">
                <a:solidFill>
                  <a:srgbClr val="FFC000"/>
                </a:solidFill>
              </a:rPr>
              <a:t>נֵ</a:t>
            </a:r>
            <a:r>
              <a:rPr lang="he-IL" sz="1600" dirty="0"/>
              <a:t>֣י תְהֹ֑ום וְר֣וּחַ אֱלֹהִ֔ים מְרַחֶ֖פֶת עַל־פְּנֵ֥י הַמָּֽיִם׃ </a:t>
            </a:r>
            <a:br>
              <a:rPr lang="he-IL" sz="1600" dirty="0"/>
            </a:br>
            <a:r>
              <a:rPr lang="he-IL" sz="1600" baseline="30000" dirty="0"/>
              <a:t>3</a:t>
            </a:r>
            <a:r>
              <a:rPr lang="he-IL" sz="1600" dirty="0"/>
              <a:t> וַיֹּ֥אמֶר אֱלֹהִ֖ים יְהִ֣י אֹ֑ור וַֽיְהִי־אֹֽור׃ </a:t>
            </a:r>
            <a:br>
              <a:rPr lang="he-IL" sz="1600" dirty="0"/>
            </a:br>
            <a:r>
              <a:rPr lang="he-IL" sz="1600" baseline="30000" dirty="0"/>
              <a:t>4</a:t>
            </a:r>
            <a:r>
              <a:rPr lang="he-IL" sz="1600" dirty="0"/>
              <a:t> וַיַּ֧רְא אֱלֹהִ֛ים אֶת־הָאֹ֖ור כִּי־</a:t>
            </a:r>
            <a:r>
              <a:rPr lang="he-IL" sz="1600" dirty="0">
                <a:solidFill>
                  <a:srgbClr val="00B050"/>
                </a:solidFill>
              </a:rPr>
              <a:t>טֹ</a:t>
            </a:r>
            <a:r>
              <a:rPr lang="he-IL" sz="1600" dirty="0"/>
              <a:t>֑וב וַיַּבְ</a:t>
            </a:r>
            <a:r>
              <a:rPr lang="he-IL" sz="1600" dirty="0">
                <a:solidFill>
                  <a:srgbClr val="7030A0"/>
                </a:solidFill>
              </a:rPr>
              <a:t>דֵּ</a:t>
            </a:r>
            <a:r>
              <a:rPr lang="he-IL" sz="1600" dirty="0"/>
              <a:t>֣ל אֱלֹהִ֔ים בֵּ֥י</a:t>
            </a:r>
            <a:r>
              <a:rPr lang="he-IL" sz="1600" dirty="0">
                <a:solidFill>
                  <a:srgbClr val="FFC000"/>
                </a:solidFill>
              </a:rPr>
              <a:t>ן</a:t>
            </a:r>
            <a:r>
              <a:rPr lang="he-IL" sz="1600" dirty="0"/>
              <a:t> הָאֹ֖ור וּבֵ֥ין הַחֹֽשֶׁךְ׃ </a:t>
            </a:r>
            <a:br>
              <a:rPr lang="he-IL" sz="1600" dirty="0"/>
            </a:br>
            <a:r>
              <a:rPr lang="he-IL" sz="1600" baseline="30000" dirty="0"/>
              <a:t>5</a:t>
            </a:r>
            <a:r>
              <a:rPr lang="he-IL" sz="1600" dirty="0"/>
              <a:t> וַיִּ</a:t>
            </a:r>
            <a:r>
              <a:rPr lang="he-IL" sz="1600" dirty="0">
                <a:solidFill>
                  <a:schemeClr val="accent2"/>
                </a:solidFill>
              </a:rPr>
              <a:t>ק</a:t>
            </a:r>
            <a:r>
              <a:rPr lang="he-IL" sz="1600" dirty="0"/>
              <a:t>ְרָ֨א אֱלֹהִ֤ים׀ לָאוֹר֙ יֹ֔ום וְלַחֹ֖שֶׁךְ קָ֣רָא לָ֑יְלָה וַֽיְהִי־עֶ֥רֶב וַֽיְהִי־בֹ֖קֶר יֹ֥ום אֶחָֽד׃ פ </a:t>
            </a:r>
            <a:br>
              <a:rPr lang="he-IL" sz="1600" dirty="0"/>
            </a:br>
            <a:r>
              <a:rPr lang="he-IL" sz="1600" baseline="30000" dirty="0"/>
              <a:t>6</a:t>
            </a:r>
            <a:r>
              <a:rPr lang="he-IL" sz="1600" dirty="0"/>
              <a:t> וַיֹּ֣אמֶר אֱלֹהִ֔ים יְהִ֥י רָקִ֖יעַ בְּתֹ֣וךְ הַמָּ֑יִם וִיהִ֣י מַבְדִּ֔יל בֵּ֥ין מַ֖יִם לָמָֽיִם׃ </a:t>
            </a:r>
            <a:br>
              <a:rPr lang="he-IL" sz="1600" dirty="0"/>
            </a:br>
            <a:r>
              <a:rPr lang="he-IL" sz="1600" baseline="30000" dirty="0"/>
              <a:t>7</a:t>
            </a:r>
            <a:r>
              <a:rPr lang="he-IL" sz="1600" dirty="0"/>
              <a:t> וַיַּ֣עַשׂ אֱלֹהִים֮ אֶת־הָרָקִיעַ֒ וַיַּבְדֵּ֗ל בֵּ֤ין הַמַּ֨יִם֙ אֲשֶׁר֙ מִתַּ֣חַת לָרָקִ֔יעַ וּבֵ֣ין הַמַּ֔יִם אֲשֶׁ֖ר מֵעַ֣ל לָרָקִ֑יעַ וַֽיְהִי־</a:t>
            </a:r>
            <a:r>
              <a:rPr lang="he-IL" sz="1600" dirty="0">
                <a:solidFill>
                  <a:schemeClr val="accent6"/>
                </a:solidFill>
              </a:rPr>
              <a:t>כֵֽ</a:t>
            </a:r>
            <a:r>
              <a:rPr lang="he-IL" sz="1600" dirty="0"/>
              <a:t>ן׃ </a:t>
            </a:r>
            <a:br>
              <a:rPr lang="he-IL" sz="1600" dirty="0"/>
            </a:br>
            <a:r>
              <a:rPr lang="he-IL" sz="1600" baseline="30000" dirty="0"/>
              <a:t>8</a:t>
            </a:r>
            <a:r>
              <a:rPr lang="he-IL" sz="1600" dirty="0"/>
              <a:t> וַיִּקְרָ֧א אֱלֹהִ֛ים לָֽרָקִ֖יעַ שָׁמָ֑יִם וַֽיְהִי־עֶ֥רֶב וַֽיְהִי־בֹ֖קֶר יֹ֥ום שֵׁנִֽי׃ פ </a:t>
            </a:r>
            <a:br>
              <a:rPr lang="he-IL" sz="1600" dirty="0"/>
            </a:br>
            <a:r>
              <a:rPr lang="he-IL" sz="1600" baseline="30000" dirty="0"/>
              <a:t>9</a:t>
            </a:r>
            <a:r>
              <a:rPr lang="he-IL" sz="1600" dirty="0"/>
              <a:t> וַיֹּ֣אמֶר אֱלֹהִ֗ים יִקָּו֨וּ הַמַּ֜יִם מִתַּ֤חַת הַשָּׁמַ֨יִם֙ אֶל־מָקֹ֣ום אֶחָ֔ד וְתֵרָאֶ֖ה הַיַּבָּשָׁ֑ה וַֽיְהִי־כֵֽן׃ </a:t>
            </a:r>
            <a:br>
              <a:rPr lang="he-IL" sz="1600" dirty="0"/>
            </a:br>
            <a:r>
              <a:rPr lang="he-IL" sz="1600" baseline="30000" dirty="0"/>
              <a:t>10</a:t>
            </a:r>
            <a:r>
              <a:rPr lang="he-IL" sz="1600" dirty="0"/>
              <a:t> וַיִּקְרָ֨א אֱלֹהִ֤ים׀ לַיַּבָּשָׁה֙ אֶ֔רֶץ וּלְמִקְוֵ֥ה הַמַּ֖יִם קָרָ֣א יַמִּ֑ים וַיַּ֥רְא אֱלֹהִ֖ים כִּי־טֹֽוב׃ </a:t>
            </a:r>
            <a:br>
              <a:rPr lang="he-IL" sz="1600" dirty="0"/>
            </a:br>
            <a:r>
              <a:rPr lang="he-IL" sz="1600" baseline="30000" dirty="0"/>
              <a:t>11</a:t>
            </a:r>
            <a:r>
              <a:rPr lang="he-IL" sz="1600" dirty="0"/>
              <a:t> וַיֹּ֣אמֶר אֱלֹהִ֗ים תַּֽדְשֵׁ֤א הָאָ֨רֶץ֙ דֶּ֔שֶׁא עֵ֚שֶׂב מַ</a:t>
            </a:r>
            <a:r>
              <a:rPr lang="he-IL" sz="1600" dirty="0">
                <a:solidFill>
                  <a:srgbClr val="2B3FF9"/>
                </a:solidFill>
              </a:rPr>
              <a:t>ז</a:t>
            </a:r>
            <a:r>
              <a:rPr lang="he-IL" sz="1600" dirty="0"/>
              <a:t>ְרִ֣יעַ זֶ֔רַע עֵ֣ץ פְּרִ֞י עֹ֤שֶׂה פְּרִי֙ לְמִינֹ֔ו אֲשֶׁ֥ר זַרְעוֹ־בֹ֖ו עַל־הָאָ֑רֶץ וַֽיְהִי־כֵֽן׃ </a:t>
            </a:r>
            <a:br>
              <a:rPr lang="he-IL" sz="1600" dirty="0"/>
            </a:br>
            <a:r>
              <a:rPr lang="he-IL" sz="1600" baseline="30000" dirty="0"/>
              <a:t>12</a:t>
            </a:r>
            <a:r>
              <a:rPr lang="he-IL" sz="1600" dirty="0"/>
              <a:t> וַתּוֹ</a:t>
            </a:r>
            <a:r>
              <a:rPr lang="he-IL" sz="1600" dirty="0">
                <a:solidFill>
                  <a:srgbClr val="FFC000"/>
                </a:solidFill>
              </a:rPr>
              <a:t>ֵצ</a:t>
            </a:r>
            <a:r>
              <a:rPr lang="he-IL" sz="1600" dirty="0"/>
              <a:t>֨א הָאָ֜רֶץ דֶּ֠שֶׁא עֵ֣שֶׂב מַזְרִ֤יעַ זֶ֨רַע֙ לְמִינֵ֔הוּ וְעֵ֧ץ עֹֽשֶׂה־פְּרִ֛י אֲשֶׁ֥ר זַרְעוֹ־בֹ֖ו לְמִינֵ֑הוּ וַיַּ֥רְא אֱלֹהִ֖ים כִּי־טֹֽוב׃ </a:t>
            </a:r>
            <a:br>
              <a:rPr lang="he-IL" sz="1600" dirty="0"/>
            </a:br>
            <a:r>
              <a:rPr lang="he-IL" sz="1600" baseline="30000" dirty="0"/>
              <a:t>13</a:t>
            </a:r>
            <a:r>
              <a:rPr lang="he-IL" sz="1600" dirty="0"/>
              <a:t> וַֽיְהִי־עֶ֥רֶב וַֽיְהִי־בֹ֖קֶר יֹ֥ום שְׁלִישִֽׁי׃ פ </a:t>
            </a:r>
            <a:br>
              <a:rPr lang="he-IL" sz="1600" dirty="0"/>
            </a:br>
            <a:r>
              <a:rPr lang="he-IL" sz="1600" baseline="30000" dirty="0"/>
              <a:t>14</a:t>
            </a:r>
            <a:r>
              <a:rPr lang="he-IL" sz="1600" dirty="0"/>
              <a:t> וַיֹּ֣אמֶר אֱלֹהִ֗ים יְהִ֤י מְאֹרֹת֙ בִּרְקִ֣יעַ הַשָּׁמַ֔יִם לְהַבְדִּ֕יל בֵּ֥ין הַיֹּ֖ום וּבֵ֣ין הַלָּ֑יְלָה וְהָי֤וּ לְאֹתֹת֙ וּלְמֹ֣ועֲדִ֔ים וּלְיָמִ֖ים וְשָׁנִֽים׃ </a:t>
            </a:r>
            <a:br>
              <a:rPr lang="he-IL" sz="1600" dirty="0"/>
            </a:br>
            <a:r>
              <a:rPr lang="he-IL" sz="1600" baseline="30000" dirty="0"/>
              <a:t>15</a:t>
            </a:r>
            <a:r>
              <a:rPr lang="he-IL" sz="1600" dirty="0"/>
              <a:t> וְהָי֤וּ לִמְאוֹרֹת֙ בִּרְקִ֣יעַ הַשָּׁמַ֔יִם לְהָאִ֖יר עַל־הָאָ֑רֶץ וַֽיְהִי־כֵֽן׃ </a:t>
            </a:r>
            <a:br>
              <a:rPr lang="he-IL" sz="1600" dirty="0"/>
            </a:br>
            <a:r>
              <a:rPr lang="he-IL" sz="1600" baseline="30000" dirty="0"/>
              <a:t>16</a:t>
            </a:r>
            <a:r>
              <a:rPr lang="he-IL" sz="1600" dirty="0"/>
              <a:t> וַיַּ֣עַשׂ אֱלֹהִ֔ים אֶת־שְׁנֵ֥י הַמְּאֹרֹ֖ת הַ</a:t>
            </a:r>
            <a:r>
              <a:rPr lang="he-IL" sz="1600" dirty="0">
                <a:solidFill>
                  <a:schemeClr val="accent6"/>
                </a:solidFill>
              </a:rPr>
              <a:t>גּ</a:t>
            </a:r>
            <a:r>
              <a:rPr lang="he-IL" sz="1600" dirty="0"/>
              <a:t>ְדֹלִ֑ים אֶת־הַמָּאֹ֤ור הַגָּדֹל֙ לְמֶמְשֶׁ֣לֶת הַיֹּ֔ום וְאֶת־הַמָּאֹ֤ור הַקָּטֹן֙ לְמֶמְשֶׁ֣לֶת הַלַּ֔יְלָה וְאֵ֖ת הַכּוֹכָבִֽים׃ </a:t>
            </a:r>
            <a:br>
              <a:rPr lang="he-IL" sz="1600" dirty="0"/>
            </a:br>
            <a:r>
              <a:rPr lang="he-IL" sz="1600" baseline="30000" dirty="0"/>
              <a:t>17</a:t>
            </a:r>
            <a:r>
              <a:rPr lang="he-IL" sz="1600" dirty="0"/>
              <a:t> וַיִּתֵּ֥ן אֹתָ֛ם אֱלֹהִ֖ים בִּרְקִ֣יעַ הַשָּׁמָ֑יִם לְהָאִ֖יר עַל־הָאָֽרֶץ׃ </a:t>
            </a:r>
            <a:br>
              <a:rPr lang="he-IL" sz="1600" dirty="0"/>
            </a:br>
            <a:r>
              <a:rPr lang="he-IL" sz="1600" baseline="30000" dirty="0"/>
              <a:t>18</a:t>
            </a:r>
            <a:r>
              <a:rPr lang="he-IL" sz="1600" dirty="0"/>
              <a:t> וְלִמְשֹׁל֙ בַּיֹּ֣ום וּבַלַּ֔יְלָה וּֽלֲהַבְדִּ֔יל בֵּ֥ין הָאֹ֖ור וּבֵ֣ין הַחֹ֑שֶׁךְ וַיַּ֥רְא אֱלֹהִ֖ים כִּי־טֹֽוב׃ </a:t>
            </a:r>
            <a:br>
              <a:rPr lang="he-IL" sz="1600" dirty="0"/>
            </a:br>
            <a:r>
              <a:rPr lang="he-IL" sz="1600" baseline="30000" dirty="0"/>
              <a:t>19</a:t>
            </a:r>
            <a:r>
              <a:rPr lang="he-IL" sz="1600" dirty="0"/>
              <a:t> וַֽיְהִי־עֶ֥רֶב וַֽיְהִי־בֹ֖קֶר יֹ֥ום רְבִיעִֽי׃ פ </a:t>
            </a:r>
            <a:br>
              <a:rPr lang="he-IL" sz="1600" dirty="0"/>
            </a:br>
            <a:r>
              <a:rPr lang="he-IL" sz="1600" baseline="30000" dirty="0"/>
              <a:t>20</a:t>
            </a:r>
            <a:r>
              <a:rPr lang="he-IL" sz="1600" dirty="0"/>
              <a:t> וַיֹּ֣אמֶר אֱלֹהִ֔ים יִשְׁרְצ֣וּ הַמַּ֔יִם שֶׁ֖רֶץ נֶ֣פֶשׁ חַיָּ֑ה וְעוֹ</a:t>
            </a:r>
            <a:r>
              <a:rPr lang="he-IL" sz="1600" dirty="0">
                <a:solidFill>
                  <a:srgbClr val="FF00FF"/>
                </a:solidFill>
              </a:rPr>
              <a:t>ף֙</a:t>
            </a:r>
            <a:r>
              <a:rPr lang="he-IL" sz="1600" dirty="0"/>
              <a:t> יְעוֹפֵ֣ף עַל־הָאָ֔רֶץ עַל־פְּנֵ֖י רְקִ֥יעַ הַשָּׁמָֽיִם׃ </a:t>
            </a:r>
            <a:br>
              <a:rPr lang="he-IL" sz="1600" dirty="0"/>
            </a:br>
            <a:r>
              <a:rPr lang="he-IL" sz="1600" baseline="30000" dirty="0"/>
              <a:t>21</a:t>
            </a:r>
            <a:r>
              <a:rPr lang="he-IL" sz="1600" dirty="0"/>
              <a:t> וַיִּבְרָ֣א אֱלֹהִ֔ים אֶת־הַתַּנִּינִ֖ם הַגְּדֹלִ֑ים וְאֵ֣ת כָּל־נֶ֣פֶשׁ הַֽחַיָּ֣ה׀ הָֽרֹמֶ֡שֶׂת אֲשֶׁר֩ שָׁרְצ֨וּ הַמַּ֜יִם לְמִֽינֵהֶ֗ם וְאֵ֨ת כָּל־עֹ֤וף כָּנָף֙ לְמִינֵ֔הוּ וַיַּ֥רְא אֱלֹהִ֖ים כִּי־טֹֽוב׃ </a:t>
            </a:r>
            <a:br>
              <a:rPr lang="he-IL" sz="1600" dirty="0"/>
            </a:br>
            <a:r>
              <a:rPr lang="he-IL" sz="1600" baseline="30000" dirty="0"/>
              <a:t>22</a:t>
            </a:r>
            <a:r>
              <a:rPr lang="he-IL" sz="1600" dirty="0"/>
              <a:t> וַיְבָ֧רֶךְ אֹתָ֛ם אֱלֹהִ֖ים לֵאמֹ֑ר פְּר֣וּ וּרְב֗וּ וּמִלְא֤וּ אֶת־הַמַּ֨יִם֙ בַּיַּמִּ֔ים וְהָעֹ֖וף יִ֥רֶב בָּאָֽרֶץ׃ </a:t>
            </a:r>
            <a:br>
              <a:rPr lang="he-IL" sz="1600" dirty="0"/>
            </a:br>
            <a:r>
              <a:rPr lang="he-IL" sz="1600" baseline="30000" dirty="0"/>
              <a:t>23</a:t>
            </a:r>
            <a:r>
              <a:rPr lang="he-IL" sz="1600" dirty="0"/>
              <a:t> וַֽיְהִי־עֶ֥רֶב וַֽיְהִי־בֹ֖קֶר יֹ֥ום חֲמִישִֽׁי׃ פ </a:t>
            </a:r>
            <a:br>
              <a:rPr lang="he-IL" sz="1600" dirty="0"/>
            </a:br>
            <a:r>
              <a:rPr lang="he-IL" sz="1600" baseline="30000" dirty="0"/>
              <a:t>24</a:t>
            </a:r>
            <a:r>
              <a:rPr lang="he-IL" sz="1600" dirty="0"/>
              <a:t> וַיֹּ֣אמֶר אֱלֹהִ֗ים תּוֹצֵ֨א הָאָ֜רֶץ נֶ֤פֶשׁ חַיָּה֙ לְמִינָ֔הּ בְּהֵמָ֥ה וָרֶ֛מֶשׂ וְחַֽיְתוֹ־אֶ֖רֶץ לְמִינָ֑הּ וַֽיְהִי־כֵֽן׃ </a:t>
            </a:r>
            <a:br>
              <a:rPr lang="he-IL" sz="1600" dirty="0"/>
            </a:br>
            <a:r>
              <a:rPr lang="he-IL" sz="1600" baseline="30000" dirty="0"/>
              <a:t>25</a:t>
            </a:r>
            <a:r>
              <a:rPr lang="he-IL" sz="1600" dirty="0"/>
              <a:t> וַיַּ֣עַשׂ אֱלֹהִים֩ אֶת־חַיַּ֨ת הָאָ֜רֶץ לְמִינָ֗הּ וְאֶת־הַבְּהֵמָה֙ לְמִינָ֔הּ וְאֵ֛ת כָּל־רֶ֥מֶשׂ הָֽאֲדָמָ֖ה לְמִינֵ֑הוּ וַיַּ֥רְא אֱלֹהִ֖ים כִּי־טֹֽוב׃ </a:t>
            </a:r>
            <a:br>
              <a:rPr lang="he-IL" sz="1600" dirty="0"/>
            </a:br>
            <a:r>
              <a:rPr lang="he-IL" sz="1600" baseline="30000" dirty="0"/>
              <a:t>26</a:t>
            </a:r>
            <a:r>
              <a:rPr lang="he-IL" sz="1600" dirty="0"/>
              <a:t> וַיֹּ֣אמֶר אֱלֹהִ֔ים נַֽעֲשֶׂ֥ה אָדָ֛ם בְּצַלְמֵ֖נוּ כִּדְמוּתֵ֑נוּ וְיִרְדּוּ֩ בִדְגַ֨ת הַיָּ֜ם וּבְעֹ֣וף הַשָּׁמַ֗יִם וּבַבְּהֵמָה֙ וּבְכָל־הָאָ֔רֶץ וּבְכָל־הָרֶ֖מֶשׂ הָֽרֹמֵ֥שׂ עַל־הָאָֽרֶץ׃ </a:t>
            </a:r>
            <a:br>
              <a:rPr lang="he-IL" sz="1600" dirty="0"/>
            </a:br>
            <a:r>
              <a:rPr lang="he-IL" sz="1600" baseline="30000" dirty="0"/>
              <a:t>27</a:t>
            </a:r>
            <a:r>
              <a:rPr lang="he-IL" sz="1600" dirty="0"/>
              <a:t> וַיִּבְרָ֨א אֱלֹהִ֤ים׀ אֶת־הָֽאָדָם֙ בְּצַלְמֹ֔ו בְּצֶ֥לֶם אֱלֹהִ֖ים בָּרָ֣א אֹתֹ֑ו זָכָ֥ר וּנְקֵבָ֖ה בָּרָ֥א אֹתָֽם׃ </a:t>
            </a:r>
            <a:br>
              <a:rPr lang="he-IL" sz="1600" dirty="0"/>
            </a:br>
            <a:r>
              <a:rPr lang="he-IL" sz="1600" baseline="30000" dirty="0"/>
              <a:t>28</a:t>
            </a:r>
            <a:r>
              <a:rPr lang="he-IL" sz="1600" dirty="0"/>
              <a:t> וַיְבָ֣רֶךְ אֹתָם֮ אֱלֹהִים֒ וַיֹּ֨אמֶר לָהֶ֜ם אֱלֹהִ֗ים פְּר֥וּ וּרְב֛וּ וּמִלְא֥וּ אֶת־הָאָ֖רֶץ וְכִבְשֻׁ֑הָ וּרְד֞וּ בִּדְגַ֤ת הַיָּם֙ וּבְעֹ֣וף הַשָּׁמַ֔יִם וּבְכָל־חַיָּ֖ה הָֽרֹמֶ֥שֶׂת עַל־הָאָֽרֶץ׃ </a:t>
            </a:r>
            <a:br>
              <a:rPr lang="he-IL" sz="1600" dirty="0"/>
            </a:br>
            <a:r>
              <a:rPr lang="he-IL" sz="1600" baseline="30000" dirty="0"/>
              <a:t>29</a:t>
            </a:r>
            <a:r>
              <a:rPr lang="he-IL" sz="1600" dirty="0"/>
              <a:t> וַיֹּ֣אמֶר אֱלֹהִ֗ים הִנֵּה֩ נָתַ֨תִּי לָכֶ֜ם אֶת־כָּל־עֵ֣שֶׂב׀ זֹרֵ֣עַ זֶ֗רַע אֲשֶׁר֙ עַל־פְּנֵ֣י כָל־הָאָ֔רֶץ וְאֶת־כָּל־הָעֵ֛ץ אֲשֶׁר־בֹּ֥ו פְרִי־עֵ֖ץ זֹרֵ֣עַ זָ֑רַע לָכֶ֥ם יִֽהְיֶ֖ה לְאָכְלָֽה׃ </a:t>
            </a:r>
            <a:br>
              <a:rPr lang="he-IL" sz="1600" dirty="0"/>
            </a:br>
            <a:r>
              <a:rPr lang="he-IL" sz="1600" baseline="30000" dirty="0"/>
              <a:t>30</a:t>
            </a:r>
            <a:r>
              <a:rPr lang="he-IL" sz="1600" dirty="0"/>
              <a:t> וּֽלְכָל־חַיַּ֣ת הָ֠אָרֶץ וּלְכָל־עֹ֨וף הַשָּׁמַ֜יִם וּלְכֹ֣ל׀ רוֹמֵ֣שׂ עַל־הָאָ֗רֶץ אֲשֶׁר־בּוֹ֙ נֶ֣פֶשׁ חַיָּ֔ה אֶת־כָּל־יֶ֥רֶק עֵ֖שֶׂב לְאָכְלָ֑ה וַֽיְהִי־כֵֽן׃ </a:t>
            </a:r>
            <a:br>
              <a:rPr lang="he-IL" sz="1600" dirty="0"/>
            </a:br>
            <a:r>
              <a:rPr lang="he-IL" sz="1600" baseline="30000" dirty="0"/>
              <a:t>31</a:t>
            </a:r>
            <a:r>
              <a:rPr lang="he-IL" sz="1600" dirty="0"/>
              <a:t> וַיַּ֤רְא אֱלֹהִים֙ אֶת־כָּל־אֲשֶׁ֣ר עָשָׂ֔ה וְהִנֵּה־טֹ֖וב מְאֹ֑ד וַֽיְהִי־עֶ֥רֶב וַֽיְהִי־בֹ֖קֶר יֹ֥ום הַשִּׁשִּֽׁי׃ פ </a:t>
            </a:r>
            <a:br>
              <a:rPr lang="he-IL" sz="1600" dirty="0"/>
            </a:br>
            <a:r>
              <a:rPr lang="he-IL" sz="1600" dirty="0"/>
              <a:t>​ </a:t>
            </a:r>
            <a:r>
              <a:rPr lang="he-IL" sz="1600" baseline="30000" dirty="0"/>
              <a:t>1</a:t>
            </a:r>
            <a:r>
              <a:rPr lang="he-IL" sz="1600" dirty="0"/>
              <a:t> וַיְכֻלּ֛וּ הַשָּׁמַ֥יִם וְהָאָ֖רֶץ וְכָל־צְבָאָֽם׃ </a:t>
            </a:r>
            <a:br>
              <a:rPr lang="he-IL" sz="1600" dirty="0"/>
            </a:br>
            <a:r>
              <a:rPr lang="he-IL" sz="1600" baseline="30000" dirty="0"/>
              <a:t>2</a:t>
            </a:r>
            <a:r>
              <a:rPr lang="he-IL" sz="1600" dirty="0"/>
              <a:t> וַיְכַ֤ל אֱלֹהִים֙ בַּיֹּ֣ום הַשְּׁבִיעִ֔י מְלַאכְתֹּ֖ו אֲשֶׁ֣ר עָשָׂ֑ה וַיִּשְׁבֹּת֙ בַּיֹּ֣ום הַשְּׁבִיעִ֔י מִכָּל־מְלַאכְתֹּ֖ו אֲשֶׁ֥ר עָשָֽׂה׃ </a:t>
            </a:r>
            <a:br>
              <a:rPr lang="he-IL" sz="1600" dirty="0"/>
            </a:br>
            <a:r>
              <a:rPr lang="he-IL" sz="1600" baseline="30000" dirty="0"/>
              <a:t>3</a:t>
            </a:r>
            <a:r>
              <a:rPr lang="he-IL" sz="1600" dirty="0"/>
              <a:t> וַיְבָ֤רֶךְ אֱלֹהִים֙ אֶת־יֹ֣ום הַשְּׁבִיעִ֔י וַיְקַדֵּ֖שׁ אֹתֹ֑ו כִּ֣י בֹ֤ו שָׁבַת֙ מִכָּל־מְלַאכְתֹּ֔ו אֲשֶׁר־בָּרָ֥א אֱלֹהִ֖ים לַעֲשֹֽׂות׃ פ</a:t>
            </a:r>
            <a:endParaRPr lang="en-US" sz="16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D9B9966-CAD8-4750-B455-3858900304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135043"/>
              </p:ext>
            </p:extLst>
          </p:nvPr>
        </p:nvGraphicFramePr>
        <p:xfrm>
          <a:off x="1" y="0"/>
          <a:ext cx="3346882" cy="1036320"/>
        </p:xfrm>
        <a:graphic>
          <a:graphicData uri="http://schemas.openxmlformats.org/drawingml/2006/table">
            <a:tbl>
              <a:tblPr/>
              <a:tblGrid>
                <a:gridCol w="304262">
                  <a:extLst>
                    <a:ext uri="{9D8B030D-6E8A-4147-A177-3AD203B41FA5}">
                      <a16:colId xmlns:a16="http://schemas.microsoft.com/office/drawing/2014/main" val="3744781140"/>
                    </a:ext>
                  </a:extLst>
                </a:gridCol>
                <a:gridCol w="304262">
                  <a:extLst>
                    <a:ext uri="{9D8B030D-6E8A-4147-A177-3AD203B41FA5}">
                      <a16:colId xmlns:a16="http://schemas.microsoft.com/office/drawing/2014/main" val="536061675"/>
                    </a:ext>
                  </a:extLst>
                </a:gridCol>
                <a:gridCol w="304262">
                  <a:extLst>
                    <a:ext uri="{9D8B030D-6E8A-4147-A177-3AD203B41FA5}">
                      <a16:colId xmlns:a16="http://schemas.microsoft.com/office/drawing/2014/main" val="3672710304"/>
                    </a:ext>
                  </a:extLst>
                </a:gridCol>
                <a:gridCol w="304262">
                  <a:extLst>
                    <a:ext uri="{9D8B030D-6E8A-4147-A177-3AD203B41FA5}">
                      <a16:colId xmlns:a16="http://schemas.microsoft.com/office/drawing/2014/main" val="1031803805"/>
                    </a:ext>
                  </a:extLst>
                </a:gridCol>
                <a:gridCol w="304262">
                  <a:extLst>
                    <a:ext uri="{9D8B030D-6E8A-4147-A177-3AD203B41FA5}">
                      <a16:colId xmlns:a16="http://schemas.microsoft.com/office/drawing/2014/main" val="1565646359"/>
                    </a:ext>
                  </a:extLst>
                </a:gridCol>
                <a:gridCol w="304262">
                  <a:extLst>
                    <a:ext uri="{9D8B030D-6E8A-4147-A177-3AD203B41FA5}">
                      <a16:colId xmlns:a16="http://schemas.microsoft.com/office/drawing/2014/main" val="2311390904"/>
                    </a:ext>
                  </a:extLst>
                </a:gridCol>
                <a:gridCol w="304262">
                  <a:extLst>
                    <a:ext uri="{9D8B030D-6E8A-4147-A177-3AD203B41FA5}">
                      <a16:colId xmlns:a16="http://schemas.microsoft.com/office/drawing/2014/main" val="3537182873"/>
                    </a:ext>
                  </a:extLst>
                </a:gridCol>
                <a:gridCol w="304262">
                  <a:extLst>
                    <a:ext uri="{9D8B030D-6E8A-4147-A177-3AD203B41FA5}">
                      <a16:colId xmlns:a16="http://schemas.microsoft.com/office/drawing/2014/main" val="3423034419"/>
                    </a:ext>
                  </a:extLst>
                </a:gridCol>
                <a:gridCol w="304262">
                  <a:extLst>
                    <a:ext uri="{9D8B030D-6E8A-4147-A177-3AD203B41FA5}">
                      <a16:colId xmlns:a16="http://schemas.microsoft.com/office/drawing/2014/main" val="3233251228"/>
                    </a:ext>
                  </a:extLst>
                </a:gridCol>
                <a:gridCol w="304262">
                  <a:extLst>
                    <a:ext uri="{9D8B030D-6E8A-4147-A177-3AD203B41FA5}">
                      <a16:colId xmlns:a16="http://schemas.microsoft.com/office/drawing/2014/main" val="1367906296"/>
                    </a:ext>
                  </a:extLst>
                </a:gridCol>
                <a:gridCol w="304262">
                  <a:extLst>
                    <a:ext uri="{9D8B030D-6E8A-4147-A177-3AD203B41FA5}">
                      <a16:colId xmlns:a16="http://schemas.microsoft.com/office/drawing/2014/main" val="3833130285"/>
                    </a:ext>
                  </a:extLst>
                </a:gridCol>
              </a:tblGrid>
              <a:tr h="460898"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FF0000"/>
                          </a:solidFill>
                          <a:effectLst/>
                          <a:latin typeface="Alef"/>
                        </a:rPr>
                        <a:t>א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C00000"/>
                          </a:solidFill>
                          <a:effectLst/>
                          <a:latin typeface="Alef"/>
                        </a:rPr>
                        <a:t>ב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92D050"/>
                          </a:solidFill>
                          <a:effectLst/>
                          <a:latin typeface="Alef"/>
                        </a:rPr>
                        <a:t>ג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7030A0"/>
                          </a:solidFill>
                          <a:effectLst/>
                          <a:latin typeface="Alef"/>
                        </a:rPr>
                        <a:t>ד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00B0F0"/>
                          </a:solidFill>
                          <a:effectLst/>
                          <a:latin typeface="Alef"/>
                        </a:rPr>
                        <a:t>ה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FFC000"/>
                          </a:solidFill>
                          <a:effectLst/>
                          <a:latin typeface="Alef"/>
                        </a:rPr>
                        <a:t>ו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0000FF"/>
                          </a:solidFill>
                          <a:effectLst/>
                          <a:latin typeface="Alef"/>
                        </a:rPr>
                        <a:t>ז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FF33CC"/>
                          </a:solidFill>
                          <a:effectLst/>
                          <a:latin typeface="Alef"/>
                        </a:rPr>
                        <a:t>ח</a:t>
                      </a:r>
                      <a:r>
                        <a:rPr lang="he-IL" sz="2800" b="1" dirty="0">
                          <a:solidFill>
                            <a:srgbClr val="FF33CC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00B050"/>
                          </a:solidFill>
                          <a:effectLst/>
                          <a:latin typeface="Alef"/>
                        </a:rPr>
                        <a:t>ט</a:t>
                      </a:r>
                      <a:r>
                        <a:rPr lang="he-IL" sz="2800" b="1" dirty="0">
                          <a:solidFill>
                            <a:srgbClr val="00B050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0070C0"/>
                          </a:solidFill>
                          <a:effectLst/>
                          <a:latin typeface="Alef"/>
                        </a:rPr>
                        <a:t>י</a:t>
                      </a:r>
                      <a:r>
                        <a:rPr lang="he-IL" sz="2800" b="1" dirty="0">
                          <a:solidFill>
                            <a:srgbClr val="0070C0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chemeClr val="accent6"/>
                          </a:solidFill>
                          <a:effectLst/>
                          <a:latin typeface="Alef"/>
                        </a:rPr>
                        <a:t>כ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714119"/>
                  </a:ext>
                </a:extLst>
              </a:tr>
              <a:tr h="4608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chemeClr val="accent6"/>
                          </a:solidFill>
                          <a:effectLst/>
                          <a:latin typeface="Alef"/>
                        </a:rPr>
                        <a:t>ך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46655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6846F6D-8E65-40FA-8E3B-CB9C788B43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0763212"/>
              </p:ext>
            </p:extLst>
          </p:nvPr>
        </p:nvGraphicFramePr>
        <p:xfrm>
          <a:off x="1" y="1036320"/>
          <a:ext cx="3346882" cy="1320259"/>
        </p:xfrm>
        <a:graphic>
          <a:graphicData uri="http://schemas.openxmlformats.org/drawingml/2006/table">
            <a:tbl>
              <a:tblPr/>
              <a:tblGrid>
                <a:gridCol w="304262">
                  <a:extLst>
                    <a:ext uri="{9D8B030D-6E8A-4147-A177-3AD203B41FA5}">
                      <a16:colId xmlns:a16="http://schemas.microsoft.com/office/drawing/2014/main" val="692291945"/>
                    </a:ext>
                  </a:extLst>
                </a:gridCol>
                <a:gridCol w="304262">
                  <a:extLst>
                    <a:ext uri="{9D8B030D-6E8A-4147-A177-3AD203B41FA5}">
                      <a16:colId xmlns:a16="http://schemas.microsoft.com/office/drawing/2014/main" val="3965692619"/>
                    </a:ext>
                  </a:extLst>
                </a:gridCol>
                <a:gridCol w="304262">
                  <a:extLst>
                    <a:ext uri="{9D8B030D-6E8A-4147-A177-3AD203B41FA5}">
                      <a16:colId xmlns:a16="http://schemas.microsoft.com/office/drawing/2014/main" val="3553664727"/>
                    </a:ext>
                  </a:extLst>
                </a:gridCol>
                <a:gridCol w="304262">
                  <a:extLst>
                    <a:ext uri="{9D8B030D-6E8A-4147-A177-3AD203B41FA5}">
                      <a16:colId xmlns:a16="http://schemas.microsoft.com/office/drawing/2014/main" val="738963454"/>
                    </a:ext>
                  </a:extLst>
                </a:gridCol>
                <a:gridCol w="304262">
                  <a:extLst>
                    <a:ext uri="{9D8B030D-6E8A-4147-A177-3AD203B41FA5}">
                      <a16:colId xmlns:a16="http://schemas.microsoft.com/office/drawing/2014/main" val="473549109"/>
                    </a:ext>
                  </a:extLst>
                </a:gridCol>
                <a:gridCol w="304262">
                  <a:extLst>
                    <a:ext uri="{9D8B030D-6E8A-4147-A177-3AD203B41FA5}">
                      <a16:colId xmlns:a16="http://schemas.microsoft.com/office/drawing/2014/main" val="2274903876"/>
                    </a:ext>
                  </a:extLst>
                </a:gridCol>
                <a:gridCol w="304262">
                  <a:extLst>
                    <a:ext uri="{9D8B030D-6E8A-4147-A177-3AD203B41FA5}">
                      <a16:colId xmlns:a16="http://schemas.microsoft.com/office/drawing/2014/main" val="1154920181"/>
                    </a:ext>
                  </a:extLst>
                </a:gridCol>
                <a:gridCol w="304262">
                  <a:extLst>
                    <a:ext uri="{9D8B030D-6E8A-4147-A177-3AD203B41FA5}">
                      <a16:colId xmlns:a16="http://schemas.microsoft.com/office/drawing/2014/main" val="1648857386"/>
                    </a:ext>
                  </a:extLst>
                </a:gridCol>
                <a:gridCol w="304262">
                  <a:extLst>
                    <a:ext uri="{9D8B030D-6E8A-4147-A177-3AD203B41FA5}">
                      <a16:colId xmlns:a16="http://schemas.microsoft.com/office/drawing/2014/main" val="2525888237"/>
                    </a:ext>
                  </a:extLst>
                </a:gridCol>
                <a:gridCol w="304262">
                  <a:extLst>
                    <a:ext uri="{9D8B030D-6E8A-4147-A177-3AD203B41FA5}">
                      <a16:colId xmlns:a16="http://schemas.microsoft.com/office/drawing/2014/main" val="2914080562"/>
                    </a:ext>
                  </a:extLst>
                </a:gridCol>
                <a:gridCol w="304262">
                  <a:extLst>
                    <a:ext uri="{9D8B030D-6E8A-4147-A177-3AD203B41FA5}">
                      <a16:colId xmlns:a16="http://schemas.microsoft.com/office/drawing/2014/main" val="2760483664"/>
                    </a:ext>
                  </a:extLst>
                </a:gridCol>
              </a:tblGrid>
              <a:tr h="802099"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chemeClr val="accent5"/>
                          </a:solidFill>
                          <a:effectLst/>
                          <a:latin typeface="Alef"/>
                        </a:rPr>
                        <a:t>ל</a:t>
                      </a:r>
                      <a:r>
                        <a:rPr lang="he-IL" sz="2800" b="1" dirty="0">
                          <a:solidFill>
                            <a:schemeClr val="accent5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C00000"/>
                          </a:solidFill>
                          <a:effectLst/>
                          <a:latin typeface="Alef"/>
                        </a:rPr>
                        <a:t>מ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chemeClr val="accent4"/>
                          </a:solidFill>
                          <a:effectLst/>
                          <a:latin typeface="Alef"/>
                        </a:rPr>
                        <a:t>נ</a:t>
                      </a:r>
                      <a:r>
                        <a:rPr lang="he-IL" sz="2800" b="1" dirty="0">
                          <a:solidFill>
                            <a:schemeClr val="accent4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7030A0"/>
                          </a:solidFill>
                          <a:effectLst/>
                          <a:latin typeface="Alef"/>
                        </a:rPr>
                        <a:t>ס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0000FF"/>
                          </a:solidFill>
                          <a:effectLst/>
                          <a:latin typeface="Alef"/>
                        </a:rPr>
                        <a:t>ע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FF33CC"/>
                          </a:solidFill>
                          <a:effectLst/>
                          <a:latin typeface="Alef"/>
                        </a:rPr>
                        <a:t>פ</a:t>
                      </a:r>
                      <a:r>
                        <a:rPr lang="he-IL" sz="2800" b="1" dirty="0">
                          <a:solidFill>
                            <a:srgbClr val="FF33CC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chemeClr val="accent4"/>
                          </a:solidFill>
                          <a:effectLst/>
                          <a:latin typeface="Alef"/>
                        </a:rPr>
                        <a:t>צ</a:t>
                      </a:r>
                      <a:r>
                        <a:rPr lang="he-IL" sz="2800" b="1" dirty="0">
                          <a:solidFill>
                            <a:schemeClr val="accent4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chemeClr val="accent2"/>
                          </a:solidFill>
                          <a:effectLst/>
                          <a:latin typeface="Alef"/>
                        </a:rPr>
                        <a:t>ק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FF0000"/>
                          </a:solidFill>
                          <a:effectLst/>
                          <a:latin typeface="Alef"/>
                        </a:rPr>
                        <a:t>ר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00B0F0"/>
                          </a:solidFill>
                          <a:effectLst/>
                          <a:latin typeface="Alef"/>
                        </a:rPr>
                        <a:t>ש</a:t>
                      </a:r>
                      <a:r>
                        <a:rPr lang="he-IL" sz="2800" b="1" dirty="0">
                          <a:solidFill>
                            <a:srgbClr val="00B0F0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rowSpan="2"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FF0000"/>
                          </a:solidFill>
                          <a:effectLst/>
                          <a:latin typeface="Alef"/>
                        </a:rPr>
                        <a:t>ת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958247"/>
                  </a:ext>
                </a:extLst>
              </a:tr>
              <a:tr h="4608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00B050"/>
                          </a:solidFill>
                          <a:effectLst/>
                          <a:latin typeface="Alef"/>
                        </a:rPr>
                        <a:t>ם</a:t>
                      </a:r>
                      <a:r>
                        <a:rPr lang="he-IL" sz="2800" b="1" dirty="0"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chemeClr val="accent4"/>
                          </a:solidFill>
                          <a:effectLst/>
                          <a:latin typeface="Alef"/>
                        </a:rPr>
                        <a:t>ן</a:t>
                      </a:r>
                      <a:r>
                        <a:rPr lang="he-IL" sz="2800" b="1" dirty="0">
                          <a:solidFill>
                            <a:schemeClr val="accent4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rgbClr val="FF33CC"/>
                          </a:solidFill>
                          <a:effectLst/>
                          <a:latin typeface="Alef"/>
                        </a:rPr>
                        <a:t>ף</a:t>
                      </a:r>
                      <a:r>
                        <a:rPr lang="he-IL" sz="2800" b="1" dirty="0">
                          <a:solidFill>
                            <a:srgbClr val="FF33CC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he-IL" sz="2800" b="1" dirty="0">
                          <a:solidFill>
                            <a:schemeClr val="accent4"/>
                          </a:solidFill>
                          <a:effectLst/>
                          <a:latin typeface="Alef"/>
                        </a:rPr>
                        <a:t>ץ</a:t>
                      </a:r>
                      <a:r>
                        <a:rPr lang="he-IL" sz="2800" b="1" dirty="0">
                          <a:solidFill>
                            <a:schemeClr val="accent4"/>
                          </a:solidFill>
                          <a:effectLst/>
                        </a:rPr>
                        <a:t>‎</a:t>
                      </a:r>
                    </a:p>
                  </a:txBody>
                  <a:tcPr anchor="ctr">
                    <a:lnL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2A9B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9FA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44977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80551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5EB36-1C39-43D8-9AB5-C62292316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573873"/>
            <a:ext cx="5778623" cy="5909310"/>
          </a:xfrm>
        </p:spPr>
        <p:txBody>
          <a:bodyPr>
            <a:normAutofit fontScale="62500" lnSpcReduction="20000"/>
          </a:bodyPr>
          <a:lstStyle/>
          <a:p>
            <a:pPr marL="0" indent="0" algn="r">
              <a:buNone/>
            </a:pPr>
            <a:r>
              <a:rPr lang="he-IL" baseline="30000" dirty="0"/>
              <a:t>4</a:t>
            </a:r>
            <a:r>
              <a:rPr lang="he-IL" dirty="0"/>
              <a:t> אֵ֣לֶּה תוֹלְדֹ֧ות הַשָּׁמַ֛יִם וְהָאָ֖רֶץ בְּהִבָּֽרְאָ֑ם בְּיֹ֗ום עֲשֹׂ֛ות יְהוָ֥ה אֱלֹהִ֖ים אֶ֥רֶץ וְשָׁמָֽיִם׃ </a:t>
            </a:r>
            <a:br>
              <a:rPr lang="he-IL" dirty="0"/>
            </a:br>
            <a:r>
              <a:rPr lang="he-IL" baseline="30000" dirty="0"/>
              <a:t>5</a:t>
            </a:r>
            <a:r>
              <a:rPr lang="he-IL" dirty="0"/>
              <a:t> וְכֹ֣ל׀ שִׂ֣יחַ הַשָּׂדֶ֗ה טֶ֚רֶם יִֽהְיֶ֣ה בָאָ֔רֶץ וְכָל־עֵ֥שֶׂב הַשָּׂדֶ֖ה טֶ֣רֶם יִצְמָ֑ח כִּי֩ לֹ֨א הִמְטִ֜יר יְהוָ֤ה אֱלֹהִים֙ עַל־הָאָ֔רֶץ וְאָדָ֣ם אַ֔יִן לַֽעֲבֹ֖ד אֶת־הָֽאֲדָמָֽה׃ </a:t>
            </a:r>
            <a:br>
              <a:rPr lang="he-IL" dirty="0"/>
            </a:br>
            <a:r>
              <a:rPr lang="he-IL" baseline="30000" dirty="0"/>
              <a:t>6</a:t>
            </a:r>
            <a:r>
              <a:rPr lang="he-IL" dirty="0"/>
              <a:t> וְאֵ֖ד יַֽעֲלֶ֣ה מִן־הָאָ֑רֶץ וְהִשְׁקָ֖ה אֶֽת־כָּל־פְּנֵֽי־הָֽאֲדָמָֽה׃ </a:t>
            </a:r>
            <a:br>
              <a:rPr lang="he-IL" dirty="0"/>
            </a:br>
            <a:r>
              <a:rPr lang="he-IL" baseline="30000" dirty="0"/>
              <a:t>7</a:t>
            </a:r>
            <a:r>
              <a:rPr lang="he-IL" dirty="0"/>
              <a:t> וַיִּיצֶר֩ יְהוָ֨ה אֱלֹהִ֜ים אֶת־הָֽאָדָ֗ם עָפָר֙ מִן־הָ֣אֲדָמָ֔ה וַיִּפַּ֥ח בְּאַפָּ֖יו נִשְׁמַ֣ת חַיִּ֑ים וַֽיְהִ֥י הָֽאָדָ֖ם לְנֶ֥פֶשׁ חַיָּֽה׃ </a:t>
            </a:r>
            <a:br>
              <a:rPr lang="he-IL" dirty="0"/>
            </a:br>
            <a:r>
              <a:rPr lang="he-IL" baseline="30000" dirty="0"/>
              <a:t>8</a:t>
            </a:r>
            <a:r>
              <a:rPr lang="he-IL" dirty="0"/>
              <a:t> וַיִּטַּ֞ע יְהוָ֧ה אֱלֹהִ֛ים גַּן־בְּעֵ֖דֶן מִקֶּ֑דֶם וַיָּ֣שֶׂם שָׁ֔ם אֶת־הָֽאָדָ֖ם אֲשֶׁ֥ר יָצָֽר׃ </a:t>
            </a:r>
            <a:br>
              <a:rPr lang="he-IL" dirty="0"/>
            </a:br>
            <a:r>
              <a:rPr lang="he-IL" baseline="30000" dirty="0"/>
              <a:t>9</a:t>
            </a:r>
            <a:r>
              <a:rPr lang="he-IL" dirty="0"/>
              <a:t> וַיַּצְמַ֞ח יְהוָ֤ה אֱלֹהִים֙ מִן־הָ֣אֲדָמָ֔ה כָּל־עֵ֛ץ נֶחְמָ֥ד לְמַרְאֶ֖ה וְטֹ֣וב לְמַאֲכָ֑ל וְעֵ֤ץ הַֽחַיִּים֙ בְּתֹ֣וךְ הַגָּ֔ן וְעֵ֕ץ הַדַּ֖עַת טֹ֥וב וָרָֽע׃ </a:t>
            </a:r>
            <a:br>
              <a:rPr lang="he-IL" dirty="0"/>
            </a:br>
            <a:r>
              <a:rPr lang="he-IL" baseline="30000" dirty="0"/>
              <a:t>10</a:t>
            </a:r>
            <a:r>
              <a:rPr lang="he-IL" dirty="0"/>
              <a:t> וְנָהָר֙ יֹצֵ֣א מֵעֵ֔דֶן לְהַשְׁקֹ֖ות אֶת־הַגָּ֑ן וּמִשָּׁם֙ יִפָּרֵ֔ד וְהָיָ֖ה לְאַרְבָּעָ֥ה רָאשִֽׁים׃ </a:t>
            </a:r>
            <a:br>
              <a:rPr lang="he-IL" dirty="0"/>
            </a:br>
            <a:r>
              <a:rPr lang="he-IL" baseline="30000" dirty="0"/>
              <a:t>11</a:t>
            </a:r>
            <a:r>
              <a:rPr lang="he-IL" dirty="0"/>
              <a:t> שֵׁ֥ם הָֽאֶחָ֖ד פִּישֹׁ֑ון ה֣וּא הַ</a:t>
            </a:r>
            <a:r>
              <a:rPr lang="he-IL" dirty="0">
                <a:solidFill>
                  <a:srgbClr val="7030A0"/>
                </a:solidFill>
              </a:rPr>
              <a:t>סּ</a:t>
            </a:r>
            <a:r>
              <a:rPr lang="he-IL" dirty="0"/>
              <a:t>ֹבֵ֗ב אֵ֚ת כָּל־אֶ֣רֶץ הַֽחֲוִילָ֔ה אֲשֶׁר־שָׁ֖ם הַזָּהָֽב׃ </a:t>
            </a:r>
            <a:br>
              <a:rPr lang="he-IL" dirty="0"/>
            </a:br>
            <a:r>
              <a:rPr lang="he-IL" baseline="30000" dirty="0"/>
              <a:t>12</a:t>
            </a:r>
            <a:r>
              <a:rPr lang="he-IL" dirty="0"/>
              <a:t> וּֽזֲהַ֛ב הָאָ֥רֶץ הַהִ֖וא טֹ֑וב שָׁ֥ם הַבְּדֹ֖לַח וְאֶ֥בֶן הַשֹּֽׁהַם׃ </a:t>
            </a:r>
            <a:br>
              <a:rPr lang="he-IL" dirty="0"/>
            </a:br>
            <a:r>
              <a:rPr lang="he-IL" baseline="30000" dirty="0"/>
              <a:t>13</a:t>
            </a:r>
            <a:r>
              <a:rPr lang="he-IL" dirty="0"/>
              <a:t> וְשֵֽׁם־הַנָּהָ֥ר הַשֵּׁנִ֖י גִּיחֹ֑ון ה֣וּא הַסּוֹבֵ֔ב אֵ֖ת כָּל־אֶ֥רֶץ כּֽוּשׁ׃</a:t>
            </a:r>
            <a:endParaRPr lang="en-US" dirty="0"/>
          </a:p>
          <a:p>
            <a:pPr marL="0" indent="0" algn="r">
              <a:buNone/>
            </a:pPr>
            <a:r>
              <a:rPr lang="he-IL" dirty="0"/>
              <a:t>14  וְשֵׁ֨ם הַנָּהָ֤ר הַשְּׁלִישִׁי֙ חִדֶּ֔קֶל ה֥וּא הַֽהֹלֵ֖ךְ קִדְמַ֣ת אַשּׁ֑וּר וְהַנָּהָ֥ר הָֽרְבִיעִ֖י ה֥וּא פְרָֽת׃ </a:t>
            </a:r>
          </a:p>
          <a:p>
            <a:pPr marL="0" indent="0" algn="r">
              <a:buNone/>
            </a:pPr>
            <a:r>
              <a:rPr lang="he-IL" dirty="0"/>
              <a:t>15  וַיִּקַּ֛ח יְהוָ֥ה אֱלֹהִ֖ים אֶת־הָֽאָדָ֑ם וַיַּנִּחֵ֣הוּ בְגַן־עֵ֔דֶן לְעָבְדָ֖הּ וּלְשָׁמְרָֽהּ׃ </a:t>
            </a:r>
          </a:p>
          <a:p>
            <a:pPr marL="0" indent="0" algn="r">
              <a:buNone/>
            </a:pPr>
            <a:r>
              <a:rPr lang="he-IL" dirty="0"/>
              <a:t>16  וַיְצַו֙ יְהוָ֣ה אֱלֹהִ֔ים עַל־הָֽאָדָ֖ם לֵאמֹ֑ר מִכֹּ֥ל עֵֽץ־הַגָּ֖ן אָכֹ֥ל תֹּאכֵֽל׃ </a:t>
            </a:r>
          </a:p>
          <a:p>
            <a:pPr marL="0" indent="0" algn="r">
              <a:buNone/>
            </a:pPr>
            <a:r>
              <a:rPr lang="he-IL" dirty="0"/>
              <a:t>17  וּמֵעֵ֗ץ הַדַּ֨עַת֙ טֹ֣וב וָרָ֔ע לֹ֥א תֹאכַ֖ל מִמֶּ֑נּוּ כִּ֗י בְּיֹ֛ום אֲכָלְךָ֥ מִמֶּ֖נּוּ מֹ֥ות תָּמֽוּת׃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ADD873E-527F-4430-81FF-13578005D38C}"/>
              </a:ext>
            </a:extLst>
          </p:cNvPr>
          <p:cNvSpPr/>
          <p:nvPr/>
        </p:nvSpPr>
        <p:spPr>
          <a:xfrm>
            <a:off x="535618" y="460541"/>
            <a:ext cx="509282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4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創造天地的來歷，在耶和華神造天地的日子，乃是這樣：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5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野地還沒有草木，田間的菜蔬還沒有長起來，因為耶和華神還沒有降雨在地上，也沒有人耕地。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6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但有霧氣從地上騰，滋潤遍地。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7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耶和華神用地上的塵土造人，將生氣吹在他鼻孔裡，他就成了有靈的活人，名叫亞當。</a:t>
            </a:r>
            <a:b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8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耶和華神在東方的伊甸立了一個園子，把所造的人安置在那裡。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耶和華神使各樣的樹從地裡長出來，可以悅人的眼目，其上的果子好做食物。園子當中又有生命樹和分別善惡的樹。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10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有河從伊甸流出來，滋潤那園子，從那裡分為四道。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11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第一道名叫比遜，就是</a:t>
            </a:r>
            <a:r>
              <a:rPr lang="zh-TW" alt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環繞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哈腓拉全地的。在那裡有金子，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12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並且那地的金子是好的，在那裡又有珍珠和紅瑪瑙。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13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第二道河名叫基訓，就是</a:t>
            </a:r>
            <a:r>
              <a:rPr lang="zh-TW" altLang="en-US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環繞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古實全地的。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14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第三道河名叫底格里斯，流在亞述的東邊。第四道河就是幼發拉底河。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15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耶和華神將那人安置在伊甸園，使他修理看守。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16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耶和華神吩咐他說：「園中各樣樹上的果子，你可以隨意吃；</a:t>
            </a:r>
            <a:r>
              <a:rPr lang="en-US" altLang="zh-TW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17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iTi" panose="02010609060101010101" pitchFamily="49" charset="-122"/>
                <a:ea typeface="KaiTi" panose="02010609060101010101" pitchFamily="49" charset="-122"/>
              </a:rPr>
              <a:t> 只是分別善惡樹上的果子，你不可吃，因為你吃的日子必定死。」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86664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3789</Words>
  <Application>Microsoft Office PowerPoint</Application>
  <PresentationFormat>Widescreen</PresentationFormat>
  <Paragraphs>114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Alef</vt:lpstr>
      <vt:lpstr>KaiTi</vt:lpstr>
      <vt:lpstr>Arial</vt:lpstr>
      <vt:lpstr>Calibri</vt:lpstr>
      <vt:lpstr>Calibri Light</vt:lpstr>
      <vt:lpstr>Office Theme</vt:lpstr>
      <vt:lpstr>十誡</vt:lpstr>
      <vt:lpstr>出埃及記20：1-17</vt:lpstr>
      <vt:lpstr>PowerPoint Presentation</vt:lpstr>
      <vt:lpstr>出20：18-20</vt:lpstr>
      <vt:lpstr>申命記5：1-21</vt:lpstr>
      <vt:lpstr>PowerPoint Presentation</vt:lpstr>
      <vt:lpstr>創世紀1：1-2：3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十誡</dc:title>
  <dc:creator>TAIYAN ZHANG</dc:creator>
  <cp:lastModifiedBy>TAIYAN ZHANG</cp:lastModifiedBy>
  <cp:revision>10</cp:revision>
  <dcterms:created xsi:type="dcterms:W3CDTF">2020-11-29T03:11:19Z</dcterms:created>
  <dcterms:modified xsi:type="dcterms:W3CDTF">2020-11-29T05:11:23Z</dcterms:modified>
</cp:coreProperties>
</file>