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7F3F4"/>
          </a:solidFill>
        </a:fill>
      </a:tcStyle>
    </a:wholeTbl>
    <a:band2H>
      <a:tcTxStyle b="def" i="def"/>
      <a:tcStyle>
        <a:tcBdr/>
        <a:fill>
          <a:solidFill>
            <a:srgbClr val="F3F9FA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n-lt"/>
        <a:ea typeface="+mn-ea"/>
        <a:cs typeface="+mn-cs"/>
        <a:sym typeface="Arial"/>
      </a:defRPr>
    </a:lvl1pPr>
    <a:lvl2pPr indent="228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2pPr>
    <a:lvl3pPr indent="457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3pPr>
    <a:lvl4pPr indent="685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4pPr>
    <a:lvl5pPr indent="9144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5pPr>
    <a:lvl6pPr indent="11430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6pPr>
    <a:lvl7pPr indent="13716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7pPr>
    <a:lvl8pPr indent="16002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8pPr>
    <a:lvl9pPr indent="1828800" latinLnBrk="0">
      <a:spcBef>
        <a:spcPts val="400"/>
      </a:spcBef>
      <a:defRPr sz="12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92074"/>
            <a:ext cx="8229600" cy="1508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384892" y="6245225"/>
            <a:ext cx="301909" cy="288824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>
            <a:spAutoFit/>
          </a:bodyPr>
          <a:lstStyle>
            <a:lvl1pPr algn="r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22352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26924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31496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36068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4064000" marR="0" indent="-4064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"/>
        <a:tabLst/>
        <a:defRPr b="0" baseline="0" cap="none" i="0" spc="0" strike="noStrike" sz="32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eg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Relationship Id="rId3" Type="http://schemas.openxmlformats.org/officeDocument/2006/relationships/image" Target="../media/image2.jpeg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s://www.biblegateway.com/passage/?search=eph+2:19-22&amp;version=NIV;CUVMPT" TargetMode="Externa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"/>
          <p:cNvSpPr/>
          <p:nvPr/>
        </p:nvSpPr>
        <p:spPr>
          <a:xfrm>
            <a:off x="-1" y="0"/>
            <a:ext cx="9144002" cy="6858000"/>
          </a:xfrm>
          <a:prstGeom prst="rec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txBody>
          <a:bodyPr lIns="45719" rIns="45719" anchor="ctr"/>
          <a:lstStyle/>
          <a:p>
            <a:pPr algn="ctr"/>
          </a:p>
        </p:txBody>
      </p:sp>
      <p:pic>
        <p:nvPicPr>
          <p:cNvPr id="21" name="Delicious Denim" descr="Delicious Denim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382587"/>
            <a:ext cx="9144000" cy="6096001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撒母耳記下…"/>
          <p:cNvSpPr txBox="1"/>
          <p:nvPr/>
        </p:nvSpPr>
        <p:spPr>
          <a:xfrm>
            <a:off x="579119" y="1447800"/>
            <a:ext cx="7985761" cy="4599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algn="ctr"/>
          </a:p>
          <a:p>
            <a:pPr algn="ctr">
              <a:defRPr sz="36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撒母耳記下</a:t>
            </a:r>
          </a:p>
          <a:p>
            <a:pPr algn="ctr">
              <a:defRPr sz="36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《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成為合神心意的器皿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》</a:t>
            </a:r>
          </a:p>
          <a:p>
            <a:pPr algn="ctr">
              <a:defRPr sz="3600">
                <a:solidFill>
                  <a:srgbClr val="C00000"/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《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祂的憐憫與審判織成我一生的年代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》</a:t>
            </a:r>
          </a:p>
          <a:p>
            <a:pPr algn="ctr">
              <a:defRPr sz="36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第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5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課：7</a:t>
            </a:r>
            <a:r>
              <a:t>-8 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章</a:t>
            </a:r>
          </a:p>
          <a:p>
            <a:pPr algn="ctr">
              <a:defRPr sz="3600">
                <a:solidFill>
                  <a:srgbClr val="C00000"/>
                </a:solidFill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大衛要為神建殿，平息周圍的列國</a:t>
            </a:r>
          </a:p>
          <a:p>
            <a:pPr algn="ctr">
              <a:defRPr sz="3600"/>
            </a:pPr>
            <a:r>
              <a:t>09/20/2020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大衛的禱告-神的恩典…"/>
          <p:cNvSpPr txBox="1"/>
          <p:nvPr/>
        </p:nvSpPr>
        <p:spPr>
          <a:xfrm>
            <a:off x="960119" y="533400"/>
            <a:ext cx="7223761" cy="5585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大衛的禱告-神的恩典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拿單就按這一切話，照這默示，告訴大衛。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於是大衛王進去，坐在耶和華面前，說：「主耶和華啊，我是誰？我的</a:t>
            </a:r>
            <a:r>
              <a:rPr>
                <a:solidFill>
                  <a:srgbClr val="FF0000"/>
                </a:solidFill>
              </a:rPr>
              <a:t>家</a:t>
            </a:r>
            <a:r>
              <a:t>算什麼？你竟使我到這地步呢？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主耶和華啊，這在你眼中還看為小，又應許你</a:t>
            </a:r>
            <a:r>
              <a:rPr>
                <a:solidFill>
                  <a:schemeClr val="accent2"/>
                </a:solidFill>
              </a:rPr>
              <a:t>僕人</a:t>
            </a:r>
            <a:r>
              <a:t>的</a:t>
            </a:r>
            <a:r>
              <a:rPr>
                <a:solidFill>
                  <a:srgbClr val="FF0000"/>
                </a:solidFill>
              </a:rPr>
              <a:t>家</a:t>
            </a:r>
            <a:r>
              <a:t>至於久遠。主耶和華啊，這豈是人所常遇的事嗎？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主耶和華啊，我還有何言可以對你說呢？因為你知道你的僕人。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你行這大事使</a:t>
            </a:r>
            <a:r>
              <a:rPr>
                <a:solidFill>
                  <a:schemeClr val="accent2"/>
                </a:solidFill>
              </a:rPr>
              <a:t>僕人</a:t>
            </a:r>
            <a:r>
              <a:t>知道，是因你所應許的話，</a:t>
            </a:r>
            <a:r>
              <a:rPr b="1"/>
              <a:t>也是照你的心意。</a:t>
            </a:r>
            <a:r>
              <a:t>」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7:17-21)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3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大衛的禱告-神的偉大…"/>
          <p:cNvSpPr txBox="1"/>
          <p:nvPr/>
        </p:nvSpPr>
        <p:spPr>
          <a:xfrm>
            <a:off x="960119" y="533400"/>
            <a:ext cx="7223761" cy="42560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大衛的禱告-神的偉大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300">
                <a:latin typeface="SimHei"/>
                <a:ea typeface="SimHei"/>
                <a:cs typeface="SimHei"/>
                <a:sym typeface="SimHei"/>
              </a:defRPr>
            </a:pPr>
            <a:r>
              <a:t>「主耶和華啊，</a:t>
            </a:r>
            <a:r>
              <a:rPr b="1"/>
              <a:t>你本為大</a:t>
            </a:r>
            <a:r>
              <a:t>，照我們耳中聽見，沒有可比你的；除你以外再無神。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300">
                <a:latin typeface="SimHei"/>
                <a:ea typeface="SimHei"/>
                <a:cs typeface="SimHei"/>
                <a:sym typeface="SimHei"/>
              </a:defRPr>
            </a:pPr>
            <a:r>
              <a:rPr b="1"/>
              <a:t>世上有何民能比你的民以色列呢？</a:t>
            </a:r>
            <a:r>
              <a:t>你從埃及救贖他們作自己的子民，又在你贖出來的民面前行大而可畏的事，驅逐列邦人和他們的神，顯出你的大名。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300">
                <a:latin typeface="SimHei"/>
                <a:ea typeface="SimHei"/>
                <a:cs typeface="SimHei"/>
                <a:sym typeface="SimHei"/>
              </a:defRPr>
            </a:pPr>
            <a:r>
              <a:t>你曾堅立你的民以色列作你的子民，直到永遠；你─耶和華也作了他們的神。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7:22-24)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5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大衛的禱告-大衛的祈求…"/>
          <p:cNvSpPr txBox="1"/>
          <p:nvPr/>
        </p:nvSpPr>
        <p:spPr>
          <a:xfrm>
            <a:off x="960119" y="533400"/>
            <a:ext cx="7223761" cy="52171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大衛的禱告-大衛的祈求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t>耶和華神啊，</a:t>
            </a:r>
            <a:r>
              <a:rPr b="1"/>
              <a:t>你所應許僕人和僕人家的話</a:t>
            </a:r>
            <a:r>
              <a:t>，求你堅定，直到永遠；</a:t>
            </a:r>
            <a:r>
              <a:rPr b="1"/>
              <a:t>照你所說的而行</a:t>
            </a:r>
            <a:r>
              <a:t>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1900">
                <a:latin typeface="SimHei"/>
                <a:ea typeface="SimHei"/>
                <a:cs typeface="SimHei"/>
                <a:sym typeface="SimHei"/>
              </a:defRPr>
            </a:pPr>
            <a:r>
              <a:rPr b="1"/>
              <a:t>願人永遠尊你的名為大</a:t>
            </a:r>
            <a:r>
              <a:t>，說：</a:t>
            </a:r>
            <a:r>
              <a:t>『</a:t>
            </a:r>
            <a:r>
              <a:t>萬軍之耶和華是治理以色列的神。</a:t>
            </a:r>
            <a:r>
              <a:t>』</a:t>
            </a:r>
            <a:r>
              <a:t>這樣，你僕人大衛的家必在你面前堅立。」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000">
                <a:latin typeface="SimHei"/>
                <a:ea typeface="SimHei"/>
                <a:cs typeface="SimHei"/>
                <a:sym typeface="SimHei"/>
              </a:defRPr>
            </a:pPr>
            <a:r>
              <a:t>「</a:t>
            </a:r>
            <a:r>
              <a:rPr>
                <a:solidFill>
                  <a:srgbClr val="FF0000"/>
                </a:solidFill>
              </a:rPr>
              <a:t>萬軍之耶和華─以色列的神啊，因你啟示你的僕人說：</a:t>
            </a:r>
            <a:r>
              <a:rPr>
                <a:solidFill>
                  <a:srgbClr val="FF0000"/>
                </a:solidFill>
              </a:rPr>
              <a:t>『</a:t>
            </a:r>
            <a:r>
              <a:rPr>
                <a:solidFill>
                  <a:srgbClr val="FF0000"/>
                </a:solidFill>
              </a:rPr>
              <a:t>我必為你建立家室。</a:t>
            </a:r>
            <a:r>
              <a:rPr>
                <a:solidFill>
                  <a:srgbClr val="FF0000"/>
                </a:solidFill>
              </a:rPr>
              <a:t>』</a:t>
            </a:r>
            <a:r>
              <a:rPr>
                <a:solidFill>
                  <a:srgbClr val="FF0000"/>
                </a:solidFill>
              </a:rPr>
              <a:t>所以僕人大膽向你如此祈禱。</a:t>
            </a:r>
            <a:endParaRPr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000">
                <a:latin typeface="SimHei"/>
                <a:ea typeface="SimHei"/>
                <a:cs typeface="SimHei"/>
                <a:sym typeface="SimHei"/>
              </a:defRPr>
            </a:pPr>
            <a:r>
              <a:t>主耶和華啊，惟有你是神。你的話是真實的；</a:t>
            </a:r>
            <a:r>
              <a:rPr b="1"/>
              <a:t>你也應許</a:t>
            </a:r>
            <a:r>
              <a:t>將這福氣賜給僕人。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000">
                <a:latin typeface="SimHei"/>
                <a:ea typeface="SimHei"/>
                <a:cs typeface="SimHei"/>
                <a:sym typeface="SimHei"/>
              </a:defRPr>
            </a:pPr>
            <a:r>
              <a:t>現在求你賜福與僕人的家，可以永存在你面前。主耶和華啊，</a:t>
            </a:r>
            <a:r>
              <a:rPr b="1"/>
              <a:t>這是你所應許的</a:t>
            </a:r>
            <a:r>
              <a:t>。願你永遠賜福與僕人的家！」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7:25-29)</a:t>
            </a:r>
          </a:p>
        </p:txBody>
      </p:sp>
      <p:sp>
        <p:nvSpPr>
          <p:cNvPr id="58" name="緊緊抓住神的話和應許"/>
          <p:cNvSpPr txBox="1"/>
          <p:nvPr/>
        </p:nvSpPr>
        <p:spPr>
          <a:xfrm>
            <a:off x="960119" y="6010275"/>
            <a:ext cx="7223761" cy="5105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spcBef>
                <a:spcPts val="800"/>
              </a:spcBef>
              <a:defRPr b="1" sz="24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/>
            <a:r>
              <a:t>緊緊抓住神的話和應許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1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8" grpId="2"/>
      <p:bldP build="p" bldLvl="5" animBg="1" rev="0" advAuto="0" spid="5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思考題…"/>
          <p:cNvSpPr txBox="1"/>
          <p:nvPr/>
        </p:nvSpPr>
        <p:spPr>
          <a:xfrm>
            <a:off x="960119" y="533400"/>
            <a:ext cx="7223761" cy="25323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思考題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大衛哪些禱告的內容和方式讓你印象深刻？你可以如何應用操練？</a:t>
            </a:r>
          </a:p>
        </p:txBody>
      </p:sp>
      <p:sp>
        <p:nvSpPr>
          <p:cNvPr id="61" name="Rectangle"/>
          <p:cNvSpPr/>
          <p:nvPr/>
        </p:nvSpPr>
        <p:spPr>
          <a:xfrm>
            <a:off x="-1" y="4711700"/>
            <a:ext cx="9144002" cy="2146301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62" name="如經上所記：「神為愛他的人所預備的，是眼睛未曾看見，耳朵未曾聽見，人心也未曾想到的。」只有神藉著聖靈向我們顯明了。(林前2:9-10)"/>
          <p:cNvSpPr txBox="1"/>
          <p:nvPr/>
        </p:nvSpPr>
        <p:spPr>
          <a:xfrm>
            <a:off x="960119" y="4981575"/>
            <a:ext cx="7223761" cy="15163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如經上所記：「神為愛他的人所預備的，是眼睛未曾看見，耳朵未曾聽見，人心也未曾想到的。」只有神藉著聖靈向我們顯明了。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林前</a:t>
            </a:r>
            <a:r>
              <a:rPr>
                <a:solidFill>
                  <a:srgbClr val="808080"/>
                </a:solidFill>
              </a:rPr>
              <a:t>2:9-10)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2" grpId="3"/>
      <p:bldP build="p" bldLvl="5" animBg="1" rev="0" advAuto="0" spid="60" grpId="1"/>
      <p:bldP build="whole" bldLvl="1" animBg="1" rev="0" advAuto="0" spid="61" grpId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第8章，大衛平息周圍的列國…"/>
          <p:cNvSpPr txBox="1"/>
          <p:nvPr/>
        </p:nvSpPr>
        <p:spPr>
          <a:xfrm>
            <a:off x="668019" y="655637"/>
            <a:ext cx="7223761" cy="29103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rPr b="1">
                <a:latin typeface="華康仿宋體W6"/>
                <a:ea typeface="華康仿宋體W6"/>
                <a:cs typeface="華康仿宋體W6"/>
                <a:sym typeface="華康仿宋體W6"/>
              </a:rPr>
              <a:t>第8</a:t>
            </a:r>
            <a:r>
              <a:rPr b="1">
                <a:latin typeface="華康仿宋體W6"/>
                <a:ea typeface="華康仿宋體W6"/>
                <a:cs typeface="華康仿宋體W6"/>
                <a:sym typeface="華康仿宋體W6"/>
              </a:rPr>
              <a:t>章，大衛平息周圍的列國</a:t>
            </a:r>
            <a:endParaRPr b="1"/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征戰（8:1-6，13-14）</a:t>
            </a:r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將戰利品和供物分別為聖，獻給耶和華（8:7-12）</a:t>
            </a:r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秉公行義，任命官員（8:15-18）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4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"/>
          <p:cNvSpPr/>
          <p:nvPr/>
        </p:nvSpPr>
        <p:spPr>
          <a:xfrm>
            <a:off x="4572000" y="3124200"/>
            <a:ext cx="4572001" cy="373380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67" name="kings12a.jpeg" descr="kings12a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4710113" cy="68580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68" name="猶大"/>
          <p:cNvSpPr txBox="1"/>
          <p:nvPr/>
        </p:nvSpPr>
        <p:spPr>
          <a:xfrm>
            <a:off x="1285875" y="4614862"/>
            <a:ext cx="5059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猶大</a:t>
            </a:r>
          </a:p>
        </p:txBody>
      </p:sp>
      <p:sp>
        <p:nvSpPr>
          <p:cNvPr id="69" name="以色列"/>
          <p:cNvSpPr txBox="1"/>
          <p:nvPr/>
        </p:nvSpPr>
        <p:spPr>
          <a:xfrm>
            <a:off x="1700212" y="3797300"/>
            <a:ext cx="7345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以色列</a:t>
            </a:r>
          </a:p>
        </p:txBody>
      </p:sp>
      <p:grpSp>
        <p:nvGrpSpPr>
          <p:cNvPr id="72" name="Group"/>
          <p:cNvGrpSpPr/>
          <p:nvPr/>
        </p:nvGrpSpPr>
        <p:grpSpPr>
          <a:xfrm>
            <a:off x="211137" y="4227512"/>
            <a:ext cx="921341" cy="353501"/>
            <a:chOff x="0" y="0"/>
            <a:chExt cx="921339" cy="353500"/>
          </a:xfrm>
        </p:grpSpPr>
        <p:sp>
          <p:nvSpPr>
            <p:cNvPr id="70" name="Shape"/>
            <p:cNvSpPr/>
            <p:nvPr/>
          </p:nvSpPr>
          <p:spPr>
            <a:xfrm>
              <a:off x="0" y="0"/>
              <a:ext cx="921340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7790" y="21600"/>
                  </a:lnTo>
                  <a:lnTo>
                    <a:pt x="17790" y="18000"/>
                  </a:lnTo>
                  <a:lnTo>
                    <a:pt x="21600" y="17852"/>
                  </a:lnTo>
                  <a:lnTo>
                    <a:pt x="17790" y="12600"/>
                  </a:lnTo>
                  <a:lnTo>
                    <a:pt x="17790" y="0"/>
                  </a:lnTo>
                  <a:lnTo>
                    <a:pt x="10377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71" name="非利士"/>
            <p:cNvSpPr txBox="1"/>
            <p:nvPr/>
          </p:nvSpPr>
          <p:spPr>
            <a:xfrm>
              <a:off x="18000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非利士</a:t>
              </a:r>
            </a:p>
          </p:txBody>
        </p:sp>
      </p:grpSp>
      <p:sp>
        <p:nvSpPr>
          <p:cNvPr id="73" name="此後，大衛攻打非利士人，把他們治服，從他們手下奪取了京城的權柄(原文是母城的嚼環)。(撒下8:1)…"/>
          <p:cNvSpPr txBox="1"/>
          <p:nvPr/>
        </p:nvSpPr>
        <p:spPr>
          <a:xfrm>
            <a:off x="5181282" y="561975"/>
            <a:ext cx="3459798" cy="50825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4300"/>
              </a:spcBef>
              <a:defRPr sz="24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此後，大衛攻打非利士人，把他們治服，從他們手下奪取了京城的權柄</a:t>
            </a:r>
            <a:r>
              <a:rPr>
                <a:solidFill>
                  <a:srgbClr val="996633"/>
                </a:solidFill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solidFill>
                  <a:srgbClr val="996633"/>
                </a:solidFill>
                <a:latin typeface="SimHei"/>
                <a:ea typeface="SimHei"/>
                <a:cs typeface="SimHei"/>
                <a:sym typeface="SimHei"/>
              </a:rPr>
              <a:t>原文是母城的嚼環</a:t>
            </a:r>
            <a:r>
              <a:rPr>
                <a:solidFill>
                  <a:srgbClr val="996633"/>
                </a:solidFill>
                <a:latin typeface="SimHei"/>
                <a:ea typeface="SimHei"/>
                <a:cs typeface="SimHei"/>
                <a:sym typeface="SimHei"/>
              </a:rPr>
              <a:t>)</a:t>
            </a:r>
            <a:r>
              <a:rPr>
                <a:latin typeface="新細明體"/>
                <a:ea typeface="新細明體"/>
                <a:cs typeface="新細明體"/>
                <a:sym typeface="新細明體"/>
              </a:rPr>
              <a:t>。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撒下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8:1)</a:t>
            </a:r>
            <a:endParaRPr>
              <a:solidFill>
                <a:srgbClr val="808080"/>
              </a:solidFill>
              <a:latin typeface="SimHei"/>
              <a:ea typeface="SimHei"/>
              <a:cs typeface="SimHei"/>
              <a:sym typeface="SimHei"/>
            </a:endParaRPr>
          </a:p>
          <a:p>
            <a:pPr>
              <a:lnSpc>
                <a:spcPct val="120000"/>
              </a:lnSpc>
              <a:spcBef>
                <a:spcPts val="2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此後，大衛攻打非利士人，把他們治服，從他們手下奪取了</a:t>
            </a:r>
            <a:r>
              <a:rPr>
                <a:solidFill>
                  <a:srgbClr val="FF0000"/>
                </a:solidFill>
              </a:rPr>
              <a:t>迦特和屬迦特的村莊</a:t>
            </a:r>
            <a:r>
              <a:t>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代上</a:t>
            </a:r>
            <a:r>
              <a:rPr>
                <a:solidFill>
                  <a:srgbClr val="808080"/>
                </a:solidFill>
              </a:rPr>
              <a:t>18:1)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7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2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72" grpId="5"/>
      <p:bldP build="whole" bldLvl="1" animBg="1" rev="0" advAuto="0" spid="68" grpId="3"/>
      <p:bldP build="whole" bldLvl="1" animBg="1" rev="0" advAuto="0" spid="66" grpId="2"/>
      <p:bldP build="p" bldLvl="5" animBg="1" rev="0" advAuto="0" spid="73" grpId="1"/>
      <p:bldP build="whole" bldLvl="1" animBg="1" rev="0" advAuto="0" spid="69" grpId="4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Rectangle"/>
          <p:cNvSpPr/>
          <p:nvPr/>
        </p:nvSpPr>
        <p:spPr>
          <a:xfrm>
            <a:off x="4572000" y="3124200"/>
            <a:ext cx="4572001" cy="373380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pic>
        <p:nvPicPr>
          <p:cNvPr id="76" name="kings12a.jpeg" descr="kings12a.jpe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0" y="0"/>
            <a:ext cx="4710113" cy="68580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77" name="猶大"/>
          <p:cNvSpPr txBox="1"/>
          <p:nvPr/>
        </p:nvSpPr>
        <p:spPr>
          <a:xfrm>
            <a:off x="1285875" y="4614862"/>
            <a:ext cx="5059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猶大</a:t>
            </a:r>
          </a:p>
        </p:txBody>
      </p:sp>
      <p:sp>
        <p:nvSpPr>
          <p:cNvPr id="78" name="以色列"/>
          <p:cNvSpPr txBox="1"/>
          <p:nvPr/>
        </p:nvSpPr>
        <p:spPr>
          <a:xfrm>
            <a:off x="1700212" y="3797300"/>
            <a:ext cx="7345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以色列</a:t>
            </a:r>
          </a:p>
        </p:txBody>
      </p:sp>
      <p:sp>
        <p:nvSpPr>
          <p:cNvPr id="79" name="摩押"/>
          <p:cNvSpPr txBox="1"/>
          <p:nvPr/>
        </p:nvSpPr>
        <p:spPr>
          <a:xfrm>
            <a:off x="1919287" y="493712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摩押</a:t>
            </a:r>
          </a:p>
        </p:txBody>
      </p:sp>
      <p:grpSp>
        <p:nvGrpSpPr>
          <p:cNvPr id="82" name="Group"/>
          <p:cNvGrpSpPr/>
          <p:nvPr/>
        </p:nvGrpSpPr>
        <p:grpSpPr>
          <a:xfrm>
            <a:off x="211137" y="4227512"/>
            <a:ext cx="921341" cy="353501"/>
            <a:chOff x="0" y="0"/>
            <a:chExt cx="921339" cy="353500"/>
          </a:xfrm>
        </p:grpSpPr>
        <p:sp>
          <p:nvSpPr>
            <p:cNvPr id="80" name="Shape"/>
            <p:cNvSpPr/>
            <p:nvPr/>
          </p:nvSpPr>
          <p:spPr>
            <a:xfrm>
              <a:off x="0" y="0"/>
              <a:ext cx="921340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7790" y="21600"/>
                  </a:lnTo>
                  <a:lnTo>
                    <a:pt x="17790" y="18000"/>
                  </a:lnTo>
                  <a:lnTo>
                    <a:pt x="21600" y="17852"/>
                  </a:lnTo>
                  <a:lnTo>
                    <a:pt x="17790" y="12600"/>
                  </a:lnTo>
                  <a:lnTo>
                    <a:pt x="17790" y="0"/>
                  </a:lnTo>
                  <a:lnTo>
                    <a:pt x="10377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81" name="非利士"/>
            <p:cNvSpPr txBox="1"/>
            <p:nvPr/>
          </p:nvSpPr>
          <p:spPr>
            <a:xfrm>
              <a:off x="18000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非利士</a:t>
              </a:r>
            </a:p>
          </p:txBody>
        </p:sp>
      </p:grpSp>
      <p:sp>
        <p:nvSpPr>
          <p:cNvPr id="83" name="又攻打摩押人，使他們躺臥在地上，用繩量一量：量二繩的殺了，量一繩的存留。摩押人就歸服大衛，給他進貢。(撒下8:2)"/>
          <p:cNvSpPr txBox="1"/>
          <p:nvPr/>
        </p:nvSpPr>
        <p:spPr>
          <a:xfrm>
            <a:off x="5181282" y="561975"/>
            <a:ext cx="3459798" cy="2974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又攻打摩押人，使他們躺臥在地上，用繩量一量：量二繩的殺了，量一繩的存留。摩押人就歸服大衛，給他進貢。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8:2)</a:t>
            </a:r>
          </a:p>
        </p:txBody>
      </p:sp>
      <p:sp>
        <p:nvSpPr>
          <p:cNvPr id="84" name="殺掉高的，存留矮的。…"/>
          <p:cNvSpPr txBox="1"/>
          <p:nvPr/>
        </p:nvSpPr>
        <p:spPr>
          <a:xfrm>
            <a:off x="5181282" y="3276600"/>
            <a:ext cx="3612198" cy="10302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ts val="700"/>
              </a:spcBef>
              <a:buSzPct val="100000"/>
              <a:buAutoNum type="arabicPeriod" startAt="1"/>
              <a:defRPr sz="2200">
                <a:solidFill>
                  <a:srgbClr val="663300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殺掉高的，存留矮的。</a:t>
            </a:r>
          </a:p>
          <a:p>
            <a:pPr marL="342900" indent="-342900">
              <a:lnSpc>
                <a:spcPct val="120000"/>
              </a:lnSpc>
              <a:spcBef>
                <a:spcPts val="700"/>
              </a:spcBef>
              <a:buSzPct val="100000"/>
              <a:buAutoNum type="arabicPeriod" startAt="1"/>
              <a:defRPr sz="2200">
                <a:solidFill>
                  <a:srgbClr val="663300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隨機殺掉</a:t>
            </a:r>
            <a:r>
              <a:t>2/3</a:t>
            </a:r>
            <a:r>
              <a:t>，存留</a:t>
            </a:r>
            <a:r>
              <a:t>1/3</a:t>
            </a:r>
            <a:r>
              <a:t>。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8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Class="entr" nodeType="with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84" grpId="4"/>
      <p:bldP build="whole" bldLvl="1" animBg="1" rev="0" advAuto="0" spid="79" grpId="2"/>
      <p:bldP build="whole" bldLvl="1" animBg="1" rev="0" advAuto="0" spid="83" grpId="1"/>
      <p:bldP build="whole" bldLvl="1" animBg="1" rev="0" advAuto="0" spid="75" grpId="3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kings12a.jpeg" descr="kings12a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4710113" cy="68580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87" name="猶大"/>
          <p:cNvSpPr txBox="1"/>
          <p:nvPr/>
        </p:nvSpPr>
        <p:spPr>
          <a:xfrm>
            <a:off x="1285875" y="4614862"/>
            <a:ext cx="5059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猶大</a:t>
            </a:r>
          </a:p>
        </p:txBody>
      </p:sp>
      <p:sp>
        <p:nvSpPr>
          <p:cNvPr id="88" name="以色列"/>
          <p:cNvSpPr txBox="1"/>
          <p:nvPr/>
        </p:nvSpPr>
        <p:spPr>
          <a:xfrm>
            <a:off x="1700212" y="3797300"/>
            <a:ext cx="7345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以色列</a:t>
            </a:r>
          </a:p>
        </p:txBody>
      </p:sp>
      <p:sp>
        <p:nvSpPr>
          <p:cNvPr id="89" name="瑣巴"/>
          <p:cNvSpPr txBox="1"/>
          <p:nvPr/>
        </p:nvSpPr>
        <p:spPr>
          <a:xfrm>
            <a:off x="2382837" y="2178050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瑣巴</a:t>
            </a:r>
          </a:p>
        </p:txBody>
      </p:sp>
      <p:sp>
        <p:nvSpPr>
          <p:cNvPr id="90" name="摩押"/>
          <p:cNvSpPr txBox="1"/>
          <p:nvPr/>
        </p:nvSpPr>
        <p:spPr>
          <a:xfrm>
            <a:off x="1919287" y="493712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摩押</a:t>
            </a:r>
          </a:p>
        </p:txBody>
      </p:sp>
      <p:grpSp>
        <p:nvGrpSpPr>
          <p:cNvPr id="93" name="Group"/>
          <p:cNvGrpSpPr/>
          <p:nvPr/>
        </p:nvGrpSpPr>
        <p:grpSpPr>
          <a:xfrm>
            <a:off x="211137" y="4227512"/>
            <a:ext cx="921341" cy="353501"/>
            <a:chOff x="0" y="0"/>
            <a:chExt cx="921339" cy="353500"/>
          </a:xfrm>
        </p:grpSpPr>
        <p:sp>
          <p:nvSpPr>
            <p:cNvPr id="91" name="Shape"/>
            <p:cNvSpPr/>
            <p:nvPr/>
          </p:nvSpPr>
          <p:spPr>
            <a:xfrm>
              <a:off x="0" y="0"/>
              <a:ext cx="921340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7790" y="21600"/>
                  </a:lnTo>
                  <a:lnTo>
                    <a:pt x="17790" y="18000"/>
                  </a:lnTo>
                  <a:lnTo>
                    <a:pt x="21600" y="17852"/>
                  </a:lnTo>
                  <a:lnTo>
                    <a:pt x="17790" y="12600"/>
                  </a:lnTo>
                  <a:lnTo>
                    <a:pt x="17790" y="0"/>
                  </a:lnTo>
                  <a:lnTo>
                    <a:pt x="10377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2" name="非利士"/>
            <p:cNvSpPr txBox="1"/>
            <p:nvPr/>
          </p:nvSpPr>
          <p:spPr>
            <a:xfrm>
              <a:off x="18000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非利士</a:t>
              </a:r>
            </a:p>
          </p:txBody>
        </p:sp>
      </p:grpSp>
      <p:sp>
        <p:nvSpPr>
          <p:cNvPr id="94" name="瑣巴王利合的兒子哈大底謝往大河去，要奪回他的國權。…"/>
          <p:cNvSpPr txBox="1"/>
          <p:nvPr/>
        </p:nvSpPr>
        <p:spPr>
          <a:xfrm>
            <a:off x="5181282" y="561975"/>
            <a:ext cx="3459798" cy="6030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3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瑣巴王利合的兒子哈大底謝往</a:t>
            </a:r>
            <a:r>
              <a:rPr b="1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rPr>
              <a:t>大河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去，要奪回他的國權。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3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大衛就攻打他，擒拿了他的馬兵一千七百</a:t>
            </a:r>
            <a:r>
              <a:rPr>
                <a:solidFill>
                  <a:srgbClr val="996633"/>
                </a:solidFill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solidFill>
                  <a:srgbClr val="996633"/>
                </a:solidFill>
                <a:latin typeface="SimHei"/>
                <a:ea typeface="SimHei"/>
                <a:cs typeface="SimHei"/>
                <a:sym typeface="SimHei"/>
              </a:rPr>
              <a:t>或七千；代上</a:t>
            </a:r>
            <a:r>
              <a:rPr>
                <a:solidFill>
                  <a:srgbClr val="996633"/>
                </a:solidFill>
                <a:latin typeface="SimHei"/>
                <a:ea typeface="SimHei"/>
                <a:cs typeface="SimHei"/>
                <a:sym typeface="SimHei"/>
              </a:rPr>
              <a:t>18:4)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，步兵二萬，將拉戰車的馬砍斷蹄筋，但留下一百輛車的馬。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3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大馬色的亞蘭人來幫助瑣巴王哈大底謝，大衛就殺了亞蘭人二萬二千。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撒下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8:3-5)</a:t>
            </a:r>
          </a:p>
        </p:txBody>
      </p:sp>
      <p:grpSp>
        <p:nvGrpSpPr>
          <p:cNvPr id="97" name="Group"/>
          <p:cNvGrpSpPr/>
          <p:nvPr/>
        </p:nvGrpSpPr>
        <p:grpSpPr>
          <a:xfrm>
            <a:off x="2608279" y="2743199"/>
            <a:ext cx="1125522" cy="353502"/>
            <a:chOff x="0" y="0"/>
            <a:chExt cx="1125520" cy="353500"/>
          </a:xfrm>
        </p:grpSpPr>
        <p:sp>
          <p:nvSpPr>
            <p:cNvPr id="95" name="Shape"/>
            <p:cNvSpPr/>
            <p:nvPr/>
          </p:nvSpPr>
          <p:spPr>
            <a:xfrm>
              <a:off x="0" y="0"/>
              <a:ext cx="1125521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037" y="0"/>
                  </a:moveTo>
                  <a:lnTo>
                    <a:pt x="7037" y="3600"/>
                  </a:lnTo>
                  <a:lnTo>
                    <a:pt x="0" y="3339"/>
                  </a:lnTo>
                  <a:lnTo>
                    <a:pt x="7037" y="9000"/>
                  </a:lnTo>
                  <a:lnTo>
                    <a:pt x="7037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9464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6" name="大馬色"/>
            <p:cNvSpPr txBox="1"/>
            <p:nvPr/>
          </p:nvSpPr>
          <p:spPr>
            <a:xfrm>
              <a:off x="384695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大馬色</a:t>
              </a:r>
            </a:p>
          </p:txBody>
        </p:sp>
      </p:grpSp>
      <p:grpSp>
        <p:nvGrpSpPr>
          <p:cNvPr id="100" name="Group"/>
          <p:cNvGrpSpPr/>
          <p:nvPr/>
        </p:nvGrpSpPr>
        <p:grpSpPr>
          <a:xfrm>
            <a:off x="3813175" y="376234"/>
            <a:ext cx="530225" cy="663066"/>
            <a:chOff x="0" y="0"/>
            <a:chExt cx="530225" cy="663065"/>
          </a:xfrm>
        </p:grpSpPr>
        <p:sp>
          <p:nvSpPr>
            <p:cNvPr id="98" name="Shape"/>
            <p:cNvSpPr/>
            <p:nvPr/>
          </p:nvSpPr>
          <p:spPr>
            <a:xfrm>
              <a:off x="0" y="0"/>
              <a:ext cx="530225" cy="638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478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0478"/>
                  </a:lnTo>
                  <a:lnTo>
                    <a:pt x="18000" y="10478"/>
                  </a:lnTo>
                  <a:lnTo>
                    <a:pt x="18166" y="0"/>
                  </a:lnTo>
                  <a:lnTo>
                    <a:pt x="12600" y="10478"/>
                  </a:lnTo>
                  <a:close/>
                </a:path>
              </a:pathLst>
            </a:custGeom>
            <a:solidFill>
              <a:srgbClr val="003300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9" name="大河"/>
            <p:cNvSpPr txBox="1"/>
            <p:nvPr/>
          </p:nvSpPr>
          <p:spPr>
            <a:xfrm>
              <a:off x="18000" y="309565"/>
              <a:ext cx="5059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大河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89" grpId="2"/>
      <p:bldP build="whole" bldLvl="1" animBg="1" rev="0" advAuto="0" spid="100" grpId="3"/>
      <p:bldP build="p" bldLvl="5" animBg="1" rev="0" advAuto="0" spid="94" grpId="1"/>
      <p:bldP build="whole" bldLvl="1" animBg="1" rev="0" advAuto="0" spid="97" grpId="4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" name="kings12a.jpeg" descr="kings12a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4710113" cy="68580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03" name="猶大"/>
          <p:cNvSpPr txBox="1"/>
          <p:nvPr/>
        </p:nvSpPr>
        <p:spPr>
          <a:xfrm>
            <a:off x="1285875" y="4614862"/>
            <a:ext cx="5059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猶大</a:t>
            </a:r>
          </a:p>
        </p:txBody>
      </p:sp>
      <p:sp>
        <p:nvSpPr>
          <p:cNvPr id="104" name="以色列"/>
          <p:cNvSpPr txBox="1"/>
          <p:nvPr/>
        </p:nvSpPr>
        <p:spPr>
          <a:xfrm>
            <a:off x="1700212" y="3797300"/>
            <a:ext cx="7345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以色列</a:t>
            </a:r>
          </a:p>
        </p:txBody>
      </p:sp>
      <p:sp>
        <p:nvSpPr>
          <p:cNvPr id="105" name="瑣巴"/>
          <p:cNvSpPr txBox="1"/>
          <p:nvPr/>
        </p:nvSpPr>
        <p:spPr>
          <a:xfrm>
            <a:off x="2382837" y="2178050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瑣巴</a:t>
            </a:r>
          </a:p>
        </p:txBody>
      </p:sp>
      <p:sp>
        <p:nvSpPr>
          <p:cNvPr id="106" name="摩押"/>
          <p:cNvSpPr txBox="1"/>
          <p:nvPr/>
        </p:nvSpPr>
        <p:spPr>
          <a:xfrm>
            <a:off x="1919287" y="493712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摩押</a:t>
            </a:r>
          </a:p>
        </p:txBody>
      </p:sp>
      <p:grpSp>
        <p:nvGrpSpPr>
          <p:cNvPr id="109" name="Group"/>
          <p:cNvGrpSpPr/>
          <p:nvPr/>
        </p:nvGrpSpPr>
        <p:grpSpPr>
          <a:xfrm>
            <a:off x="211137" y="4227512"/>
            <a:ext cx="921341" cy="353501"/>
            <a:chOff x="0" y="0"/>
            <a:chExt cx="921339" cy="353500"/>
          </a:xfrm>
        </p:grpSpPr>
        <p:sp>
          <p:nvSpPr>
            <p:cNvPr id="107" name="Shape"/>
            <p:cNvSpPr/>
            <p:nvPr/>
          </p:nvSpPr>
          <p:spPr>
            <a:xfrm>
              <a:off x="0" y="0"/>
              <a:ext cx="921340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7790" y="21600"/>
                  </a:lnTo>
                  <a:lnTo>
                    <a:pt x="17790" y="18000"/>
                  </a:lnTo>
                  <a:lnTo>
                    <a:pt x="21600" y="17852"/>
                  </a:lnTo>
                  <a:lnTo>
                    <a:pt x="17790" y="12600"/>
                  </a:lnTo>
                  <a:lnTo>
                    <a:pt x="17790" y="0"/>
                  </a:lnTo>
                  <a:lnTo>
                    <a:pt x="10377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8" name="非利士"/>
            <p:cNvSpPr txBox="1"/>
            <p:nvPr/>
          </p:nvSpPr>
          <p:spPr>
            <a:xfrm>
              <a:off x="18000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非利士</a:t>
              </a:r>
            </a:p>
          </p:txBody>
        </p:sp>
      </p:grpSp>
      <p:sp>
        <p:nvSpPr>
          <p:cNvPr id="110" name="於是大衛在大馬色的亞蘭地設立防營，亞蘭人就歸服他，給他進貢。大衛無論往哪裡去，耶和華都使他得勝。…"/>
          <p:cNvSpPr txBox="1"/>
          <p:nvPr/>
        </p:nvSpPr>
        <p:spPr>
          <a:xfrm>
            <a:off x="5181282" y="561975"/>
            <a:ext cx="3459798" cy="57591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於是大衛在大馬色的亞蘭地設立防營，亞蘭人就歸服他，給他進貢。</a:t>
            </a:r>
            <a:r>
              <a:rPr b="1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rPr>
              <a:t>大衛無論往哪裡去，耶和華都使他得勝。</a:t>
            </a:r>
            <a:endParaRPr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4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他奪了哈大底謝臣僕所拿的金盾牌，帶到耶路撒冷。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大衛王又從屬哈大底謝的比他和比羅他城中奪取了許多的銅。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撒下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8:6-8)</a:t>
            </a:r>
          </a:p>
        </p:txBody>
      </p:sp>
      <p:grpSp>
        <p:nvGrpSpPr>
          <p:cNvPr id="113" name="Group"/>
          <p:cNvGrpSpPr/>
          <p:nvPr/>
        </p:nvGrpSpPr>
        <p:grpSpPr>
          <a:xfrm>
            <a:off x="2605104" y="2743199"/>
            <a:ext cx="1125522" cy="353502"/>
            <a:chOff x="0" y="0"/>
            <a:chExt cx="1125520" cy="353500"/>
          </a:xfrm>
        </p:grpSpPr>
        <p:sp>
          <p:nvSpPr>
            <p:cNvPr id="111" name="Shape"/>
            <p:cNvSpPr/>
            <p:nvPr/>
          </p:nvSpPr>
          <p:spPr>
            <a:xfrm>
              <a:off x="0" y="0"/>
              <a:ext cx="1125521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037" y="0"/>
                  </a:moveTo>
                  <a:lnTo>
                    <a:pt x="7037" y="3600"/>
                  </a:lnTo>
                  <a:lnTo>
                    <a:pt x="0" y="3339"/>
                  </a:lnTo>
                  <a:lnTo>
                    <a:pt x="7037" y="9000"/>
                  </a:lnTo>
                  <a:lnTo>
                    <a:pt x="7037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9464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2" name="大馬色"/>
            <p:cNvSpPr txBox="1"/>
            <p:nvPr/>
          </p:nvSpPr>
          <p:spPr>
            <a:xfrm>
              <a:off x="384695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大馬色</a:t>
              </a:r>
            </a:p>
          </p:txBody>
        </p:sp>
      </p:grpSp>
      <p:grpSp>
        <p:nvGrpSpPr>
          <p:cNvPr id="116" name="Group"/>
          <p:cNvGrpSpPr/>
          <p:nvPr/>
        </p:nvGrpSpPr>
        <p:grpSpPr>
          <a:xfrm>
            <a:off x="3813175" y="376234"/>
            <a:ext cx="530225" cy="663066"/>
            <a:chOff x="0" y="0"/>
            <a:chExt cx="530225" cy="663065"/>
          </a:xfrm>
        </p:grpSpPr>
        <p:sp>
          <p:nvSpPr>
            <p:cNvPr id="114" name="Shape"/>
            <p:cNvSpPr/>
            <p:nvPr/>
          </p:nvSpPr>
          <p:spPr>
            <a:xfrm>
              <a:off x="0" y="0"/>
              <a:ext cx="530225" cy="638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478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0478"/>
                  </a:lnTo>
                  <a:lnTo>
                    <a:pt x="18000" y="10478"/>
                  </a:lnTo>
                  <a:lnTo>
                    <a:pt x="18166" y="0"/>
                  </a:lnTo>
                  <a:lnTo>
                    <a:pt x="12600" y="10478"/>
                  </a:lnTo>
                  <a:close/>
                </a:path>
              </a:pathLst>
            </a:custGeom>
            <a:solidFill>
              <a:srgbClr val="003300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5" name="大河"/>
            <p:cNvSpPr txBox="1"/>
            <p:nvPr/>
          </p:nvSpPr>
          <p:spPr>
            <a:xfrm>
              <a:off x="18000" y="309565"/>
              <a:ext cx="5059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大河</a:t>
              </a:r>
            </a:p>
          </p:txBody>
        </p:sp>
      </p:grpSp>
      <p:grpSp>
        <p:nvGrpSpPr>
          <p:cNvPr id="119" name="Group"/>
          <p:cNvGrpSpPr/>
          <p:nvPr/>
        </p:nvGrpSpPr>
        <p:grpSpPr>
          <a:xfrm>
            <a:off x="1447800" y="2133599"/>
            <a:ext cx="1030281" cy="353502"/>
            <a:chOff x="0" y="0"/>
            <a:chExt cx="1030280" cy="353500"/>
          </a:xfrm>
        </p:grpSpPr>
        <p:sp>
          <p:nvSpPr>
            <p:cNvPr id="117" name="Shape"/>
            <p:cNvSpPr/>
            <p:nvPr/>
          </p:nvSpPr>
          <p:spPr>
            <a:xfrm>
              <a:off x="0" y="0"/>
              <a:ext cx="1030281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5909" y="21600"/>
                  </a:lnTo>
                  <a:lnTo>
                    <a:pt x="15909" y="18000"/>
                  </a:lnTo>
                  <a:lnTo>
                    <a:pt x="21600" y="14817"/>
                  </a:lnTo>
                  <a:lnTo>
                    <a:pt x="15909" y="12600"/>
                  </a:lnTo>
                  <a:lnTo>
                    <a:pt x="15909" y="0"/>
                  </a:lnTo>
                  <a:lnTo>
                    <a:pt x="9280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18" name="比羅他"/>
            <p:cNvSpPr txBox="1"/>
            <p:nvPr/>
          </p:nvSpPr>
          <p:spPr>
            <a:xfrm>
              <a:off x="17999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比羅他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xit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5" grpId="3"/>
      <p:bldP build="whole" bldLvl="1" animBg="1" rev="0" advAuto="0" spid="119" grpId="2"/>
      <p:bldP build="p" bldLvl="5" animBg="1" rev="0" advAuto="0" spid="110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kings12a.jpeg" descr="kings12a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4710113" cy="68580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22" name="猶大"/>
          <p:cNvSpPr txBox="1"/>
          <p:nvPr/>
        </p:nvSpPr>
        <p:spPr>
          <a:xfrm>
            <a:off x="1285875" y="4614862"/>
            <a:ext cx="5059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猶大</a:t>
            </a:r>
          </a:p>
        </p:txBody>
      </p:sp>
      <p:sp>
        <p:nvSpPr>
          <p:cNvPr id="123" name="以色列"/>
          <p:cNvSpPr txBox="1"/>
          <p:nvPr/>
        </p:nvSpPr>
        <p:spPr>
          <a:xfrm>
            <a:off x="1700212" y="3797300"/>
            <a:ext cx="7345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以色列</a:t>
            </a:r>
          </a:p>
        </p:txBody>
      </p:sp>
      <p:sp>
        <p:nvSpPr>
          <p:cNvPr id="124" name="瑣巴"/>
          <p:cNvSpPr txBox="1"/>
          <p:nvPr/>
        </p:nvSpPr>
        <p:spPr>
          <a:xfrm>
            <a:off x="2382837" y="2178050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瑣巴</a:t>
            </a:r>
          </a:p>
        </p:txBody>
      </p:sp>
      <p:sp>
        <p:nvSpPr>
          <p:cNvPr id="125" name="摩押"/>
          <p:cNvSpPr txBox="1"/>
          <p:nvPr/>
        </p:nvSpPr>
        <p:spPr>
          <a:xfrm>
            <a:off x="1919287" y="493712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摩押</a:t>
            </a:r>
          </a:p>
        </p:txBody>
      </p:sp>
      <p:sp>
        <p:nvSpPr>
          <p:cNvPr id="126" name="哈馬"/>
          <p:cNvSpPr txBox="1"/>
          <p:nvPr/>
        </p:nvSpPr>
        <p:spPr>
          <a:xfrm>
            <a:off x="2805112" y="754062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哈馬</a:t>
            </a:r>
          </a:p>
        </p:txBody>
      </p:sp>
      <p:grpSp>
        <p:nvGrpSpPr>
          <p:cNvPr id="129" name="Group"/>
          <p:cNvGrpSpPr/>
          <p:nvPr/>
        </p:nvGrpSpPr>
        <p:grpSpPr>
          <a:xfrm>
            <a:off x="211137" y="4227512"/>
            <a:ext cx="921341" cy="353501"/>
            <a:chOff x="0" y="0"/>
            <a:chExt cx="921339" cy="353500"/>
          </a:xfrm>
        </p:grpSpPr>
        <p:sp>
          <p:nvSpPr>
            <p:cNvPr id="127" name="Shape"/>
            <p:cNvSpPr/>
            <p:nvPr/>
          </p:nvSpPr>
          <p:spPr>
            <a:xfrm>
              <a:off x="0" y="0"/>
              <a:ext cx="921340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7790" y="21600"/>
                  </a:lnTo>
                  <a:lnTo>
                    <a:pt x="17790" y="18000"/>
                  </a:lnTo>
                  <a:lnTo>
                    <a:pt x="21600" y="17852"/>
                  </a:lnTo>
                  <a:lnTo>
                    <a:pt x="17790" y="12600"/>
                  </a:lnTo>
                  <a:lnTo>
                    <a:pt x="17790" y="0"/>
                  </a:lnTo>
                  <a:lnTo>
                    <a:pt x="10377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28" name="非利士"/>
            <p:cNvSpPr txBox="1"/>
            <p:nvPr/>
          </p:nvSpPr>
          <p:spPr>
            <a:xfrm>
              <a:off x="18000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非利士</a:t>
              </a:r>
            </a:p>
          </p:txBody>
        </p:sp>
      </p:grpSp>
      <p:sp>
        <p:nvSpPr>
          <p:cNvPr id="130" name="哈馬王陀以聽見大衛殺敗哈大底謝的全軍，…"/>
          <p:cNvSpPr txBox="1"/>
          <p:nvPr/>
        </p:nvSpPr>
        <p:spPr>
          <a:xfrm>
            <a:off x="5181282" y="561975"/>
            <a:ext cx="3459798" cy="36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哈馬王陀以聽見大衛殺敗哈大底謝的全軍，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就打發他兒子約蘭去見大衛王，問他的安，為他祝福，因為他殺敗了哈大底謝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原來陀以與哈大底謝常常爭戰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)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。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撒下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8:9-10)</a:t>
            </a:r>
          </a:p>
        </p:txBody>
      </p:sp>
      <p:grpSp>
        <p:nvGrpSpPr>
          <p:cNvPr id="133" name="Group"/>
          <p:cNvGrpSpPr/>
          <p:nvPr/>
        </p:nvGrpSpPr>
        <p:grpSpPr>
          <a:xfrm>
            <a:off x="2608279" y="2743199"/>
            <a:ext cx="1125522" cy="353502"/>
            <a:chOff x="0" y="0"/>
            <a:chExt cx="1125520" cy="353500"/>
          </a:xfrm>
        </p:grpSpPr>
        <p:sp>
          <p:nvSpPr>
            <p:cNvPr id="131" name="Shape"/>
            <p:cNvSpPr/>
            <p:nvPr/>
          </p:nvSpPr>
          <p:spPr>
            <a:xfrm>
              <a:off x="0" y="0"/>
              <a:ext cx="1125521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037" y="0"/>
                  </a:moveTo>
                  <a:lnTo>
                    <a:pt x="7037" y="3600"/>
                  </a:lnTo>
                  <a:lnTo>
                    <a:pt x="0" y="3339"/>
                  </a:lnTo>
                  <a:lnTo>
                    <a:pt x="7037" y="9000"/>
                  </a:lnTo>
                  <a:lnTo>
                    <a:pt x="7037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9464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2" name="大馬色"/>
            <p:cNvSpPr txBox="1"/>
            <p:nvPr/>
          </p:nvSpPr>
          <p:spPr>
            <a:xfrm>
              <a:off x="384695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大馬色</a:t>
              </a:r>
            </a:p>
          </p:txBody>
        </p:sp>
      </p:grpSp>
      <p:grpSp>
        <p:nvGrpSpPr>
          <p:cNvPr id="136" name="Group"/>
          <p:cNvGrpSpPr/>
          <p:nvPr/>
        </p:nvGrpSpPr>
        <p:grpSpPr>
          <a:xfrm>
            <a:off x="3813175" y="376234"/>
            <a:ext cx="530225" cy="663066"/>
            <a:chOff x="0" y="0"/>
            <a:chExt cx="530225" cy="663065"/>
          </a:xfrm>
        </p:grpSpPr>
        <p:sp>
          <p:nvSpPr>
            <p:cNvPr id="134" name="Shape"/>
            <p:cNvSpPr/>
            <p:nvPr/>
          </p:nvSpPr>
          <p:spPr>
            <a:xfrm>
              <a:off x="0" y="0"/>
              <a:ext cx="530225" cy="638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478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0478"/>
                  </a:lnTo>
                  <a:lnTo>
                    <a:pt x="18000" y="10478"/>
                  </a:lnTo>
                  <a:lnTo>
                    <a:pt x="18166" y="0"/>
                  </a:lnTo>
                  <a:lnTo>
                    <a:pt x="12600" y="10478"/>
                  </a:lnTo>
                  <a:close/>
                </a:path>
              </a:pathLst>
            </a:custGeom>
            <a:solidFill>
              <a:srgbClr val="003300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35" name="大河"/>
            <p:cNvSpPr txBox="1"/>
            <p:nvPr/>
          </p:nvSpPr>
          <p:spPr>
            <a:xfrm>
              <a:off x="18000" y="309565"/>
              <a:ext cx="5059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大河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3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26" grpId="2"/>
      <p:bldP build="p" bldLvl="5" animBg="1" rev="0" advAuto="0" spid="13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第7章，神和大衛之約…"/>
          <p:cNvSpPr txBox="1"/>
          <p:nvPr/>
        </p:nvSpPr>
        <p:spPr>
          <a:xfrm>
            <a:off x="668019" y="655637"/>
            <a:ext cx="7223761" cy="35229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rPr b="1">
                <a:latin typeface="華康仿宋體W6"/>
                <a:ea typeface="華康仿宋體W6"/>
                <a:cs typeface="華康仿宋體W6"/>
                <a:sym typeface="華康仿宋體W6"/>
              </a:rPr>
              <a:t>第7</a:t>
            </a:r>
            <a:r>
              <a:rPr b="1">
                <a:latin typeface="華康仿宋體W6"/>
                <a:ea typeface="華康仿宋體W6"/>
                <a:cs typeface="華康仿宋體W6"/>
                <a:sym typeface="華康仿宋體W6"/>
              </a:rPr>
              <a:t>章，神和大衛</a:t>
            </a:r>
            <a:r>
              <a:rPr b="1"/>
              <a:t>之約</a:t>
            </a:r>
            <a:endParaRPr b="1"/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大衛計劃為神建殿（7:1-3）</a:t>
            </a:r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神不讓大衛建殿（7:4-7）</a:t>
            </a:r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神對大衛的應許（7:8-17）</a:t>
            </a:r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大衛的禱告（7:18-27）</a:t>
            </a:r>
          </a:p>
        </p:txBody>
      </p:sp>
      <p:sp>
        <p:nvSpPr>
          <p:cNvPr id="25" name="大衛住在宮中，想為神建殿宇，神卻要堅立其王室。"/>
          <p:cNvSpPr txBox="1"/>
          <p:nvPr/>
        </p:nvSpPr>
        <p:spPr>
          <a:xfrm>
            <a:off x="960119" y="4173537"/>
            <a:ext cx="7223761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大衛住在</a:t>
            </a:r>
            <a:r>
              <a:rPr>
                <a:solidFill>
                  <a:srgbClr val="FF0000"/>
                </a:solidFill>
              </a:rPr>
              <a:t>宮</a:t>
            </a:r>
            <a:r>
              <a:t>中，想為神建</a:t>
            </a:r>
            <a:r>
              <a:rPr>
                <a:solidFill>
                  <a:srgbClr val="FF0000"/>
                </a:solidFill>
              </a:rPr>
              <a:t>殿宇</a:t>
            </a:r>
            <a:r>
              <a:t>，神卻要堅立其</a:t>
            </a:r>
            <a:r>
              <a:rPr>
                <a:solidFill>
                  <a:srgbClr val="FF0000"/>
                </a:solidFill>
              </a:rPr>
              <a:t>王室</a:t>
            </a:r>
            <a:r>
              <a:t>。</a:t>
            </a:r>
          </a:p>
        </p:txBody>
      </p:sp>
      <p:grpSp>
        <p:nvGrpSpPr>
          <p:cNvPr id="28" name="Group"/>
          <p:cNvGrpSpPr/>
          <p:nvPr/>
        </p:nvGrpSpPr>
        <p:grpSpPr>
          <a:xfrm>
            <a:off x="3995737" y="5456237"/>
            <a:ext cx="1343026" cy="566738"/>
            <a:chOff x="0" y="0"/>
            <a:chExt cx="1343025" cy="566737"/>
          </a:xfrm>
        </p:grpSpPr>
        <p:sp>
          <p:nvSpPr>
            <p:cNvPr id="26" name="Rectangle"/>
            <p:cNvSpPr/>
            <p:nvPr/>
          </p:nvSpPr>
          <p:spPr>
            <a:xfrm>
              <a:off x="0" y="0"/>
              <a:ext cx="1343025" cy="566738"/>
            </a:xfrm>
            <a:prstGeom prst="rect">
              <a:avLst/>
            </a:prstGeom>
            <a:blipFill rotWithShape="1">
              <a:blip r:embed="rId2"/>
              <a:srcRect l="0" t="0" r="0" b="0"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7" name="house"/>
            <p:cNvSpPr txBox="1"/>
            <p:nvPr/>
          </p:nvSpPr>
          <p:spPr>
            <a:xfrm>
              <a:off x="204212" y="64834"/>
              <a:ext cx="934601" cy="43707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rgbClr val="FFFFFF"/>
                  </a:solidFill>
                </a:defRPr>
              </a:lvl1pPr>
            </a:lstStyle>
            <a:p>
              <a:pPr/>
              <a:r>
                <a:t>house</a:t>
              </a:r>
            </a:p>
          </p:txBody>
        </p:sp>
      </p:grpSp>
      <p:sp>
        <p:nvSpPr>
          <p:cNvPr id="29" name="Line"/>
          <p:cNvSpPr/>
          <p:nvPr/>
        </p:nvSpPr>
        <p:spPr>
          <a:xfrm flipH="1" rot="5400000">
            <a:off x="3130550" y="3919537"/>
            <a:ext cx="779463" cy="229393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778" y="0"/>
                </a:lnTo>
                <a:lnTo>
                  <a:pt x="10778" y="21600"/>
                </a:lnTo>
                <a:lnTo>
                  <a:pt x="21600" y="21600"/>
                </a:lnTo>
              </a:path>
            </a:pathLst>
          </a:cu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30" name="Line"/>
          <p:cNvSpPr/>
          <p:nvPr/>
        </p:nvSpPr>
        <p:spPr>
          <a:xfrm rot="16200000">
            <a:off x="5640387" y="3703637"/>
            <a:ext cx="779463" cy="272573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lnTo>
                  <a:pt x="10778" y="0"/>
                </a:lnTo>
                <a:lnTo>
                  <a:pt x="10778" y="21600"/>
                </a:lnTo>
                <a:lnTo>
                  <a:pt x="21600" y="21600"/>
                </a:lnTo>
              </a:path>
            </a:pathLst>
          </a:custGeom>
          <a:ln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9" grpId="4"/>
      <p:bldP build="whole" bldLvl="1" animBg="1" rev="0" advAuto="0" spid="30" grpId="5"/>
      <p:bldP build="whole" bldLvl="1" animBg="1" rev="0" advAuto="0" spid="25" grpId="2"/>
      <p:bldP build="whole" bldLvl="1" animBg="1" rev="0" advAuto="0" spid="28" grpId="3"/>
      <p:bldP build="whole" bldLvl="1" animBg="1" rev="0" advAuto="0" spid="24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kings12a.jpeg" descr="kings12a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4710113" cy="68580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39" name="猶大"/>
          <p:cNvSpPr txBox="1"/>
          <p:nvPr/>
        </p:nvSpPr>
        <p:spPr>
          <a:xfrm>
            <a:off x="1285875" y="4614862"/>
            <a:ext cx="5059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猶大</a:t>
            </a:r>
          </a:p>
        </p:txBody>
      </p:sp>
      <p:sp>
        <p:nvSpPr>
          <p:cNvPr id="140" name="以色列"/>
          <p:cNvSpPr txBox="1"/>
          <p:nvPr/>
        </p:nvSpPr>
        <p:spPr>
          <a:xfrm>
            <a:off x="1700212" y="3797300"/>
            <a:ext cx="7345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以色列</a:t>
            </a:r>
          </a:p>
        </p:txBody>
      </p:sp>
      <p:sp>
        <p:nvSpPr>
          <p:cNvPr id="141" name="亞捫"/>
          <p:cNvSpPr txBox="1"/>
          <p:nvPr/>
        </p:nvSpPr>
        <p:spPr>
          <a:xfrm>
            <a:off x="2132012" y="439102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亞捫</a:t>
            </a:r>
          </a:p>
        </p:txBody>
      </p:sp>
      <p:sp>
        <p:nvSpPr>
          <p:cNvPr id="142" name="瑣巴"/>
          <p:cNvSpPr txBox="1"/>
          <p:nvPr/>
        </p:nvSpPr>
        <p:spPr>
          <a:xfrm>
            <a:off x="2382837" y="2178050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瑣巴</a:t>
            </a:r>
          </a:p>
        </p:txBody>
      </p:sp>
      <p:sp>
        <p:nvSpPr>
          <p:cNvPr id="143" name="摩押"/>
          <p:cNvSpPr txBox="1"/>
          <p:nvPr/>
        </p:nvSpPr>
        <p:spPr>
          <a:xfrm>
            <a:off x="1919287" y="493712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摩押</a:t>
            </a:r>
          </a:p>
        </p:txBody>
      </p:sp>
      <p:sp>
        <p:nvSpPr>
          <p:cNvPr id="144" name="哈馬"/>
          <p:cNvSpPr txBox="1"/>
          <p:nvPr/>
        </p:nvSpPr>
        <p:spPr>
          <a:xfrm>
            <a:off x="2805112" y="754062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哈馬</a:t>
            </a:r>
          </a:p>
        </p:txBody>
      </p:sp>
      <p:grpSp>
        <p:nvGrpSpPr>
          <p:cNvPr id="147" name="Group"/>
          <p:cNvGrpSpPr/>
          <p:nvPr/>
        </p:nvGrpSpPr>
        <p:grpSpPr>
          <a:xfrm>
            <a:off x="211137" y="4227512"/>
            <a:ext cx="921341" cy="353501"/>
            <a:chOff x="0" y="0"/>
            <a:chExt cx="921339" cy="353500"/>
          </a:xfrm>
        </p:grpSpPr>
        <p:sp>
          <p:nvSpPr>
            <p:cNvPr id="145" name="Shape"/>
            <p:cNvSpPr/>
            <p:nvPr/>
          </p:nvSpPr>
          <p:spPr>
            <a:xfrm>
              <a:off x="0" y="0"/>
              <a:ext cx="921340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7790" y="21600"/>
                  </a:lnTo>
                  <a:lnTo>
                    <a:pt x="17790" y="18000"/>
                  </a:lnTo>
                  <a:lnTo>
                    <a:pt x="21600" y="17852"/>
                  </a:lnTo>
                  <a:lnTo>
                    <a:pt x="17790" y="12600"/>
                  </a:lnTo>
                  <a:lnTo>
                    <a:pt x="17790" y="0"/>
                  </a:lnTo>
                  <a:lnTo>
                    <a:pt x="10377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46" name="非利士"/>
            <p:cNvSpPr txBox="1"/>
            <p:nvPr/>
          </p:nvSpPr>
          <p:spPr>
            <a:xfrm>
              <a:off x="18000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非利士</a:t>
              </a:r>
            </a:p>
          </p:txBody>
        </p:sp>
      </p:grpSp>
      <p:sp>
        <p:nvSpPr>
          <p:cNvPr id="148" name="約蘭帶了金銀銅的器皿來，大衛王將這些器皿和他治服各國所得來的金銀都分別為聖，獻給耶和華，就是從亞蘭、摩押、亞捫、非利士、亞瑪力人所得來的，以及從瑣巴王利合的兒子哈大底謝所掠之物。(撒下8:10-12)"/>
          <p:cNvSpPr txBox="1"/>
          <p:nvPr/>
        </p:nvSpPr>
        <p:spPr>
          <a:xfrm>
            <a:off x="5181282" y="561975"/>
            <a:ext cx="3459798" cy="45339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約蘭帶了金銀銅的器皿來，大衛王將這些器皿和他治服各國所得來的金銀都</a:t>
            </a:r>
            <a:r>
              <a:rPr b="1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rPr>
              <a:t>分別為聖，獻給耶和華</a:t>
            </a:r>
            <a:r>
              <a:rPr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rPr>
              <a:t>，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就是從亞蘭、摩押、亞捫、非利士、亞瑪力人所得來的，以及從瑣巴王利合的兒子哈大底謝所掠之物。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撒下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8:10-12)</a:t>
            </a:r>
          </a:p>
        </p:txBody>
      </p:sp>
      <p:grpSp>
        <p:nvGrpSpPr>
          <p:cNvPr id="151" name="Group"/>
          <p:cNvGrpSpPr/>
          <p:nvPr/>
        </p:nvGrpSpPr>
        <p:grpSpPr>
          <a:xfrm>
            <a:off x="2608279" y="2743199"/>
            <a:ext cx="1125522" cy="353502"/>
            <a:chOff x="0" y="0"/>
            <a:chExt cx="1125520" cy="353500"/>
          </a:xfrm>
        </p:grpSpPr>
        <p:sp>
          <p:nvSpPr>
            <p:cNvPr id="149" name="Shape"/>
            <p:cNvSpPr/>
            <p:nvPr/>
          </p:nvSpPr>
          <p:spPr>
            <a:xfrm>
              <a:off x="0" y="0"/>
              <a:ext cx="1125521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037" y="0"/>
                  </a:moveTo>
                  <a:lnTo>
                    <a:pt x="7037" y="3600"/>
                  </a:lnTo>
                  <a:lnTo>
                    <a:pt x="0" y="3339"/>
                  </a:lnTo>
                  <a:lnTo>
                    <a:pt x="7037" y="9000"/>
                  </a:lnTo>
                  <a:lnTo>
                    <a:pt x="7037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9464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0" name="大馬色"/>
            <p:cNvSpPr txBox="1"/>
            <p:nvPr/>
          </p:nvSpPr>
          <p:spPr>
            <a:xfrm>
              <a:off x="384695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大馬色</a:t>
              </a:r>
            </a:p>
          </p:txBody>
        </p:sp>
      </p:grpSp>
      <p:grpSp>
        <p:nvGrpSpPr>
          <p:cNvPr id="154" name="Group"/>
          <p:cNvGrpSpPr/>
          <p:nvPr/>
        </p:nvGrpSpPr>
        <p:grpSpPr>
          <a:xfrm>
            <a:off x="3813175" y="376234"/>
            <a:ext cx="530225" cy="663066"/>
            <a:chOff x="0" y="0"/>
            <a:chExt cx="530225" cy="663065"/>
          </a:xfrm>
        </p:grpSpPr>
        <p:sp>
          <p:nvSpPr>
            <p:cNvPr id="152" name="Shape"/>
            <p:cNvSpPr/>
            <p:nvPr/>
          </p:nvSpPr>
          <p:spPr>
            <a:xfrm>
              <a:off x="0" y="0"/>
              <a:ext cx="530225" cy="638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478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0478"/>
                  </a:lnTo>
                  <a:lnTo>
                    <a:pt x="18000" y="10478"/>
                  </a:lnTo>
                  <a:lnTo>
                    <a:pt x="18166" y="0"/>
                  </a:lnTo>
                  <a:lnTo>
                    <a:pt x="12600" y="10478"/>
                  </a:lnTo>
                  <a:close/>
                </a:path>
              </a:pathLst>
            </a:custGeom>
            <a:solidFill>
              <a:srgbClr val="003300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53" name="大河"/>
            <p:cNvSpPr txBox="1"/>
            <p:nvPr/>
          </p:nvSpPr>
          <p:spPr>
            <a:xfrm>
              <a:off x="18000" y="309565"/>
              <a:ext cx="5059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大河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48" grpId="1"/>
      <p:bldP build="whole" bldLvl="1" animBg="1" rev="0" advAuto="0" spid="141" grpId="2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kings12a.jpeg" descr="kings12a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4710113" cy="6858000"/>
          </a:xfrm>
          <a:prstGeom prst="rect">
            <a:avLst/>
          </a:prstGeom>
          <a:ln>
            <a:solidFill>
              <a:srgbClr val="000000"/>
            </a:solidFill>
          </a:ln>
        </p:spPr>
      </p:pic>
      <p:sp>
        <p:nvSpPr>
          <p:cNvPr id="157" name="猶大"/>
          <p:cNvSpPr txBox="1"/>
          <p:nvPr/>
        </p:nvSpPr>
        <p:spPr>
          <a:xfrm>
            <a:off x="1285875" y="4614862"/>
            <a:ext cx="5059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猶大</a:t>
            </a:r>
          </a:p>
        </p:txBody>
      </p:sp>
      <p:sp>
        <p:nvSpPr>
          <p:cNvPr id="158" name="以色列"/>
          <p:cNvSpPr txBox="1"/>
          <p:nvPr/>
        </p:nvSpPr>
        <p:spPr>
          <a:xfrm>
            <a:off x="1700212" y="3797300"/>
            <a:ext cx="734501" cy="353501"/>
          </a:xfrm>
          <a:prstGeom prst="rect">
            <a:avLst/>
          </a:prstGeom>
          <a:solidFill>
            <a:srgbClr val="003366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以色列</a:t>
            </a:r>
          </a:p>
        </p:txBody>
      </p:sp>
      <p:sp>
        <p:nvSpPr>
          <p:cNvPr id="159" name="亞捫"/>
          <p:cNvSpPr txBox="1"/>
          <p:nvPr/>
        </p:nvSpPr>
        <p:spPr>
          <a:xfrm>
            <a:off x="2132012" y="439102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亞捫</a:t>
            </a:r>
          </a:p>
        </p:txBody>
      </p:sp>
      <p:sp>
        <p:nvSpPr>
          <p:cNvPr id="160" name="瑣巴"/>
          <p:cNvSpPr txBox="1"/>
          <p:nvPr/>
        </p:nvSpPr>
        <p:spPr>
          <a:xfrm>
            <a:off x="2382837" y="2178050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瑣巴</a:t>
            </a:r>
          </a:p>
        </p:txBody>
      </p:sp>
      <p:sp>
        <p:nvSpPr>
          <p:cNvPr id="161" name="摩押"/>
          <p:cNvSpPr txBox="1"/>
          <p:nvPr/>
        </p:nvSpPr>
        <p:spPr>
          <a:xfrm>
            <a:off x="1919287" y="493712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摩押</a:t>
            </a:r>
          </a:p>
        </p:txBody>
      </p:sp>
      <p:sp>
        <p:nvSpPr>
          <p:cNvPr id="162" name="以東"/>
          <p:cNvSpPr txBox="1"/>
          <p:nvPr/>
        </p:nvSpPr>
        <p:spPr>
          <a:xfrm>
            <a:off x="1439862" y="5565775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以東</a:t>
            </a:r>
          </a:p>
        </p:txBody>
      </p:sp>
      <p:sp>
        <p:nvSpPr>
          <p:cNvPr id="163" name="哈馬"/>
          <p:cNvSpPr txBox="1"/>
          <p:nvPr/>
        </p:nvSpPr>
        <p:spPr>
          <a:xfrm>
            <a:off x="2805112" y="754062"/>
            <a:ext cx="505901" cy="353501"/>
          </a:xfrm>
          <a:prstGeom prst="rect">
            <a:avLst/>
          </a:prstGeom>
          <a:solidFill>
            <a:srgbClr val="A50021">
              <a:alpha val="6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18000" tIns="18000" rIns="18000" bIns="18000">
            <a:spAutoFit/>
          </a:bodyPr>
          <a:lstStyle>
            <a:lvl1pPr>
              <a:defRPr>
                <a:solidFill>
                  <a:srgbClr val="FFFFFF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>
              <a:defRPr>
                <a:latin typeface="+mn-lt"/>
                <a:ea typeface="+mn-ea"/>
                <a:cs typeface="+mn-cs"/>
                <a:sym typeface="Arial"/>
              </a:defRPr>
            </a:pPr>
            <a:r>
              <a:rPr>
                <a:latin typeface="SimHei"/>
                <a:ea typeface="SimHei"/>
                <a:cs typeface="SimHei"/>
                <a:sym typeface="SimHei"/>
              </a:rPr>
              <a:t>哈馬</a:t>
            </a:r>
          </a:p>
        </p:txBody>
      </p:sp>
      <p:grpSp>
        <p:nvGrpSpPr>
          <p:cNvPr id="166" name="Group"/>
          <p:cNvGrpSpPr/>
          <p:nvPr/>
        </p:nvGrpSpPr>
        <p:grpSpPr>
          <a:xfrm>
            <a:off x="211137" y="4227512"/>
            <a:ext cx="921341" cy="353501"/>
            <a:chOff x="0" y="0"/>
            <a:chExt cx="921339" cy="353500"/>
          </a:xfrm>
        </p:grpSpPr>
        <p:sp>
          <p:nvSpPr>
            <p:cNvPr id="164" name="Shape"/>
            <p:cNvSpPr/>
            <p:nvPr/>
          </p:nvSpPr>
          <p:spPr>
            <a:xfrm>
              <a:off x="0" y="0"/>
              <a:ext cx="921340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7790" y="21600"/>
                  </a:lnTo>
                  <a:lnTo>
                    <a:pt x="17790" y="18000"/>
                  </a:lnTo>
                  <a:lnTo>
                    <a:pt x="21600" y="17852"/>
                  </a:lnTo>
                  <a:lnTo>
                    <a:pt x="17790" y="12600"/>
                  </a:lnTo>
                  <a:lnTo>
                    <a:pt x="17790" y="0"/>
                  </a:lnTo>
                  <a:lnTo>
                    <a:pt x="10377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5" name="非利士"/>
            <p:cNvSpPr txBox="1"/>
            <p:nvPr/>
          </p:nvSpPr>
          <p:spPr>
            <a:xfrm>
              <a:off x="18000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非利士</a:t>
              </a:r>
            </a:p>
          </p:txBody>
        </p:sp>
      </p:grpSp>
      <p:sp>
        <p:nvSpPr>
          <p:cNvPr id="167" name="大衛在鹽谷擊殺了亞蘭(或譯：以東，見詩60詩題)一萬八千人回來，就得了大名；…"/>
          <p:cNvSpPr txBox="1"/>
          <p:nvPr/>
        </p:nvSpPr>
        <p:spPr>
          <a:xfrm>
            <a:off x="5181282" y="561975"/>
            <a:ext cx="3459798" cy="47533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大衛在鹽谷擊殺了亞蘭</a:t>
            </a:r>
            <a:r>
              <a:rPr>
                <a:solidFill>
                  <a:srgbClr val="996633"/>
                </a:solidFill>
              </a:rPr>
              <a:t>(</a:t>
            </a:r>
            <a:r>
              <a:rPr>
                <a:solidFill>
                  <a:srgbClr val="996633"/>
                </a:solidFill>
              </a:rPr>
              <a:t>或譯：以東，見詩</a:t>
            </a:r>
            <a:r>
              <a:rPr>
                <a:solidFill>
                  <a:srgbClr val="996633"/>
                </a:solidFill>
              </a:rPr>
              <a:t>60</a:t>
            </a:r>
            <a:r>
              <a:rPr>
                <a:solidFill>
                  <a:srgbClr val="996633"/>
                </a:solidFill>
              </a:rPr>
              <a:t>詩題</a:t>
            </a:r>
            <a:r>
              <a:rPr>
                <a:solidFill>
                  <a:srgbClr val="996633"/>
                </a:solidFill>
              </a:rPr>
              <a:t>)</a:t>
            </a:r>
            <a:r>
              <a:t>一萬八千人回來，就得了大名；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又在以東全地設立防營，以東人就都歸服大衛。</a:t>
            </a:r>
            <a:r>
              <a:rPr b="1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rPr>
              <a:t>大衛無論往哪裡去，耶和華都使他得勝。</a:t>
            </a:r>
            <a:endParaRPr b="1">
              <a:solidFill>
                <a:schemeClr val="accent2"/>
              </a:solidFill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400"/>
            </a:pP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(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撒下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8:13-14)</a:t>
            </a:r>
          </a:p>
        </p:txBody>
      </p:sp>
      <p:grpSp>
        <p:nvGrpSpPr>
          <p:cNvPr id="170" name="Group"/>
          <p:cNvGrpSpPr/>
          <p:nvPr/>
        </p:nvGrpSpPr>
        <p:grpSpPr>
          <a:xfrm>
            <a:off x="2608279" y="2743199"/>
            <a:ext cx="1125522" cy="353502"/>
            <a:chOff x="0" y="0"/>
            <a:chExt cx="1125520" cy="353500"/>
          </a:xfrm>
        </p:grpSpPr>
        <p:sp>
          <p:nvSpPr>
            <p:cNvPr id="168" name="Shape"/>
            <p:cNvSpPr/>
            <p:nvPr/>
          </p:nvSpPr>
          <p:spPr>
            <a:xfrm>
              <a:off x="0" y="0"/>
              <a:ext cx="1125521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7037" y="0"/>
                  </a:moveTo>
                  <a:lnTo>
                    <a:pt x="7037" y="3600"/>
                  </a:lnTo>
                  <a:lnTo>
                    <a:pt x="0" y="3339"/>
                  </a:lnTo>
                  <a:lnTo>
                    <a:pt x="7037" y="9000"/>
                  </a:lnTo>
                  <a:lnTo>
                    <a:pt x="7037" y="21600"/>
                  </a:lnTo>
                  <a:lnTo>
                    <a:pt x="21600" y="21600"/>
                  </a:lnTo>
                  <a:lnTo>
                    <a:pt x="21600" y="0"/>
                  </a:lnTo>
                  <a:lnTo>
                    <a:pt x="9464" y="0"/>
                  </a:lnTo>
                  <a:close/>
                </a:path>
              </a:pathLst>
            </a:custGeom>
            <a:solidFill>
              <a:srgbClr val="A50021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69" name="大馬色"/>
            <p:cNvSpPr txBox="1"/>
            <p:nvPr/>
          </p:nvSpPr>
          <p:spPr>
            <a:xfrm>
              <a:off x="384695" y="0"/>
              <a:ext cx="7345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大馬色</a:t>
              </a:r>
            </a:p>
          </p:txBody>
        </p:sp>
      </p:grpSp>
      <p:grpSp>
        <p:nvGrpSpPr>
          <p:cNvPr id="173" name="Group"/>
          <p:cNvGrpSpPr/>
          <p:nvPr/>
        </p:nvGrpSpPr>
        <p:grpSpPr>
          <a:xfrm>
            <a:off x="3813175" y="376234"/>
            <a:ext cx="530225" cy="663066"/>
            <a:chOff x="0" y="0"/>
            <a:chExt cx="530225" cy="663065"/>
          </a:xfrm>
        </p:grpSpPr>
        <p:sp>
          <p:nvSpPr>
            <p:cNvPr id="171" name="Shape"/>
            <p:cNvSpPr/>
            <p:nvPr/>
          </p:nvSpPr>
          <p:spPr>
            <a:xfrm>
              <a:off x="0" y="0"/>
              <a:ext cx="530225" cy="63817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10478"/>
                  </a:moveTo>
                  <a:lnTo>
                    <a:pt x="0" y="21600"/>
                  </a:lnTo>
                  <a:lnTo>
                    <a:pt x="21600" y="21600"/>
                  </a:lnTo>
                  <a:lnTo>
                    <a:pt x="21600" y="10478"/>
                  </a:lnTo>
                  <a:lnTo>
                    <a:pt x="18000" y="10478"/>
                  </a:lnTo>
                  <a:lnTo>
                    <a:pt x="18166" y="0"/>
                  </a:lnTo>
                  <a:lnTo>
                    <a:pt x="12600" y="10478"/>
                  </a:lnTo>
                  <a:close/>
                </a:path>
              </a:pathLst>
            </a:custGeom>
            <a:solidFill>
              <a:srgbClr val="003300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2" name="大河"/>
            <p:cNvSpPr txBox="1"/>
            <p:nvPr/>
          </p:nvSpPr>
          <p:spPr>
            <a:xfrm>
              <a:off x="18000" y="309565"/>
              <a:ext cx="5059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大河</a:t>
              </a:r>
            </a:p>
          </p:txBody>
        </p:sp>
      </p:grpSp>
      <p:grpSp>
        <p:nvGrpSpPr>
          <p:cNvPr id="176" name="Group"/>
          <p:cNvGrpSpPr/>
          <p:nvPr/>
        </p:nvGrpSpPr>
        <p:grpSpPr>
          <a:xfrm>
            <a:off x="914400" y="5199062"/>
            <a:ext cx="858842" cy="353501"/>
            <a:chOff x="0" y="0"/>
            <a:chExt cx="858841" cy="353500"/>
          </a:xfrm>
        </p:grpSpPr>
        <p:sp>
          <p:nvSpPr>
            <p:cNvPr id="174" name="Shape"/>
            <p:cNvSpPr/>
            <p:nvPr/>
          </p:nvSpPr>
          <p:spPr>
            <a:xfrm>
              <a:off x="0" y="0"/>
              <a:ext cx="858842" cy="32861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0" y="0"/>
                  </a:moveTo>
                  <a:lnTo>
                    <a:pt x="0" y="21600"/>
                  </a:lnTo>
                  <a:lnTo>
                    <a:pt x="13335" y="21600"/>
                  </a:lnTo>
                  <a:lnTo>
                    <a:pt x="13335" y="9000"/>
                  </a:lnTo>
                  <a:lnTo>
                    <a:pt x="21600" y="8870"/>
                  </a:lnTo>
                  <a:lnTo>
                    <a:pt x="13335" y="3600"/>
                  </a:lnTo>
                  <a:lnTo>
                    <a:pt x="13335" y="0"/>
                  </a:lnTo>
                  <a:lnTo>
                    <a:pt x="7779" y="0"/>
                  </a:lnTo>
                  <a:close/>
                </a:path>
              </a:pathLst>
            </a:custGeom>
            <a:solidFill>
              <a:srgbClr val="003300">
                <a:alpha val="69999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75" name="鹽谷"/>
            <p:cNvSpPr txBox="1"/>
            <p:nvPr/>
          </p:nvSpPr>
          <p:spPr>
            <a:xfrm>
              <a:off x="18000" y="0"/>
              <a:ext cx="505901" cy="353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18000" tIns="18000" rIns="18000" bIns="18000" numCol="1" anchor="t">
              <a:spAutoFit/>
            </a:bodyPr>
            <a:lstStyle>
              <a:lvl1pPr>
                <a:defRPr>
                  <a:solidFill>
                    <a:srgbClr val="FFFFFF"/>
                  </a:solidFill>
                  <a:latin typeface="SimHei"/>
                  <a:ea typeface="SimHei"/>
                  <a:cs typeface="SimHei"/>
                  <a:sym typeface="SimHei"/>
                </a:defRPr>
              </a:lvl1pPr>
            </a:lstStyle>
            <a:p>
              <a:pPr>
                <a:defRPr>
                  <a:latin typeface="+mn-lt"/>
                  <a:ea typeface="+mn-ea"/>
                  <a:cs typeface="+mn-cs"/>
                  <a:sym typeface="Arial"/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鹽谷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67" grpId="1"/>
      <p:bldP build="whole" bldLvl="1" animBg="1" rev="0" advAuto="0" spid="162" grpId="3"/>
      <p:bldP build="whole" bldLvl="1" animBg="1" rev="0" advAuto="0" spid="176" grpId="2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Rectangle"/>
          <p:cNvSpPr/>
          <p:nvPr/>
        </p:nvSpPr>
        <p:spPr>
          <a:xfrm>
            <a:off x="-1" y="3733800"/>
            <a:ext cx="9144002" cy="3124200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179" name="大衛在鹽谷擊殺了亞蘭(或作：以東)一萬八千人回來，就得了大名。(撒下8:13)…"/>
          <p:cNvSpPr txBox="1"/>
          <p:nvPr/>
        </p:nvSpPr>
        <p:spPr>
          <a:xfrm>
            <a:off x="998219" y="590550"/>
            <a:ext cx="7147561" cy="30937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1300"/>
              </a:spcBef>
              <a:defRPr sz="2200">
                <a:solidFill>
                  <a:srgbClr val="FF0000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大衛</a:t>
            </a:r>
            <a:r>
              <a:rPr>
                <a:solidFill>
                  <a:srgbClr val="000000"/>
                </a:solidFill>
              </a:rPr>
              <a:t>在鹽谷擊殺了亞蘭</a:t>
            </a:r>
            <a:r>
              <a:rPr>
                <a:solidFill>
                  <a:srgbClr val="996633"/>
                </a:solidFill>
              </a:rPr>
              <a:t>(</a:t>
            </a:r>
            <a:r>
              <a:rPr>
                <a:solidFill>
                  <a:srgbClr val="996633"/>
                </a:solidFill>
              </a:rPr>
              <a:t>或作：以東</a:t>
            </a:r>
            <a:r>
              <a:rPr>
                <a:solidFill>
                  <a:srgbClr val="996633"/>
                </a:solidFill>
              </a:rPr>
              <a:t>)</a:t>
            </a:r>
            <a:r>
              <a:t>一萬八千人</a:t>
            </a:r>
            <a:r>
              <a:rPr>
                <a:solidFill>
                  <a:srgbClr val="000000"/>
                </a:solidFill>
              </a:rPr>
              <a:t>回來，就得了大名。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8:13)</a:t>
            </a:r>
            <a:endParaRPr>
              <a:solidFill>
                <a:srgbClr val="808080"/>
              </a:solidFill>
            </a:endParaRPr>
          </a:p>
          <a:p>
            <a:pPr>
              <a:lnSpc>
                <a:spcPct val="120000"/>
              </a:lnSpc>
              <a:spcBef>
                <a:spcPts val="1300"/>
              </a:spcBef>
              <a:defRPr sz="2200">
                <a:latin typeface="SimHei"/>
                <a:ea typeface="SimHei"/>
                <a:cs typeface="SimHei"/>
                <a:sym typeface="SimHei"/>
              </a:defRPr>
            </a:pPr>
            <a:r>
              <a:t>洗魯雅的兒子</a:t>
            </a:r>
            <a:r>
              <a:rPr>
                <a:solidFill>
                  <a:srgbClr val="FF0000"/>
                </a:solidFill>
              </a:rPr>
              <a:t>亞比篩</a:t>
            </a:r>
            <a:r>
              <a:t>在鹽谷擊殺了以東</a:t>
            </a:r>
            <a:r>
              <a:rPr>
                <a:solidFill>
                  <a:srgbClr val="FF0000"/>
                </a:solidFill>
              </a:rPr>
              <a:t>一萬八千人</a:t>
            </a:r>
            <a:r>
              <a:t>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代上</a:t>
            </a:r>
            <a:r>
              <a:rPr>
                <a:solidFill>
                  <a:srgbClr val="808080"/>
                </a:solidFill>
              </a:rPr>
              <a:t>18:12)</a:t>
            </a:r>
            <a:endParaRPr>
              <a:solidFill>
                <a:srgbClr val="808080"/>
              </a:solidFill>
            </a:endParaRPr>
          </a:p>
          <a:p>
            <a:pPr>
              <a:lnSpc>
                <a:spcPct val="120000"/>
              </a:lnSpc>
              <a:spcBef>
                <a:spcPts val="1300"/>
              </a:spcBef>
              <a:defRPr sz="2200">
                <a:latin typeface="SimHei"/>
                <a:ea typeface="SimHei"/>
                <a:cs typeface="SimHei"/>
                <a:sym typeface="SimHei"/>
              </a:defRPr>
            </a:pPr>
            <a:r>
              <a:t>大衛與兩河間的亞蘭並瑣巴的亞蘭爭戰的時候，</a:t>
            </a:r>
            <a:r>
              <a:rPr>
                <a:solidFill>
                  <a:srgbClr val="FF0000"/>
                </a:solidFill>
              </a:rPr>
              <a:t>約押</a:t>
            </a:r>
            <a:r>
              <a:t>轉回，在鹽谷攻擊以東，殺了</a:t>
            </a:r>
            <a:r>
              <a:rPr>
                <a:solidFill>
                  <a:srgbClr val="FF0000"/>
                </a:solidFill>
              </a:rPr>
              <a:t>一萬二千人</a:t>
            </a:r>
            <a:r>
              <a:t>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詩</a:t>
            </a:r>
            <a:r>
              <a:rPr>
                <a:solidFill>
                  <a:srgbClr val="808080"/>
                </a:solidFill>
              </a:rPr>
              <a:t>60:1)</a:t>
            </a:r>
          </a:p>
        </p:txBody>
      </p:sp>
      <p:sp>
        <p:nvSpPr>
          <p:cNvPr id="180" name="大衛與瑣巴和兩河間的亞蘭爭戰的時候，聽說以東侵略猶大南部，就作了詩篇60篇，向神禱告。…"/>
          <p:cNvSpPr txBox="1"/>
          <p:nvPr/>
        </p:nvSpPr>
        <p:spPr>
          <a:xfrm>
            <a:off x="1798320" y="3860800"/>
            <a:ext cx="6385560" cy="3129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42900" indent="-342900">
              <a:lnSpc>
                <a:spcPct val="120000"/>
              </a:lnSpc>
              <a:spcBef>
                <a:spcPts val="400"/>
              </a:spcBef>
              <a:buSzPct val="100000"/>
              <a:buAutoNum type="arabicPeriod" startAt="1"/>
              <a:defRPr sz="2000">
                <a:latin typeface="SimHei"/>
                <a:ea typeface="SimHei"/>
                <a:cs typeface="SimHei"/>
                <a:sym typeface="SimHei"/>
              </a:defRPr>
            </a:pPr>
            <a:r>
              <a:t>大衛與瑣巴和兩河間的亞蘭爭戰的時候，聽說以東侵略猶大南部，就作了</a:t>
            </a:r>
            <a:r>
              <a:rPr>
                <a:solidFill>
                  <a:srgbClr val="FF0000"/>
                </a:solidFill>
              </a:rPr>
              <a:t>詩篇</a:t>
            </a:r>
            <a:r>
              <a:rPr>
                <a:solidFill>
                  <a:srgbClr val="FF0000"/>
                </a:solidFill>
              </a:rPr>
              <a:t>60</a:t>
            </a:r>
            <a:r>
              <a:rPr>
                <a:solidFill>
                  <a:srgbClr val="FF0000"/>
                </a:solidFill>
              </a:rPr>
              <a:t>篇</a:t>
            </a:r>
            <a:r>
              <a:t>，向神禱告。</a:t>
            </a:r>
          </a:p>
          <a:p>
            <a:pPr marL="342900" indent="-342900">
              <a:lnSpc>
                <a:spcPct val="120000"/>
              </a:lnSpc>
              <a:spcBef>
                <a:spcPts val="400"/>
              </a:spcBef>
              <a:buSzPct val="100000"/>
              <a:buAutoNum type="arabicPeriod" startAt="1"/>
              <a:defRPr sz="2000">
                <a:latin typeface="SimHei"/>
                <a:ea typeface="SimHei"/>
                <a:cs typeface="SimHei"/>
                <a:sym typeface="SimHei"/>
              </a:defRPr>
            </a:pPr>
            <a:r>
              <a:t>接著</a:t>
            </a:r>
            <a:r>
              <a:rPr>
                <a:solidFill>
                  <a:srgbClr val="FF0000"/>
                </a:solidFill>
              </a:rPr>
              <a:t>約押</a:t>
            </a:r>
            <a:r>
              <a:t>帶了一支軍隊轉回，在鹽谷攻擊以東人，殺了</a:t>
            </a:r>
            <a:r>
              <a:rPr>
                <a:solidFill>
                  <a:srgbClr val="FF0000"/>
                </a:solidFill>
              </a:rPr>
              <a:t>一萬二千人</a:t>
            </a:r>
            <a:r>
              <a:t>。</a:t>
            </a:r>
          </a:p>
          <a:p>
            <a:pPr marL="342900" indent="-342900">
              <a:lnSpc>
                <a:spcPct val="120000"/>
              </a:lnSpc>
              <a:spcBef>
                <a:spcPts val="400"/>
              </a:spcBef>
              <a:buSzPct val="100000"/>
              <a:buAutoNum type="arabicPeriod" startAt="1"/>
              <a:defRPr sz="2000">
                <a:latin typeface="SimHei"/>
                <a:ea typeface="SimHei"/>
                <a:cs typeface="SimHei"/>
                <a:sym typeface="SimHei"/>
              </a:defRPr>
            </a:pPr>
            <a:r>
              <a:t>大衛則在征服亞蘭人之後，率軍返回，以</a:t>
            </a:r>
            <a:r>
              <a:rPr>
                <a:solidFill>
                  <a:srgbClr val="FF0000"/>
                </a:solidFill>
              </a:rPr>
              <a:t>亞比篩</a:t>
            </a:r>
            <a:r>
              <a:t>為統帥，在鹽谷再擊殺以東</a:t>
            </a:r>
            <a:r>
              <a:rPr>
                <a:solidFill>
                  <a:srgbClr val="FF0000"/>
                </a:solidFill>
              </a:rPr>
              <a:t>一萬八千人</a:t>
            </a:r>
            <a:r>
              <a:t>，前後兩次共殲滅以東三萬人。</a:t>
            </a:r>
          </a:p>
        </p:txBody>
      </p:sp>
      <p:grpSp>
        <p:nvGrpSpPr>
          <p:cNvPr id="183" name="Group"/>
          <p:cNvGrpSpPr/>
          <p:nvPr/>
        </p:nvGrpSpPr>
        <p:grpSpPr>
          <a:xfrm>
            <a:off x="838200" y="4124325"/>
            <a:ext cx="685800" cy="2057400"/>
            <a:chOff x="0" y="0"/>
            <a:chExt cx="685800" cy="2057400"/>
          </a:xfrm>
        </p:grpSpPr>
        <p:sp>
          <p:nvSpPr>
            <p:cNvPr id="181" name="Rectangle"/>
            <p:cNvSpPr/>
            <p:nvPr/>
          </p:nvSpPr>
          <p:spPr>
            <a:xfrm>
              <a:off x="0" y="0"/>
              <a:ext cx="685800" cy="2057400"/>
            </a:xfrm>
            <a:prstGeom prst="rect">
              <a:avLst/>
            </a:prstGeom>
            <a:blipFill rotWithShape="1">
              <a:blip r:embed="rId3"/>
              <a:srcRect l="0" t="0" r="0" b="0"/>
              <a:tile tx="0" ty="0" sx="100000" sy="100000" flip="none" algn="tl"/>
            </a:blipFill>
            <a:ln w="952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82" name="可…"/>
            <p:cNvSpPr txBox="1"/>
            <p:nvPr/>
          </p:nvSpPr>
          <p:spPr>
            <a:xfrm>
              <a:off x="138429" y="144780"/>
              <a:ext cx="408941" cy="1767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5719" tIns="45719" rIns="45719" bIns="45719" numCol="1" anchor="ctr">
              <a:spAutoFit/>
            </a:bodyPr>
            <a:lstStyle/>
            <a:p>
              <a:pPr algn="ctr">
                <a:defRPr sz="2400">
                  <a:solidFill>
                    <a:srgbClr val="FFFFFF"/>
                  </a:solidFill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可</a:t>
              </a:r>
            </a:p>
            <a:p>
              <a:pPr algn="ctr">
                <a:defRPr sz="2400">
                  <a:solidFill>
                    <a:srgbClr val="FFFFFF"/>
                  </a:solidFill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能</a:t>
              </a:r>
            </a:p>
            <a:p>
              <a:pPr algn="ctr">
                <a:defRPr sz="2400">
                  <a:solidFill>
                    <a:srgbClr val="FFFFFF"/>
                  </a:solidFill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過</a:t>
              </a:r>
            </a:p>
            <a:p>
              <a:pPr algn="ctr">
                <a:defRPr sz="2400">
                  <a:solidFill>
                    <a:srgbClr val="FFFFFF"/>
                  </a:solidFill>
                </a:defRPr>
              </a:pPr>
              <a:r>
                <a:rPr>
                  <a:latin typeface="SimHei"/>
                  <a:ea typeface="SimHei"/>
                  <a:cs typeface="SimHei"/>
                  <a:sym typeface="SimHei"/>
                </a:rPr>
                <a:t>程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Class="entr" nodeType="with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0" grpId="4"/>
      <p:bldP build="whole" bldLvl="1" animBg="1" rev="0" advAuto="0" spid="183" grpId="2"/>
      <p:bldP build="whole" bldLvl="1" animBg="1" rev="0" advAuto="0" spid="178" grpId="3"/>
      <p:bldP build="p" bldLvl="5" animBg="1" rev="0" advAuto="0" spid="179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大衛作以色列眾人的王，又向眾民秉公行義。…"/>
          <p:cNvSpPr txBox="1"/>
          <p:nvPr/>
        </p:nvSpPr>
        <p:spPr>
          <a:xfrm>
            <a:off x="959326" y="92075"/>
            <a:ext cx="7225348" cy="59796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1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大衛作以色列眾人的王，又向眾民</a:t>
            </a:r>
            <a:r>
              <a:rPr b="1">
                <a:latin typeface="SimHei"/>
                <a:ea typeface="SimHei"/>
                <a:cs typeface="SimHei"/>
                <a:sym typeface="SimHei"/>
              </a:rPr>
              <a:t>秉公行義</a:t>
            </a:r>
            <a:r>
              <a:rPr>
                <a:latin typeface="SimHei"/>
                <a:ea typeface="SimHei"/>
                <a:cs typeface="SimHei"/>
                <a:sym typeface="SimHei"/>
              </a:rPr>
              <a:t>。</a:t>
            </a:r>
            <a:endParaRPr>
              <a:latin typeface="SimHei"/>
              <a:ea typeface="SimHei"/>
              <a:cs typeface="SimHei"/>
              <a:sym typeface="SimHei"/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1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洗魯雅的兒子約押作元帥；</a:t>
            </a:r>
            <a:endParaRPr>
              <a:latin typeface="SimHei"/>
              <a:ea typeface="SimHei"/>
              <a:cs typeface="SimHei"/>
              <a:sym typeface="SimHei"/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亞希律的兒子約沙法作史官；</a:t>
            </a:r>
            <a:r>
              <a:rPr>
                <a:solidFill>
                  <a:srgbClr val="996633"/>
                </a:solidFill>
              </a:rPr>
              <a:t>(</a:t>
            </a:r>
            <a:r>
              <a:rPr>
                <a:solidFill>
                  <a:srgbClr val="996633"/>
                </a:solidFill>
              </a:rPr>
              <a:t>記錄國務，且是王的顧問和傳令官。任何人晉見王須先得他的批准，且兼任司禮官。相當於總統府秘書長。</a:t>
            </a:r>
            <a:r>
              <a:rPr>
                <a:solidFill>
                  <a:srgbClr val="996633"/>
                </a:solidFill>
              </a:rPr>
              <a:t>)</a:t>
            </a:r>
            <a:endParaRPr>
              <a:solidFill>
                <a:srgbClr val="996633"/>
              </a:solidFill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亞希突的兒子撒督和亞比亞他的兒子亞希米勒</a:t>
            </a:r>
            <a:r>
              <a:rPr>
                <a:solidFill>
                  <a:srgbClr val="996633"/>
                </a:solidFill>
              </a:rPr>
              <a:t>(</a:t>
            </a:r>
            <a:r>
              <a:rPr>
                <a:solidFill>
                  <a:srgbClr val="996633"/>
                </a:solidFill>
              </a:rPr>
              <a:t>應作亞希米勒的兒子亞比亞他</a:t>
            </a:r>
            <a:r>
              <a:rPr>
                <a:solidFill>
                  <a:srgbClr val="996633"/>
                </a:solidFill>
              </a:rPr>
              <a:t>)</a:t>
            </a:r>
            <a:r>
              <a:t>作祭司長；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西萊雅作書記；</a:t>
            </a:r>
            <a:r>
              <a:rPr>
                <a:solidFill>
                  <a:srgbClr val="996633"/>
                </a:solidFill>
              </a:rPr>
              <a:t>(</a:t>
            </a:r>
            <a:r>
              <a:rPr>
                <a:solidFill>
                  <a:srgbClr val="996633"/>
                </a:solidFill>
              </a:rPr>
              <a:t>掌理外交公文，在某些方面相當於外交部長。</a:t>
            </a:r>
            <a:r>
              <a:rPr>
                <a:solidFill>
                  <a:srgbClr val="996633"/>
                </a:solidFill>
              </a:rPr>
              <a:t>)</a:t>
            </a:r>
            <a:endParaRPr>
              <a:solidFill>
                <a:srgbClr val="996633"/>
              </a:solidFill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耶何耶大的兒子比拿雅統轄基利提人和比利提人。</a:t>
            </a:r>
            <a:r>
              <a:rPr>
                <a:solidFill>
                  <a:srgbClr val="996633"/>
                </a:solidFill>
              </a:rPr>
              <a:t>(</a:t>
            </a:r>
            <a:r>
              <a:rPr>
                <a:solidFill>
                  <a:srgbClr val="996633"/>
                </a:solidFill>
              </a:rPr>
              <a:t>來自克里特島和非利士地的雇傭兵。</a:t>
            </a:r>
            <a:r>
              <a:rPr>
                <a:solidFill>
                  <a:srgbClr val="996633"/>
                </a:solidFill>
              </a:rPr>
              <a:t>)</a:t>
            </a:r>
            <a:endParaRPr>
              <a:solidFill>
                <a:srgbClr val="996633"/>
              </a:solidFill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100"/>
            </a:pPr>
            <a:r>
              <a:rPr>
                <a:latin typeface="SimHei"/>
                <a:ea typeface="SimHei"/>
                <a:cs typeface="SimHei"/>
                <a:sym typeface="SimHei"/>
              </a:rPr>
              <a:t>大衛的眾子都作領袖。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撒下</a:t>
            </a:r>
            <a:r>
              <a:rPr>
                <a:solidFill>
                  <a:srgbClr val="808080"/>
                </a:solidFill>
                <a:latin typeface="SimHei"/>
                <a:ea typeface="SimHei"/>
                <a:cs typeface="SimHei"/>
                <a:sym typeface="SimHei"/>
              </a:rPr>
              <a:t>8:15-18)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8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18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8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第8章，大衛平息周圍的列國…"/>
          <p:cNvSpPr txBox="1"/>
          <p:nvPr/>
        </p:nvSpPr>
        <p:spPr>
          <a:xfrm>
            <a:off x="668019" y="655637"/>
            <a:ext cx="7223761" cy="69001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rPr b="1">
                <a:latin typeface="華康仿宋體W6"/>
                <a:ea typeface="華康仿宋體W6"/>
                <a:cs typeface="華康仿宋體W6"/>
                <a:sym typeface="華康仿宋體W6"/>
              </a:rPr>
              <a:t>第8</a:t>
            </a:r>
            <a:r>
              <a:rPr b="1">
                <a:latin typeface="華康仿宋體W6"/>
                <a:ea typeface="華康仿宋體W6"/>
                <a:cs typeface="華康仿宋體W6"/>
                <a:sym typeface="華康仿宋體W6"/>
              </a:rPr>
              <a:t>章，大衛平息周圍的列國</a:t>
            </a:r>
            <a:endParaRPr b="1">
              <a:latin typeface="華康仿宋體W6"/>
              <a:ea typeface="華康仿宋體W6"/>
              <a:cs typeface="華康仿宋體W6"/>
              <a:sym typeface="華康仿宋體W6"/>
            </a:endParaRP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征戰（8:1-6，13-14）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預表：屬靈的征戰</a:t>
            </a:r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神的国度是有仇敌的，这些仇敌要阻挡神国的降临和发展。</a:t>
            </a:r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属灵争战要能够的胜，必须伏在神所设立的元首下面，并且一定要按照神的方法：</a:t>
            </a:r>
            <a:r>
              <a:rPr b="1">
                <a:solidFill>
                  <a:schemeClr val="accent2"/>
                </a:solidFill>
              </a:rPr>
              <a:t>大衛無論往哪裡去，耶和華都使他得勝。我們，靠基督得胜。</a:t>
            </a:r>
            <a:endParaRPr b="1"/>
          </a:p>
          <a:p>
            <a:pPr marL="240631" indent="-240631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最后战胜的是以东，象征肉体。最难战胜。</a:t>
            </a:r>
          </a:p>
          <a:p>
            <a:pPr algn="just" defTabSz="457200">
              <a:defRPr sz="1100">
                <a:uFill>
                  <a:solidFill>
                    <a:srgbClr val="000000"/>
                  </a:solidFill>
                </a:u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1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1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1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1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1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1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5" fill="hold"/>
                                        <p:tgtEl>
                                          <p:spTgt spid="1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7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思考題…"/>
          <p:cNvSpPr txBox="1"/>
          <p:nvPr/>
        </p:nvSpPr>
        <p:spPr>
          <a:xfrm>
            <a:off x="960119" y="533400"/>
            <a:ext cx="7223761" cy="247497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800">
                <a:latin typeface="SimHei"/>
                <a:ea typeface="SimHei"/>
                <a:cs typeface="SimHei"/>
                <a:sym typeface="SimHei"/>
              </a:defRPr>
            </a:pPr>
            <a:r>
              <a:t>思考題</a:t>
            </a:r>
          </a:p>
          <a:p>
            <a:pPr marL="210552" indent="-210552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500">
                <a:latin typeface="SimHei"/>
                <a:ea typeface="SimHei"/>
                <a:cs typeface="SimHei"/>
                <a:sym typeface="SimHei"/>
              </a:defRPr>
            </a:pPr>
            <a:r>
              <a:t>大衛作為領導有什麼特質？</a:t>
            </a:r>
          </a:p>
          <a:p>
            <a:pPr marL="210552" indent="-210552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500">
                <a:latin typeface="SimHei"/>
                <a:ea typeface="SimHei"/>
                <a:cs typeface="SimHei"/>
                <a:sym typeface="SimHei"/>
              </a:defRPr>
            </a:pPr>
            <a:r>
              <a:t>大衛四處征戰也象徵屬靈的征戰，對你有什麼啟示？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8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189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"/>
          <p:cNvSpPr/>
          <p:nvPr/>
        </p:nvSpPr>
        <p:spPr>
          <a:xfrm>
            <a:off x="-1" y="4541539"/>
            <a:ext cx="9144002" cy="2316461"/>
          </a:xfrm>
          <a:prstGeom prst="rect">
            <a:avLst/>
          </a:prstGeom>
          <a:blipFill>
            <a:blip r:embed="rId2"/>
          </a:blipFill>
          <a:ln w="12700">
            <a:miter lim="400000"/>
          </a:ln>
        </p:spPr>
        <p:txBody>
          <a:bodyPr lIns="45719" rIns="45719" anchor="ctr"/>
          <a:lstStyle/>
          <a:p>
            <a:pPr/>
          </a:p>
        </p:txBody>
      </p:sp>
      <p:sp>
        <p:nvSpPr>
          <p:cNvPr id="33" name="大衛計劃為神建殿…"/>
          <p:cNvSpPr txBox="1"/>
          <p:nvPr/>
        </p:nvSpPr>
        <p:spPr>
          <a:xfrm>
            <a:off x="960119" y="533400"/>
            <a:ext cx="7223761" cy="38572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大衛計劃為神建殿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王住在自己</a:t>
            </a:r>
            <a:r>
              <a:rPr>
                <a:solidFill>
                  <a:srgbClr val="FF0000"/>
                </a:solidFill>
              </a:rPr>
              <a:t>宮</a:t>
            </a:r>
            <a:r>
              <a:t>中，耶和華使他安靖，不被四圍的仇敵擾亂。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那時，王對先知拿單說：「看哪，我住在香柏木的</a:t>
            </a:r>
            <a:r>
              <a:rPr>
                <a:solidFill>
                  <a:srgbClr val="FF0000"/>
                </a:solidFill>
              </a:rPr>
              <a:t>宮</a:t>
            </a:r>
            <a:r>
              <a:t>中，神的約櫃反在幔子裏。」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拿單對王說：「你可以照你的心意而行，因為耶和華與你同在。」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7:1-3)</a:t>
            </a:r>
          </a:p>
        </p:txBody>
      </p:sp>
      <p:sp>
        <p:nvSpPr>
          <p:cNvPr id="34" name="大衛對神的愛。通過建殿榮耀神的名，也讓以色列人有固定敬拜的地方。"/>
          <p:cNvSpPr txBox="1"/>
          <p:nvPr/>
        </p:nvSpPr>
        <p:spPr>
          <a:xfrm>
            <a:off x="960119" y="5062537"/>
            <a:ext cx="7223761" cy="10134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spcBef>
                <a:spcPts val="800"/>
              </a:spcBef>
              <a:defRPr b="1" sz="2400"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/>
            <a:r>
              <a:t>大衛對神的愛。通過建殿榮耀神的名，也讓以色列人有固定敬拜的地方。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3" grpId="1"/>
      <p:bldP build="whole" bldLvl="1" animBg="1" rev="0" advAuto="0" spid="32" grpId="2"/>
      <p:bldP build="whole" bldLvl="1" animBg="1" rev="0" advAuto="0" spid="34" grpId="3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神不讓大衛建殿…"/>
          <p:cNvSpPr txBox="1"/>
          <p:nvPr/>
        </p:nvSpPr>
        <p:spPr>
          <a:xfrm>
            <a:off x="960119" y="533400"/>
            <a:ext cx="7223761" cy="48630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神不讓大衛建殿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當夜，耶和華的話臨到拿單說：「你去告訴我僕人大衛，說耶和華如此說：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『</a:t>
            </a:r>
            <a:r>
              <a:t>你豈可建造</a:t>
            </a:r>
            <a:r>
              <a:rPr>
                <a:solidFill>
                  <a:srgbClr val="FF0000"/>
                </a:solidFill>
              </a:rPr>
              <a:t>殿宇</a:t>
            </a:r>
            <a:r>
              <a:t>給我居住呢？自從我領以色列人出埃及直到今日，我未曾住過</a:t>
            </a:r>
            <a:r>
              <a:rPr>
                <a:solidFill>
                  <a:srgbClr val="FF0000"/>
                </a:solidFill>
              </a:rPr>
              <a:t>殿宇</a:t>
            </a:r>
            <a:r>
              <a:t>，常在會幕和帳幕中行走。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400">
                <a:latin typeface="SimHei"/>
                <a:ea typeface="SimHei"/>
                <a:cs typeface="SimHei"/>
                <a:sym typeface="SimHei"/>
              </a:defRPr>
            </a:pPr>
            <a:r>
              <a:t>凡我同以色列人所走的地方，我何曾向以色列一支派的士師，就是我吩咐牧養我民以色列的說：你們為何不給我建造香柏木的</a:t>
            </a:r>
            <a:r>
              <a:rPr>
                <a:solidFill>
                  <a:srgbClr val="FF0000"/>
                </a:solidFill>
              </a:rPr>
              <a:t>殿宇</a:t>
            </a:r>
            <a:r>
              <a:t>呢？</a:t>
            </a:r>
            <a:r>
              <a:t>』</a:t>
            </a:r>
            <a:r>
              <a:t>」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7:4-7)</a:t>
            </a:r>
          </a:p>
        </p:txBody>
      </p:sp>
      <p:sp>
        <p:nvSpPr>
          <p:cNvPr id="37" name="只是耶和華的話臨到我說：『你流了多人的血，打了多次大仗，你不可為我的名建造殿宇，因為你在我眼前使多人的血流在地上。歷代志上 22:7"/>
          <p:cNvSpPr txBox="1"/>
          <p:nvPr/>
        </p:nvSpPr>
        <p:spPr>
          <a:xfrm>
            <a:off x="960119" y="5507037"/>
            <a:ext cx="7223761" cy="12141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spcBef>
                <a:spcPts val="800"/>
              </a:spcBef>
              <a:defRPr sz="19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/>
            <a:r>
              <a:t>只是耶和華的話臨到我說：『你流了多人的血，打了多次大仗，你不可為我的名建造殿宇，因為你在我眼前使多人的血流在地上。歷代志上 22:7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7" grpId="2"/>
      <p:bldP build="p" bldLvl="5" animBg="1" rev="0" advAuto="0" spid="3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神對大衛的應許-使你得大名…"/>
          <p:cNvSpPr txBox="1"/>
          <p:nvPr/>
        </p:nvSpPr>
        <p:spPr>
          <a:xfrm>
            <a:off x="960119" y="533400"/>
            <a:ext cx="7223761" cy="365861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神對大衛的應許-使你得大名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300">
                <a:latin typeface="SimHei"/>
                <a:ea typeface="SimHei"/>
                <a:cs typeface="SimHei"/>
                <a:sym typeface="SimHei"/>
              </a:defRPr>
            </a:pPr>
            <a:r>
              <a:t>「現在，你要告訴我僕人大衛，說萬軍之耶和華如此說：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300">
                <a:latin typeface="SimHei"/>
                <a:ea typeface="SimHei"/>
                <a:cs typeface="SimHei"/>
                <a:sym typeface="SimHei"/>
              </a:defRPr>
            </a:pPr>
            <a:r>
              <a:t>『</a:t>
            </a:r>
            <a:r>
              <a:t>我從羊圈中將你召來，叫你不再跟從羊群，立你作我民以色列的君。你無論往那裏去，我常與你同在，剪除你的一切仇敵。我必使你得</a:t>
            </a:r>
            <a:r>
              <a:rPr>
                <a:solidFill>
                  <a:srgbClr val="FF2600"/>
                </a:solidFill>
              </a:rPr>
              <a:t>大名</a:t>
            </a:r>
            <a:r>
              <a:t>，好像世上大大有名的人一樣。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7:8-9)</a:t>
            </a:r>
          </a:p>
        </p:txBody>
      </p:sp>
      <p:sp>
        <p:nvSpPr>
          <p:cNvPr id="40" name="耶穌基督——大衛的子孫"/>
          <p:cNvSpPr txBox="1"/>
          <p:nvPr/>
        </p:nvSpPr>
        <p:spPr>
          <a:xfrm>
            <a:off x="960120" y="4745037"/>
            <a:ext cx="7223760" cy="5105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lnSpc>
                <a:spcPct val="120000"/>
              </a:lnSpc>
              <a:spcBef>
                <a:spcPts val="800"/>
              </a:spcBef>
              <a:defRPr b="1" sz="24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lvl1pPr>
          </a:lstStyle>
          <a:p>
            <a:pPr/>
            <a:r>
              <a:t>耶穌基督——大衛的子孫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9" grpId="1"/>
      <p:bldP build="whole" bldLvl="1" animBg="1" rev="0" advAuto="0" spid="40" grpId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神對大衛的應許-使你安靖…"/>
          <p:cNvSpPr txBox="1"/>
          <p:nvPr/>
        </p:nvSpPr>
        <p:spPr>
          <a:xfrm>
            <a:off x="960119" y="533400"/>
            <a:ext cx="7223761" cy="306120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神對大衛的應許-使你安靖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300">
                <a:latin typeface="SimHei"/>
                <a:ea typeface="SimHei"/>
                <a:cs typeface="SimHei"/>
                <a:sym typeface="SimHei"/>
              </a:defRPr>
            </a:pPr>
            <a:r>
              <a:t>我必為我民以色列選定一個地方，栽培他們，使他們住自己的地方，不再遷移；凶惡之子也不像從前擾害他們，並不像我命士師治理我民以色列的時候一樣。我必</a:t>
            </a:r>
            <a:r>
              <a:rPr>
                <a:solidFill>
                  <a:schemeClr val="accent2"/>
                </a:solidFill>
              </a:rPr>
              <a:t>使你安靖(rest)</a:t>
            </a:r>
            <a:r>
              <a:t>，不被一切仇敵擾亂，並且我耶和華應許你，必為你建立家室。」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7:10-11)</a:t>
            </a:r>
          </a:p>
        </p:txBody>
      </p:sp>
      <p:sp>
        <p:nvSpPr>
          <p:cNvPr id="43" name="暫時的安息 和 靈裡的安息…"/>
          <p:cNvSpPr txBox="1"/>
          <p:nvPr/>
        </p:nvSpPr>
        <p:spPr>
          <a:xfrm>
            <a:off x="326112" y="4122737"/>
            <a:ext cx="8491776" cy="21290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4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暫時的安息 和 靈裡的安息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b="1" sz="24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凡勞苦擔重擔的人，可以到我這裡來，我就使你們得安息。 我心裡柔和謙卑，你們當負我的軛，學我的樣式，這樣你們心裡就必得享安息。（馬太福音11:28-29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3" grpId="2"/>
      <p:bldP build="p" bldLvl="5" animBg="1" rev="0" advAuto="0" spid="42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神對大衛的應許-兒子與後裔…"/>
          <p:cNvSpPr txBox="1"/>
          <p:nvPr/>
        </p:nvSpPr>
        <p:spPr>
          <a:xfrm>
            <a:off x="960119" y="533400"/>
            <a:ext cx="7223761" cy="38770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神對大衛的應許-兒子與後裔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⋯⋯並且我耶和華應許你，必為你建立</a:t>
            </a:r>
            <a:r>
              <a:rPr>
                <a:solidFill>
                  <a:srgbClr val="FF0000"/>
                </a:solidFill>
              </a:rPr>
              <a:t>家室</a:t>
            </a:r>
            <a:r>
              <a:rPr>
                <a:solidFill>
                  <a:srgbClr val="996633"/>
                </a:solidFill>
              </a:rPr>
              <a:t>(</a:t>
            </a:r>
            <a:r>
              <a:rPr>
                <a:solidFill>
                  <a:srgbClr val="996633"/>
                </a:solidFill>
              </a:rPr>
              <a:t>王室</a:t>
            </a:r>
            <a:r>
              <a:rPr>
                <a:solidFill>
                  <a:srgbClr val="996633"/>
                </a:solidFill>
              </a:rPr>
              <a:t>)</a:t>
            </a:r>
            <a:r>
              <a:t>。」「你壽數滿足、與你列祖同睡的時候，我必使你的後裔接續你的位；我也必堅定他的國。</a:t>
            </a:r>
            <a:r>
              <a:rPr b="1"/>
              <a:t>他必為我的名建造</a:t>
            </a:r>
            <a:r>
              <a:rPr>
                <a:solidFill>
                  <a:srgbClr val="FF0000"/>
                </a:solidFill>
              </a:rPr>
              <a:t>殿宇</a:t>
            </a:r>
            <a:r>
              <a:t>；我必堅定他的國位，直到永遠。</a:t>
            </a:r>
            <a:endParaRPr sz="2200"/>
          </a:p>
          <a:p>
            <a:pPr>
              <a:lnSpc>
                <a:spcPct val="120000"/>
              </a:lnSpc>
              <a:spcBef>
                <a:spcPts val="800"/>
              </a:spcBef>
              <a:defRPr sz="2200">
                <a:latin typeface="SimHei"/>
                <a:ea typeface="SimHei"/>
                <a:cs typeface="SimHei"/>
                <a:sym typeface="SimHei"/>
              </a:defRPr>
            </a:pPr>
            <a:r>
              <a:rPr b="1"/>
              <a:t>我要作他的父，他要作我的子</a:t>
            </a:r>
            <a:r>
              <a:t>；他若犯了罪，我必用人的杖責打他，用人的鞭責罰他。但我的慈愛仍不離開他，像離開在你面前所廢棄的掃羅一樣。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7:11b-15)</a:t>
            </a:r>
          </a:p>
        </p:txBody>
      </p:sp>
      <p:sp>
        <p:nvSpPr>
          <p:cNvPr id="46" name="所有的天使，神從來對哪一個說「你是我的兒子，我今日生你」？又指著哪一個說「我要做他的父，他要做我的子」？（希伯來書 1：5）…"/>
          <p:cNvSpPr txBox="1"/>
          <p:nvPr/>
        </p:nvSpPr>
        <p:spPr>
          <a:xfrm>
            <a:off x="326112" y="4618037"/>
            <a:ext cx="8491776" cy="19001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17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所有的天使，神從來對哪一個說「你是我的兒子，我今日生你」？又指著哪一個說「我要做他的父，他要做我的子」？（希伯來書 1：5）</a:t>
            </a:r>
          </a:p>
          <a:p>
            <a:pPr>
              <a:defRPr>
                <a:solidFill>
                  <a:schemeClr val="accent2"/>
                </a:solidFill>
              </a:defRPr>
            </a:pPr>
            <a:r>
              <a:t>這樣，你們不再做外人和客旅，是與聖徒同國，是神家裡的人了。 並且被建造在使徒和先知的根基上，有基督耶穌自己為房角石， 各房靠他聯絡得合式，漸漸成為主的聖殿， 你們也靠他同被建造，成為神藉著聖靈居住的所在。（</a:t>
            </a:r>
            <a:r>
              <a:rPr>
                <a:hlinkClick r:id="rId2" invalidUrl="" action="" tgtFrame="" tooltip="" history="1" highlightClick="0" endSnd="0"/>
              </a:rPr>
              <a:t>以弗所書2:19-22</a:t>
            </a:r>
            <a:r>
              <a:t>）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5" grpId="1"/>
      <p:bldP build="whole" bldLvl="1" animBg="1" rev="0" advAuto="0" spid="46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神對大衛的應許-永遠的國度…"/>
          <p:cNvSpPr txBox="1"/>
          <p:nvPr/>
        </p:nvSpPr>
        <p:spPr>
          <a:xfrm>
            <a:off x="960119" y="533400"/>
            <a:ext cx="7223761" cy="1514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400">
                <a:latin typeface="SimHei"/>
                <a:ea typeface="SimHei"/>
                <a:cs typeface="SimHei"/>
                <a:sym typeface="SimHei"/>
              </a:defRPr>
            </a:pPr>
            <a:r>
              <a:t>神對大衛的應許-永遠的國度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2100">
                <a:latin typeface="SimHei"/>
                <a:ea typeface="SimHei"/>
                <a:cs typeface="SimHei"/>
                <a:sym typeface="SimHei"/>
              </a:defRPr>
            </a:pPr>
            <a:r>
              <a:t>你的</a:t>
            </a:r>
            <a:r>
              <a:rPr>
                <a:solidFill>
                  <a:srgbClr val="FF0000"/>
                </a:solidFill>
              </a:rPr>
              <a:t>家</a:t>
            </a:r>
            <a:r>
              <a:rPr>
                <a:solidFill>
                  <a:srgbClr val="996633"/>
                </a:solidFill>
              </a:rPr>
              <a:t>(</a:t>
            </a:r>
            <a:r>
              <a:rPr>
                <a:solidFill>
                  <a:srgbClr val="996633"/>
                </a:solidFill>
              </a:rPr>
              <a:t>王室</a:t>
            </a:r>
            <a:r>
              <a:rPr>
                <a:solidFill>
                  <a:srgbClr val="996633"/>
                </a:solidFill>
              </a:rPr>
              <a:t>)</a:t>
            </a:r>
            <a:r>
              <a:t>和你的國必在我面前永遠堅立。你的國位也必堅定，直到永遠。</a:t>
            </a:r>
            <a:r>
              <a:rPr>
                <a:solidFill>
                  <a:srgbClr val="808080"/>
                </a:solidFill>
              </a:rPr>
              <a:t>(</a:t>
            </a:r>
            <a:r>
              <a:rPr>
                <a:solidFill>
                  <a:srgbClr val="808080"/>
                </a:solidFill>
              </a:rPr>
              <a:t>撒下</a:t>
            </a:r>
            <a:r>
              <a:rPr>
                <a:solidFill>
                  <a:srgbClr val="808080"/>
                </a:solidFill>
              </a:rPr>
              <a:t>7:16)</a:t>
            </a:r>
          </a:p>
        </p:txBody>
      </p:sp>
      <p:sp>
        <p:nvSpPr>
          <p:cNvPr id="49" name="因有一婴孩为我们而生，有一子赐给我们，政权必担在他的肩头上。他名称为奇妙、策士、全能的神、永在的父、和平的君。 他的政权与平安必加增无穷，他必在大卫的宝座上治理他的国，以公平、公义使国坚定稳固，从今直到永远。万军之耶和华的热心必成就这事。（以赛亚书9:6-7）…"/>
          <p:cNvSpPr txBox="1"/>
          <p:nvPr/>
        </p:nvSpPr>
        <p:spPr>
          <a:xfrm>
            <a:off x="326112" y="2941637"/>
            <a:ext cx="8491776" cy="29812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sz="19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因有一婴孩为我们而生，有一子赐给我们，政权必担在他的肩头上。他名称为奇妙、策士、全能的神、永在的父、和平的君。 他的政权与平安必加增无穷，他必在</a:t>
            </a:r>
            <a:r>
              <a:rPr u="sng"/>
              <a:t>大卫</a:t>
            </a:r>
            <a:r>
              <a:t>的宝座上治理他的国，以公平、公义使国坚定稳固，从今直到永远。万军之耶和华的热心必成就这事。（以赛亚书9:6-7）</a:t>
            </a:r>
          </a:p>
          <a:p>
            <a:pPr>
              <a:lnSpc>
                <a:spcPct val="120000"/>
              </a:lnSpc>
              <a:spcBef>
                <a:spcPts val="800"/>
              </a:spcBef>
              <a:defRPr sz="19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pPr>
          </a:p>
          <a:p>
            <a:pPr>
              <a:lnSpc>
                <a:spcPct val="120000"/>
              </a:lnSpc>
              <a:spcBef>
                <a:spcPts val="800"/>
              </a:spcBef>
              <a:defRPr sz="1900">
                <a:solidFill>
                  <a:schemeClr val="accent2"/>
                </a:solidFill>
                <a:latin typeface="SimHei"/>
                <a:ea typeface="SimHei"/>
                <a:cs typeface="SimHei"/>
                <a:sym typeface="SimHei"/>
              </a:defRPr>
            </a:pPr>
            <a:r>
              <a:t>「世上的國成了我主和主基督的國，他要做王，直到永永遠遠。」（啟示錄11:15）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9" grpId="2"/>
      <p:bldP build="p" bldLvl="5" animBg="1" rev="0" advAuto="0" spid="48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思考題…"/>
          <p:cNvSpPr txBox="1"/>
          <p:nvPr/>
        </p:nvSpPr>
        <p:spPr>
          <a:xfrm>
            <a:off x="960119" y="533400"/>
            <a:ext cx="7223761" cy="3572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20000"/>
              </a:lnSpc>
              <a:spcBef>
                <a:spcPts val="800"/>
              </a:spcBef>
              <a:defRPr b="1" sz="2800">
                <a:latin typeface="SimHei"/>
                <a:ea typeface="SimHei"/>
                <a:cs typeface="SimHei"/>
                <a:sym typeface="SimHei"/>
              </a:defRPr>
            </a:pPr>
            <a:r>
              <a:t>思考題</a:t>
            </a:r>
          </a:p>
          <a:p>
            <a:pPr marL="210552" indent="-210552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500">
                <a:latin typeface="SimHei"/>
                <a:ea typeface="SimHei"/>
                <a:cs typeface="SimHei"/>
                <a:sym typeface="SimHei"/>
              </a:defRPr>
            </a:pPr>
            <a:r>
              <a:t>神不讓大衛建殿，但卻對他有更美好的應許。神有沒有對你想做的事情說過“不”？你從中學到什麼功課？</a:t>
            </a:r>
          </a:p>
          <a:p>
            <a:pPr marL="210552" indent="-210552">
              <a:lnSpc>
                <a:spcPct val="120000"/>
              </a:lnSpc>
              <a:spcBef>
                <a:spcPts val="800"/>
              </a:spcBef>
              <a:buSzPct val="100000"/>
              <a:buChar char="•"/>
              <a:defRPr sz="2500">
                <a:latin typeface="SimHei"/>
                <a:ea typeface="SimHei"/>
                <a:cs typeface="SimHei"/>
                <a:sym typeface="SimHei"/>
              </a:defRPr>
            </a:pPr>
            <a:r>
              <a:t>回顾你的人生，神是如何通过他在你生命中的计划来向你显明他的智慧和爱？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Class="entr" nodeType="with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51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Default Design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Default Desig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