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15"/>
  </p:notesMasterIdLst>
  <p:sldIdLst>
    <p:sldId id="256" r:id="rId2"/>
    <p:sldId id="313" r:id="rId3"/>
    <p:sldId id="319" r:id="rId4"/>
    <p:sldId id="314" r:id="rId5"/>
    <p:sldId id="318" r:id="rId6"/>
    <p:sldId id="316" r:id="rId7"/>
    <p:sldId id="317" r:id="rId8"/>
    <p:sldId id="322" r:id="rId9"/>
    <p:sldId id="323" r:id="rId10"/>
    <p:sldId id="324" r:id="rId11"/>
    <p:sldId id="320" r:id="rId12"/>
    <p:sldId id="311" r:id="rId13"/>
    <p:sldId id="321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8" autoAdjust="0"/>
    <p:restoredTop sz="68009" autoAdjust="0"/>
  </p:normalViewPr>
  <p:slideViewPr>
    <p:cSldViewPr>
      <p:cViewPr varScale="1">
        <p:scale>
          <a:sx n="53" d="100"/>
          <a:sy n="53" d="100"/>
        </p:scale>
        <p:origin x="8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65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aseline="0" dirty="0"/>
          </a:p>
          <a:p>
            <a:endParaRPr lang="en-US" altLang="zh-CN" baseline="0" dirty="0"/>
          </a:p>
          <a:p>
            <a:r>
              <a:rPr lang="zh-CN" altLang="en-US" baseline="0" dirty="0"/>
              <a:t>第一至三章是先知何西阿个人的婚姻经历，神借着他特别的婚姻经历，让我们清晰地认识神的毫不妥协的审判和坚定不移的爱心，预备我们接受后面进一步的信息。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27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11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5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aseline="0" dirty="0"/>
              <a:t>神两次宣告定罪和审判（一</a:t>
            </a:r>
            <a:r>
              <a:rPr lang="en-US" altLang="zh-CN" baseline="0" dirty="0"/>
              <a:t>2-9</a:t>
            </a:r>
            <a:r>
              <a:rPr lang="zh-CN" altLang="en-US" baseline="0" dirty="0"/>
              <a:t>；二</a:t>
            </a:r>
            <a:r>
              <a:rPr lang="en-US" altLang="zh-CN" baseline="0" dirty="0"/>
              <a:t>2-13</a:t>
            </a:r>
            <a:r>
              <a:rPr lang="zh-CN" altLang="en-US" baseline="0" dirty="0"/>
              <a:t>），又两次宣告了复兴的应许（一</a:t>
            </a:r>
            <a:r>
              <a:rPr lang="en-US" altLang="zh-CN" baseline="0" dirty="0"/>
              <a:t>10-</a:t>
            </a:r>
            <a:r>
              <a:rPr lang="zh-CN" altLang="en-US" baseline="0" dirty="0"/>
              <a:t>二</a:t>
            </a:r>
            <a:r>
              <a:rPr lang="en-US" altLang="zh-CN" baseline="0" dirty="0"/>
              <a:t>1</a:t>
            </a:r>
            <a:r>
              <a:rPr lang="zh-CN" altLang="en-US" baseline="0" dirty="0"/>
              <a:t>节；二</a:t>
            </a:r>
            <a:r>
              <a:rPr lang="en-US" altLang="zh-CN" baseline="0" dirty="0"/>
              <a:t>14-23</a:t>
            </a:r>
            <a:r>
              <a:rPr lang="zh-CN" altLang="en-US" baseline="0" dirty="0"/>
              <a:t>）。现在，神突然命令何西阿「再去爱一个淫妇」（</a:t>
            </a:r>
            <a:r>
              <a:rPr lang="en-US" altLang="zh-CN" baseline="0" dirty="0"/>
              <a:t>1</a:t>
            </a:r>
            <a:r>
              <a:rPr lang="zh-CN" altLang="en-US" baseline="0" dirty="0"/>
              <a:t>节），让何西阿重新接纳有外遇的妻子，用这种不可思议的爱去显明神的救赎之爱。</a:t>
            </a:r>
            <a:endParaRPr lang="en-US" altLang="zh-CN" baseline="0" dirty="0"/>
          </a:p>
          <a:p>
            <a:endParaRPr lang="en-US" baseline="0" dirty="0"/>
          </a:p>
          <a:p>
            <a:endParaRPr lang="en-US" baseline="0" dirty="0"/>
          </a:p>
          <a:p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葡萄饼」（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节）是用晒干的葡萄制成的饼，可以耐久存放，被百姓用来向偶像献祭（耶四十四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）。「喜爱葡萄饼」（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节），意思是喜爱敬拜偶像。「人若爱世界，爱父的心就不在他里面了」（约壹二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）；百姓「喜爱葡萄饼」，爱神的心也就枯萎了。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52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415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仁义公平：　神的救赎不会有任何偏私</a:t>
            </a:r>
            <a:endParaRPr lang="en-US" altLang="zh-CN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慈愛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憐憫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神的引导、保护， 关怀</a:t>
            </a:r>
            <a:endParaRPr lang="en-US" altLang="zh-CN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誠實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信实、可靠，不用担心会被抛弃</a:t>
            </a:r>
            <a:endParaRPr lang="en-US" altLang="zh-TW"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31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02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aseline="0" dirty="0"/>
              <a:t>「以色列人也多日独居」（</a:t>
            </a:r>
            <a:r>
              <a:rPr lang="en-US" altLang="zh-CN" baseline="0" dirty="0"/>
              <a:t>4</a:t>
            </a:r>
            <a:r>
              <a:rPr lang="zh-CN" altLang="en-US" baseline="0" dirty="0"/>
              <a:t>节），指被掳亚述。南国犹大被掳巴比伦，神应许了</a:t>
            </a:r>
            <a:r>
              <a:rPr lang="en-US" altLang="zh-CN" baseline="0" dirty="0"/>
              <a:t>70</a:t>
            </a:r>
            <a:r>
              <a:rPr lang="zh-CN" altLang="en-US" baseline="0" dirty="0"/>
              <a:t>年的期限（耶二十五</a:t>
            </a:r>
            <a:r>
              <a:rPr lang="en-US" altLang="zh-CN" baseline="0" dirty="0"/>
              <a:t>11</a:t>
            </a:r>
            <a:r>
              <a:rPr lang="zh-CN" altLang="en-US" baseline="0" dirty="0"/>
              <a:t>）；北国以色列被掳亚述，神却没有提到恢复的期限，但也不是永远，而是「多日」。直到</a:t>
            </a:r>
            <a:r>
              <a:rPr lang="en-US" altLang="zh-CN" baseline="0" dirty="0"/>
              <a:t>1948</a:t>
            </a:r>
            <a:r>
              <a:rPr lang="zh-CN" altLang="en-US" baseline="0" dirty="0"/>
              <a:t>年以色列复国以后，才有北方支派的后裔陆续回归。</a:t>
            </a:r>
          </a:p>
          <a:p>
            <a:r>
              <a:rPr lang="zh-CN" altLang="en-US" baseline="0" dirty="0"/>
              <a:t>「无君王，无首领」（</a:t>
            </a:r>
            <a:r>
              <a:rPr lang="en-US" altLang="zh-CN" baseline="0" dirty="0"/>
              <a:t>4</a:t>
            </a:r>
            <a:r>
              <a:rPr lang="zh-CN" altLang="en-US" baseline="0" dirty="0"/>
              <a:t>节），指北国将失去政治、军事的体系。</a:t>
            </a:r>
          </a:p>
          <a:p>
            <a:r>
              <a:rPr lang="zh-CN" altLang="en-US" baseline="0" dirty="0"/>
              <a:t>「无祭祀」（</a:t>
            </a:r>
            <a:r>
              <a:rPr lang="en-US" altLang="zh-CN" baseline="0" dirty="0"/>
              <a:t>4</a:t>
            </a:r>
            <a:r>
              <a:rPr lang="zh-CN" altLang="en-US" baseline="0" dirty="0"/>
              <a:t>节），指北国将失去宗教的体系，不但停止敬拜假神，也停止敬拜真神。因为百姓还没有「以敬畏的心归向耶和华」（</a:t>
            </a:r>
            <a:r>
              <a:rPr lang="en-US" altLang="zh-CN" baseline="0" dirty="0"/>
              <a:t>5</a:t>
            </a:r>
            <a:r>
              <a:rPr lang="zh-CN" altLang="en-US" baseline="0" dirty="0"/>
              <a:t>节），所以神不需要他们虚假的敬拜。</a:t>
            </a:r>
          </a:p>
          <a:p>
            <a:r>
              <a:rPr lang="zh-CN" altLang="en-US" baseline="0" dirty="0"/>
              <a:t>「柱像」（</a:t>
            </a:r>
            <a:r>
              <a:rPr lang="en-US" altLang="zh-CN" baseline="0" dirty="0"/>
              <a:t>4</a:t>
            </a:r>
            <a:r>
              <a:rPr lang="zh-CN" altLang="en-US" baseline="0" dirty="0"/>
              <a:t>节）指代表迦南男神巴力的石柱。</a:t>
            </a:r>
          </a:p>
          <a:p>
            <a:r>
              <a:rPr lang="zh-CN" altLang="en-US" baseline="0" dirty="0"/>
              <a:t>「以弗得」（</a:t>
            </a:r>
            <a:r>
              <a:rPr lang="en-US" altLang="zh-CN" baseline="0" dirty="0"/>
              <a:t>4</a:t>
            </a:r>
            <a:r>
              <a:rPr lang="zh-CN" altLang="en-US" baseline="0" dirty="0"/>
              <a:t>节）是祭司圣服的一部分（出二十八</a:t>
            </a:r>
            <a:r>
              <a:rPr lang="en-US" altLang="zh-CN" baseline="0" dirty="0"/>
              <a:t>6-14</a:t>
            </a:r>
            <a:r>
              <a:rPr lang="zh-CN" altLang="en-US" baseline="0" dirty="0"/>
              <a:t>），但后来有些以色列人把「以弗得」当作偶像敬拜（士八</a:t>
            </a:r>
            <a:r>
              <a:rPr lang="en-US" altLang="zh-CN" baseline="0" dirty="0"/>
              <a:t>27</a:t>
            </a:r>
            <a:r>
              <a:rPr lang="zh-CN" altLang="en-US" baseline="0" dirty="0"/>
              <a:t>）。在被掳期间，无论是祭司的圣服「以弗得」，还是当作偶像敬拜的「以弗得」，都不再存在。</a:t>
            </a:r>
          </a:p>
          <a:p>
            <a:r>
              <a:rPr lang="zh-CN" altLang="en-US" baseline="0" dirty="0"/>
              <a:t>「家中的神像」（</a:t>
            </a:r>
            <a:r>
              <a:rPr lang="en-US" altLang="zh-CN" baseline="0" dirty="0"/>
              <a:t>4</a:t>
            </a:r>
            <a:r>
              <a:rPr lang="zh-CN" altLang="en-US" baseline="0" dirty="0"/>
              <a:t>节），指古代美索不达米亚和迦南人家中代表祖先或家族守护神的偶像（</a:t>
            </a:r>
            <a:r>
              <a:rPr lang="en-US" altLang="zh-CN" baseline="0" dirty="0" err="1"/>
              <a:t>Teraphim</a:t>
            </a:r>
            <a:r>
              <a:rPr lang="zh-CN" altLang="en-US" baseline="0" dirty="0"/>
              <a:t>），可以用来占卜，也可以作为遗产继承权的凭证（创三十一</a:t>
            </a:r>
            <a:r>
              <a:rPr lang="en-US" altLang="zh-CN" baseline="0" dirty="0"/>
              <a:t>19</a:t>
            </a:r>
            <a:r>
              <a:rPr lang="zh-CN" altLang="en-US" baseline="0" dirty="0"/>
              <a:t>）。</a:t>
            </a:r>
            <a:endParaRPr lang="en-US" altLang="zh-CN" baseline="0" dirty="0"/>
          </a:p>
          <a:p>
            <a:endParaRPr lang="en-US" baseline="0" dirty="0"/>
          </a:p>
          <a:p>
            <a:r>
              <a:rPr lang="zh-TW" altLang="en-US" baseline="0" dirty="0"/>
              <a:t> </a:t>
            </a:r>
            <a:r>
              <a:rPr lang="en-US" altLang="zh-TW" baseline="0" dirty="0"/>
              <a:t>"</a:t>
            </a:r>
            <a:r>
              <a:rPr lang="zh-TW" altLang="en-US" baseline="0" dirty="0"/>
              <a:t>願賜平安的神親自使你們全然成聖 。 又願你們的靈與魂與身子得蒙保守 ， 在我主耶穌基督降臨的時候 ， 完全無可指摘</a:t>
            </a:r>
            <a:r>
              <a:rPr lang="en-US" altLang="zh-TW" baseline="0" dirty="0"/>
              <a:t>" ( </a:t>
            </a:r>
            <a:r>
              <a:rPr lang="zh-TW" altLang="en-US" baseline="0" dirty="0"/>
              <a:t>帖撒羅尼迦前書 </a:t>
            </a:r>
            <a:r>
              <a:rPr lang="en-US" altLang="zh-TW" baseline="0" dirty="0"/>
              <a:t>5:23) </a:t>
            </a:r>
            <a:r>
              <a:rPr lang="zh-TW" altLang="en-US" baseline="0" dirty="0"/>
              <a:t>。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17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『</a:t>
            </a:r>
            <a:r>
              <a:rPr lang="zh-TW" altLang="en-US" dirty="0"/>
              <a:t>歸回</a:t>
            </a:r>
            <a:r>
              <a:rPr lang="en-US" altLang="zh-TW" dirty="0"/>
              <a:t>』(15 </a:t>
            </a:r>
            <a:r>
              <a:rPr lang="zh-TW" altLang="en-US" dirty="0"/>
              <a:t>次</a:t>
            </a:r>
            <a:r>
              <a:rPr lang="en-US" altLang="zh-TW" dirty="0"/>
              <a:t>) — </a:t>
            </a:r>
            <a:r>
              <a:rPr lang="zh-TW" altLang="en-US" dirty="0"/>
              <a:t>根本在於真心悔改、歸向 神</a:t>
            </a:r>
            <a:endParaRPr lang="en-US" altLang="zh-TW" dirty="0"/>
          </a:p>
          <a:p>
            <a:endParaRPr lang="en-US" altLang="zh-CN" baseline="0" dirty="0"/>
          </a:p>
          <a:p>
            <a:r>
              <a:rPr lang="zh-CN" altLang="en-US" baseline="0" dirty="0"/>
              <a:t>「他们的王大卫」（</a:t>
            </a:r>
            <a:r>
              <a:rPr lang="en-US" altLang="zh-CN" baseline="0" dirty="0"/>
              <a:t>5</a:t>
            </a:r>
            <a:r>
              <a:rPr lang="zh-CN" altLang="en-US" baseline="0" dirty="0"/>
              <a:t>节），指大卫的后裔弥赛亚。先知何西阿发表的信息面向北国以色列，但北国从所罗门王死后就背叛了大卫王朝（王上十二</a:t>
            </a:r>
            <a:r>
              <a:rPr lang="en-US" altLang="zh-CN" baseline="0" dirty="0"/>
              <a:t>19</a:t>
            </a:r>
            <a:r>
              <a:rPr lang="zh-CN" altLang="en-US" baseline="0" dirty="0"/>
              <a:t>）。因此，先知所预言的回归，并不是属地国度的回归，因为当时耶罗波安二世的表面盛世，并不能改善百姓的属灵光景。将来的回归是在大卫的子孙基督里的回归，「末后的日子」（</a:t>
            </a:r>
            <a:r>
              <a:rPr lang="en-US" altLang="zh-CN" baseline="0" dirty="0"/>
              <a:t>5</a:t>
            </a:r>
            <a:r>
              <a:rPr lang="zh-CN" altLang="en-US" baseline="0" dirty="0"/>
              <a:t>节）很可能是指主耶稣再来、「以色列全家都要得救」（罗十一</a:t>
            </a:r>
            <a:r>
              <a:rPr lang="en-US" altLang="zh-CN" baseline="0" dirty="0"/>
              <a:t>26</a:t>
            </a:r>
            <a:r>
              <a:rPr lang="zh-CN" altLang="en-US" baseline="0" dirty="0"/>
              <a:t>）的时候，那时北国以色列将完全回归到基督的国度里（启七</a:t>
            </a:r>
            <a:r>
              <a:rPr lang="en-US" altLang="zh-CN" baseline="0" dirty="0"/>
              <a:t>4-8</a:t>
            </a:r>
            <a:r>
              <a:rPr lang="zh-CN" altLang="en-US" baseline="0" dirty="0"/>
              <a:t>）。</a:t>
            </a:r>
            <a:endParaRPr lang="en-US" altLang="zh-CN" baseline="0" dirty="0"/>
          </a:p>
          <a:p>
            <a:endParaRPr lang="en-US" altLang="zh-CN" baseline="0" dirty="0"/>
          </a:p>
          <a:p>
            <a:r>
              <a:rPr lang="zh-CN" altLang="en-US" baseline="0" dirty="0"/>
              <a:t>目的是为了「归回」（</a:t>
            </a:r>
            <a:r>
              <a:rPr lang="en-US" altLang="zh-CN" baseline="0" dirty="0"/>
              <a:t>5</a:t>
            </a:r>
            <a:r>
              <a:rPr lang="zh-CN" altLang="en-US" baseline="0" dirty="0"/>
              <a:t>节）和「寻求」（</a:t>
            </a:r>
            <a:r>
              <a:rPr lang="en-US" altLang="zh-CN" baseline="0" dirty="0"/>
              <a:t>5</a:t>
            </a:r>
            <a:r>
              <a:rPr lang="zh-CN" altLang="en-US" baseline="0" dirty="0"/>
              <a:t>节）。</a:t>
            </a:r>
          </a:p>
          <a:p>
            <a:r>
              <a:rPr lang="zh-CN" altLang="en-US" baseline="0" dirty="0"/>
              <a:t>神不断催促百姓「归回」，却被百姓屡次拒绝（五</a:t>
            </a:r>
            <a:r>
              <a:rPr lang="en-US" altLang="zh-CN" baseline="0" dirty="0"/>
              <a:t>4</a:t>
            </a:r>
            <a:r>
              <a:rPr lang="zh-CN" altLang="en-US" baseline="0" dirty="0"/>
              <a:t>；七</a:t>
            </a:r>
            <a:r>
              <a:rPr lang="en-US" altLang="zh-CN" baseline="0" dirty="0"/>
              <a:t>10</a:t>
            </a:r>
            <a:r>
              <a:rPr lang="zh-CN" altLang="en-US" baseline="0" dirty="0"/>
              <a:t>）；神一直等着百姓「寻求」（五</a:t>
            </a:r>
            <a:r>
              <a:rPr lang="en-US" altLang="zh-CN" baseline="0" dirty="0"/>
              <a:t>15</a:t>
            </a:r>
            <a:r>
              <a:rPr lang="zh-CN" altLang="en-US" baseline="0" dirty="0"/>
              <a:t>），却被百姓视而不见（七</a:t>
            </a:r>
            <a:r>
              <a:rPr lang="en-US" altLang="zh-CN" baseline="0" dirty="0"/>
              <a:t>10</a:t>
            </a:r>
            <a:r>
              <a:rPr lang="zh-CN" altLang="en-US" baseline="0" dirty="0"/>
              <a:t>）。百姓只有在被剥夺和被管教的功课中，才能认识神的真实、巴力的虚假，才有可能「以敬畏的心归向耶和华」（</a:t>
            </a:r>
            <a:r>
              <a:rPr lang="en-US" altLang="zh-CN" baseline="0" dirty="0"/>
              <a:t>5</a:t>
            </a:r>
            <a:r>
              <a:rPr lang="zh-CN" altLang="en-US" baseline="0" dirty="0"/>
              <a:t>节），「寻求他们的神</a:t>
            </a:r>
            <a:r>
              <a:rPr lang="en-US" altLang="zh-CN" baseline="0" dirty="0"/>
              <a:t>——</a:t>
            </a:r>
            <a:r>
              <a:rPr lang="zh-CN" altLang="en-US" baseline="0" dirty="0"/>
              <a:t>耶和华和他们的王大卫」（</a:t>
            </a:r>
            <a:r>
              <a:rPr lang="en-US" altLang="zh-CN" baseline="0" dirty="0"/>
              <a:t>5</a:t>
            </a:r>
            <a:r>
              <a:rPr lang="zh-CN" altLang="en-US" baseline="0" dirty="0"/>
              <a:t>节）。这是所有亚当后裔的天性，也是今天每个信徒的肉体本相。因此，每一个真正重生得救的人，圣灵一定会对付我们的肉体，我们才能存「敬畏的心」，真正「归回」祂、「寻求」祂。正如主耶稣所说的：「凡属我不结果子的枝子，祂就剪去；凡结果子的，祂就修理干净，使枝子结果子更多」（约十五</a:t>
            </a:r>
            <a:r>
              <a:rPr lang="en-US" altLang="zh-CN" baseline="0" dirty="0"/>
              <a:t>2</a:t>
            </a:r>
            <a:r>
              <a:rPr lang="zh-CN" altLang="en-US" baseline="0" dirty="0"/>
              <a:t>）。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46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81200"/>
            <a:ext cx="8534400" cy="28194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CN" sz="7200" dirty="0">
                <a:solidFill>
                  <a:srgbClr val="FFC000"/>
                </a:solidFill>
              </a:rPr>
            </a:br>
            <a:br>
              <a:rPr lang="en-US" sz="7200" dirty="0">
                <a:solidFill>
                  <a:srgbClr val="FFC000"/>
                </a:solidFill>
              </a:rPr>
            </a:br>
            <a:r>
              <a:rPr lang="zh-CN" altLang="en-US" sz="7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书第四讲：</a:t>
            </a:r>
            <a:br>
              <a:rPr lang="en-US" altLang="zh-CN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第三章</a:t>
            </a:r>
            <a:br>
              <a:rPr lang="en-US" altLang="zh-CN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完全的愛</a:t>
            </a:r>
            <a:endParaRPr lang="en-US" sz="7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我對她說：「你當多日為我獨居，不可行淫，不可歸別人為妻，我向你也必這樣。」 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以色列人也必多日獨居，無君王，無首領，無祭祀，無柱像，無以弗得，無家中的神像。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痛改前非，完全回心转意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何西阿的等候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--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我向你也必這樣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以色列人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，一无所有的地步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無君王，無首領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--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政治军事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無祭祀，無柱像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--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宗教体系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無以弗得，無家中的神像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—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文化遺產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重新认识自己与神的关系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夫妻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分別為聖，與罪分離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三、愛的回應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822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後來以色列人必歸回（或譯：回心轉意），尋求他們的神－耶和華和他們的王大衛。在末後的日子，必以敬畏的心歸向耶和華，領受他的恩惠。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以色列人必歸回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人的回歸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心的回歸，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真心悔改、歸向 神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尋求神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明白自己所需和軟弱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存敬畏的心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--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肉体的掙扎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領受他的恩惠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—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回家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四、愛的應許 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258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5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完全的愛</a:t>
            </a:r>
            <a:endParaRPr lang="en-US" sz="54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 txBox="1">
            <a:spLocks/>
          </p:cNvSpPr>
          <p:nvPr/>
        </p:nvSpPr>
        <p:spPr>
          <a:xfrm>
            <a:off x="941717" y="1447800"/>
            <a:ext cx="7906109" cy="32766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Font typeface="+mj-lt"/>
              <a:buAutoNum type="arabicPeriod"/>
            </a:pPr>
            <a:r>
              <a:rPr lang="zh-CN" altLang="en-US" sz="4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愛的命令 </a:t>
            </a:r>
            <a:r>
              <a:rPr lang="en-US" altLang="zh-CN" sz="4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(3:1)</a:t>
            </a:r>
          </a:p>
          <a:p>
            <a:pPr marL="514350" indent="-514350" algn="l">
              <a:buFont typeface="+mj-lt"/>
              <a:buAutoNum type="arabicPeriod"/>
            </a:pPr>
            <a:r>
              <a:rPr lang="zh-CN" altLang="en-US" sz="4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愛的行動 </a:t>
            </a:r>
            <a:r>
              <a:rPr lang="en-US" altLang="zh-CN" sz="4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(3:2)</a:t>
            </a:r>
          </a:p>
          <a:p>
            <a:pPr marL="514350" indent="-514350" algn="l">
              <a:buFont typeface="+mj-lt"/>
              <a:buAutoNum type="arabicPeriod"/>
            </a:pPr>
            <a:r>
              <a:rPr lang="zh-CN" altLang="en-US" sz="4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愛的回應 </a:t>
            </a:r>
            <a:r>
              <a:rPr lang="en-US" altLang="zh-CN" sz="4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(3:3-4)</a:t>
            </a:r>
          </a:p>
          <a:p>
            <a:pPr marL="514350" indent="-514350" algn="l">
              <a:buFont typeface="+mj-lt"/>
              <a:buAutoNum type="arabicPeriod"/>
            </a:pPr>
            <a:r>
              <a:rPr lang="zh-CN" altLang="en-US" sz="4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愛的應許 </a:t>
            </a:r>
            <a:r>
              <a:rPr lang="en-US" altLang="zh-CN" sz="4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(3:5)</a:t>
            </a:r>
            <a:endParaRPr lang="en-US" sz="48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2515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何西阿先知以自己的生命遭遇（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淫蕩的妻與忠貞的丈夫 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1-3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章），上帝來預備他來傳講祂的信息（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行淫的百姓與信實慈愛的 神 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4-14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章） 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何西阿先知以个人的婚姻经历，更深体会耶和华的心意。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結論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9199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耶和華對我說：「你再去愛一個淫婦，就是她情人所愛的；好像以色列人，雖然偏向別神，喜愛葡萄餅，耶和華還是愛他們。」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我便用銀子十五舍客勒，大麥一賀梅珥半，買她歸我。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我對她說：「你當多日為我獨居，不可行淫，不可歸別人為妻，我向你也必這樣。」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以色列人也必多日獨居，無君王，無首領，無祭祀，無柱像，無以弗得，無家中的神像。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後來以色列人必歸回（或譯：回心轉意），尋求他們的神－耶和華和他們的王大衛。在末後的日子，必以敬畏的心歸向耶和華，領受他的恩惠。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0192"/>
            <a:ext cx="8534400" cy="960408"/>
          </a:xfrm>
        </p:spPr>
        <p:txBody>
          <a:bodyPr>
            <a:noAutofit/>
          </a:bodyPr>
          <a:lstStyle/>
          <a:p>
            <a:pPr algn="ctr"/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第三章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2502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妻子背叛到了出走、沦落为妓的地步，何西阿还要去爱她，赎回她。这样的人，怎能去爱？怎么去爱？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讨论题 </a:t>
            </a:r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0633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amazing-love-story-of-hos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50" y="284163"/>
            <a:ext cx="6184900" cy="39227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2">
                <a:alpha val="50000"/>
              </a:schemeClr>
            </a:outerShdw>
          </a:effectLst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914400" y="4446588"/>
            <a:ext cx="7315200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5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耶和華對我說：「你再去愛一個淫婦，就是她情人所愛的；好像以色列人，雖然偏向別神，喜愛葡萄餅，耶和華還是愛他們。」</a:t>
            </a:r>
            <a:r>
              <a:rPr lang="en-US" altLang="zh-TW" sz="2400" dirty="0">
                <a:latin typeface="SimHei" panose="02010609060101010101" pitchFamily="49" charset="-122"/>
                <a:ea typeface="新細明體" pitchFamily="18" charset="-120"/>
              </a:rPr>
              <a:t> 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何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3:1)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9827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愛的對象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淫妇， 情人所爱的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以色列人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偏向別神，喜愛葡萄餅，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神命令「去娶」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===》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「去爱」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耶和华还是爱他们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基督在我们还作罪人的时候为我们死，神的爱就在此向我们显明了」（罗五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一、愛的命令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799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mazing-love-story-of-hos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50" y="284163"/>
            <a:ext cx="6184900" cy="39227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2">
                <a:alpha val="50000"/>
              </a:schemeClr>
            </a:outerShdw>
          </a:effectLst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914400" y="4446588"/>
            <a:ext cx="73152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5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我便用銀子十五舍客勒，大麥一賀梅珥半，買她歸我。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何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3:2)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1268" name="Rectangle 4" descr="Pink tissue paper"/>
          <p:cNvSpPr>
            <a:spLocks noChangeArrowheads="1"/>
          </p:cNvSpPr>
          <p:nvPr/>
        </p:nvSpPr>
        <p:spPr bwMode="auto">
          <a:xfrm>
            <a:off x="1536700" y="5676900"/>
            <a:ext cx="1243013" cy="695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zh-TW" altLang="en-US" sz="2400">
                <a:ea typeface="SimHei" panose="02010609060101010101" pitchFamily="49" charset="-122"/>
              </a:rPr>
              <a:t>新婦</a:t>
            </a:r>
          </a:p>
        </p:txBody>
      </p:sp>
      <p:sp>
        <p:nvSpPr>
          <p:cNvPr id="11269" name="Rectangle 5" descr="Pink tissue paper"/>
          <p:cNvSpPr>
            <a:spLocks noChangeArrowheads="1"/>
          </p:cNvSpPr>
          <p:nvPr/>
        </p:nvSpPr>
        <p:spPr bwMode="auto">
          <a:xfrm>
            <a:off x="3144838" y="5676900"/>
            <a:ext cx="1243012" cy="695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zh-TW" altLang="en-US" sz="2400">
                <a:ea typeface="SimHei" panose="02010609060101010101" pitchFamily="49" charset="-122"/>
              </a:rPr>
              <a:t>淫婦</a:t>
            </a:r>
          </a:p>
        </p:txBody>
      </p:sp>
      <p:sp>
        <p:nvSpPr>
          <p:cNvPr id="11270" name="Rectangle 6" descr="Pink tissue paper"/>
          <p:cNvSpPr>
            <a:spLocks noChangeArrowheads="1"/>
          </p:cNvSpPr>
          <p:nvPr/>
        </p:nvSpPr>
        <p:spPr bwMode="auto">
          <a:xfrm>
            <a:off x="4756150" y="5676900"/>
            <a:ext cx="1243013" cy="695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zh-TW" altLang="en-US" sz="2400">
                <a:ea typeface="SimHei" panose="02010609060101010101" pitchFamily="49" charset="-122"/>
              </a:rPr>
              <a:t>娼妓</a:t>
            </a:r>
          </a:p>
        </p:txBody>
      </p:sp>
      <p:sp>
        <p:nvSpPr>
          <p:cNvPr id="11271" name="Rectangle 7" descr="Pink tissue paper"/>
          <p:cNvSpPr>
            <a:spLocks noChangeArrowheads="1"/>
          </p:cNvSpPr>
          <p:nvPr/>
        </p:nvSpPr>
        <p:spPr bwMode="auto">
          <a:xfrm>
            <a:off x="6362700" y="5676900"/>
            <a:ext cx="1243013" cy="695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zh-TW" altLang="en-US" sz="2400">
                <a:ea typeface="SimHei" panose="02010609060101010101" pitchFamily="49" charset="-122"/>
              </a:rPr>
              <a:t>奴隸</a:t>
            </a:r>
          </a:p>
        </p:txBody>
      </p:sp>
      <p:cxnSp>
        <p:nvCxnSpPr>
          <p:cNvPr id="11272" name="AutoShape 8" descr="Pink tissue paper"/>
          <p:cNvCxnSpPr>
            <a:cxnSpLocks noChangeShapeType="1"/>
            <a:stCxn id="11268" idx="3"/>
            <a:endCxn id="11269" idx="1"/>
          </p:cNvCxnSpPr>
          <p:nvPr/>
        </p:nvCxnSpPr>
        <p:spPr bwMode="auto">
          <a:xfrm>
            <a:off x="2779713" y="6024563"/>
            <a:ext cx="365125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73" name="AutoShape 9" descr="Pink tissue paper"/>
          <p:cNvCxnSpPr>
            <a:cxnSpLocks noChangeShapeType="1"/>
            <a:stCxn id="11269" idx="3"/>
            <a:endCxn id="11270" idx="1"/>
          </p:cNvCxnSpPr>
          <p:nvPr/>
        </p:nvCxnSpPr>
        <p:spPr bwMode="auto">
          <a:xfrm>
            <a:off x="4387850" y="6024563"/>
            <a:ext cx="3683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74" name="AutoShape 10" descr="Pink tissue paper"/>
          <p:cNvCxnSpPr>
            <a:cxnSpLocks noChangeShapeType="1"/>
            <a:stCxn id="11270" idx="3"/>
            <a:endCxn id="11271" idx="1"/>
          </p:cNvCxnSpPr>
          <p:nvPr/>
        </p:nvCxnSpPr>
        <p:spPr bwMode="auto">
          <a:xfrm>
            <a:off x="5999163" y="6024563"/>
            <a:ext cx="363537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0069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  <p:bldP spid="11270" grpId="0" animBg="1"/>
      <p:bldP spid="112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Recycled paper"/>
          <p:cNvSpPr>
            <a:spLocks noChangeArrowheads="1"/>
          </p:cNvSpPr>
          <p:nvPr/>
        </p:nvSpPr>
        <p:spPr bwMode="auto">
          <a:xfrm>
            <a:off x="438150" y="2624138"/>
            <a:ext cx="8302625" cy="21955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81038" y="795338"/>
            <a:ext cx="7781925" cy="524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5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以利沙說：「你們要聽耶和華的話，耶和華如此說：明日約到這時候，在撒瑪利亞城門口，一細亞細麵要賣銀一舍客勒，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二細亞大麥也要賣銀一舍客勒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。」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王下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7:1)</a:t>
            </a:r>
          </a:p>
          <a:p>
            <a:pPr>
              <a:lnSpc>
                <a:spcPct val="120000"/>
              </a:lnSpc>
              <a:spcAft>
                <a:spcPct val="35000"/>
              </a:spcAft>
            </a:pP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5000"/>
              </a:spcAft>
            </a:pP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</a:t>
            </a:r>
            <a:r>
              <a:rPr lang="zh-TW" altLang="en-US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賀梅珥</a:t>
            </a:r>
            <a:r>
              <a:rPr lang="zh-TW" altLang="en-US" sz="2400" dirty="0">
                <a:solidFill>
                  <a:schemeClr val="accent2"/>
                </a:solidFill>
                <a:latin typeface="SimHei" panose="02010609060101010101" pitchFamily="49" charset="-122"/>
                <a:ea typeface="新細明體" pitchFamily="18" charset="-120"/>
              </a:rPr>
              <a:t> </a:t>
            </a: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=</a:t>
            </a: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新細明體" pitchFamily="18" charset="-120"/>
              </a:rPr>
              <a:t> </a:t>
            </a: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30</a:t>
            </a:r>
            <a:r>
              <a:rPr lang="zh-TW" altLang="en-US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細亞 </a:t>
            </a: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新細明體" pitchFamily="18" charset="-120"/>
              </a:rPr>
              <a:t>(</a:t>
            </a: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220</a:t>
            </a:r>
            <a:r>
              <a:rPr lang="zh-TW" altLang="en-US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公升</a:t>
            </a: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新細明體" pitchFamily="18" charset="-120"/>
              </a:rPr>
              <a:t>)</a:t>
            </a:r>
            <a:endParaRPr lang="en-US" altLang="zh-TW" sz="2400" dirty="0">
              <a:solidFill>
                <a:schemeClr val="accent2"/>
              </a:solidFill>
              <a:latin typeface="SimHei" panose="02010609060101010101" pitchFamily="49" charset="-122"/>
              <a:ea typeface="新細明體" pitchFamily="18" charset="-120"/>
              <a:sym typeface="Wingdings" panose="05000000000000000000" pitchFamily="2" charset="2"/>
            </a:endParaRPr>
          </a:p>
          <a:p>
            <a:pPr>
              <a:lnSpc>
                <a:spcPct val="120000"/>
              </a:lnSpc>
              <a:spcAft>
                <a:spcPct val="35000"/>
              </a:spcAft>
            </a:pP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1.5</a:t>
            </a:r>
            <a:r>
              <a:rPr lang="zh-TW" altLang="en-US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賀梅珥大麥 </a:t>
            </a: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= 45</a:t>
            </a:r>
            <a:r>
              <a:rPr lang="zh-TW" altLang="en-US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細亞大麥，價值</a:t>
            </a:r>
            <a:r>
              <a:rPr lang="en-US" altLang="zh-TW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22.5</a:t>
            </a:r>
            <a:r>
              <a:rPr lang="zh-TW" altLang="en-US" sz="2400" dirty="0">
                <a:solidFill>
                  <a:schemeClr val="accent2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舍客勒銀子</a:t>
            </a:r>
          </a:p>
          <a:p>
            <a:pPr>
              <a:lnSpc>
                <a:spcPct val="120000"/>
              </a:lnSpc>
              <a:spcAft>
                <a:spcPct val="35000"/>
              </a:spcAft>
            </a:pP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何西阿買歌篾的代價：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15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新細明體" pitchFamily="18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+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新細明體" pitchFamily="18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22.5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新細明體" pitchFamily="18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=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新細明體" pitchFamily="18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37.5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sym typeface="Wingdings" panose="05000000000000000000" pitchFamily="2" charset="2"/>
              </a:rPr>
              <a:t>舍客勒銀子</a:t>
            </a:r>
            <a:endParaRPr lang="zh-TW" altLang="en-US" sz="2400" dirty="0">
              <a:solidFill>
                <a:srgbClr val="FF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5000"/>
              </a:spcAft>
            </a:pPr>
            <a:endParaRPr lang="zh-TW" alt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5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牛若觸了奴僕或是婢女，必將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銀子三十舍客勒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給他們的主人，也要用石頭把牛打死。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新細明體" pitchFamily="18" charset="-12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出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21:32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新細明體" pitchFamily="18" charset="-120"/>
              </a:rPr>
              <a:t>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374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何西阿順服神的命令行動：付出代價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讨论题 </a:t>
            </a:r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endParaRPr lang="en-US" altLang="zh-TW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19-20 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我必聘你永遠歸我為妻、以仁義、公平、慈愛、憐憫聘你歸我，也以誠實聘你歸我、你就必認識我耶和華。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）神重新聘以色列为妻，聘礼有什么特别之处？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）聘礼是怎么给以色列的？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神的行動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與以色列百姓立盟約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夫妻關係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聘禮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神的屬性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仁義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公平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慈愛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憐憫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誠實</a:t>
            </a:r>
            <a:endParaRPr lang="en-US" altLang="zh-TW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救贖的代價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--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祂独生子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二、愛的行動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5338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您覺得應該怎麼回應神的愛？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讨论题 </a:t>
            </a:r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64296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20075</TotalTime>
  <Words>2603</Words>
  <Application>Microsoft Office PowerPoint</Application>
  <PresentationFormat>On-screen Show (4:3)</PresentationFormat>
  <Paragraphs>107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KaiTi</vt:lpstr>
      <vt:lpstr>隶书</vt:lpstr>
      <vt:lpstr>新細明體</vt:lpstr>
      <vt:lpstr>SimHei</vt:lpstr>
      <vt:lpstr>宋体</vt:lpstr>
      <vt:lpstr>Calibri</vt:lpstr>
      <vt:lpstr>Constantia</vt:lpstr>
      <vt:lpstr>Wingdings</vt:lpstr>
      <vt:lpstr>Wingdings 2</vt:lpstr>
      <vt:lpstr>Flow</vt:lpstr>
      <vt:lpstr>  何西阿书第四讲： 第三章 完全的愛</vt:lpstr>
      <vt:lpstr>  何西书第三章</vt:lpstr>
      <vt:lpstr>  讨论题 1</vt:lpstr>
      <vt:lpstr>PowerPoint Presentation</vt:lpstr>
      <vt:lpstr>  一、愛的命令</vt:lpstr>
      <vt:lpstr>PowerPoint Presentation</vt:lpstr>
      <vt:lpstr>PowerPoint Presentation</vt:lpstr>
      <vt:lpstr>  二、愛的行動</vt:lpstr>
      <vt:lpstr>  讨论题 3</vt:lpstr>
      <vt:lpstr>  三、愛的回應</vt:lpstr>
      <vt:lpstr>  四、愛的應許 </vt:lpstr>
      <vt:lpstr>  完全的愛</vt:lpstr>
      <vt:lpstr>  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Hongbo Zhao</cp:lastModifiedBy>
  <cp:revision>216</cp:revision>
  <dcterms:created xsi:type="dcterms:W3CDTF">2014-07-24T16:47:52Z</dcterms:created>
  <dcterms:modified xsi:type="dcterms:W3CDTF">2021-02-08T18:07:21Z</dcterms:modified>
</cp:coreProperties>
</file>