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7"/>
    <p:restoredTop sz="94613"/>
  </p:normalViewPr>
  <p:slideViewPr>
    <p:cSldViewPr snapToGrid="0" snapToObjects="1">
      <p:cViewPr varScale="1">
        <p:scale>
          <a:sx n="63" d="100"/>
          <a:sy n="63" d="100"/>
        </p:scale>
        <p:origin x="-62" y="-3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F1E965-9F32-024C-B9AE-2431936D1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14B2718-36FF-F24A-BF84-59DFACDB7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D27BEF-6C10-3542-BB90-07412FDA9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345CE5-5C0C-344B-BF5B-625A62501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C2E73B-0BC3-1246-B8D0-4CC3496D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190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679DCD-D26E-7940-B466-B8D0F0144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799965-8955-834B-999A-C9DCB801E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ADAE9B-08D2-8342-9C67-05E77604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CCF91A-030D-8D47-B04B-3F6A4AB6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1737BD-03B7-AA42-93E7-14253404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62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872EF96-372A-A742-9A8D-BB6E7076A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1421F67-593E-174A-B504-B409EA2F5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33F274-FFBB-5C46-A0A9-AFC12F39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8FA971-7045-2547-8C1D-87176D25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0DEC4D-A883-3D4F-BAFF-27C2C2BC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244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4DC3D7-7320-544D-A5A9-141A1C3EC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68DF48-BCE3-B24E-BF94-25C736F47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6B6CE2-5B18-7644-B428-0FDDB97D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937897-847F-1C49-A06A-BAF0FBBE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FA24DB-1AC4-344D-946A-4EAB77D4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497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55FF0B-1127-874F-B713-A91814CF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043A226-A92C-1847-AEC6-31BFD39DA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5E43A1-12FF-444D-9795-2CD24C99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DE1D20-4005-A44D-9566-AA5CC017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2C7BC5-273D-0C42-B198-47B6D1A5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91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3E0D78-3136-5F4A-B6F2-12B194B5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CCADC1-0225-DD4C-8136-A8B64B68E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B20C08C-51AE-9742-A0F1-D88C344CB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037571-FC61-F54C-91E1-CEBB9021F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5DD887C-65BF-FD44-93EA-53AD78211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B58F393-A60C-2349-9EA7-81754F997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02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58D155-BD14-FE43-9788-FF51E207C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B191AA5-861A-1A46-AB7C-E066C2ADF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644164-2ADF-8A4F-8207-A208477AF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F69228E-D370-404F-AA02-059863CC7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D0D2597-0C4C-BB43-96C8-3BA28E6B9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758402F-9239-A44C-97ED-41130488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D3A4B88-25F1-204D-8561-0B5C7DC4B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FBFE0D4-26A5-5649-9D7B-019F98A6D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787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601BA3-F9CF-CB43-BE0A-1AE006748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BB4F807-21B9-BF45-82C6-026534CD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994E8F8-7EAE-D141-B746-444AD63AC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EAAA62A-DB66-DF4A-9B28-FE5614D47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058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0022B52-B7F1-4949-A102-C9C017B22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E226C8E-0BAA-324F-A81A-4BD500E44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C676180-707D-D24D-9773-0067B42F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01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D64B62-BAF0-F343-9F09-0D5D813EF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A32123-620A-6447-B099-32EE61CCC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D36EE96-5BE9-3E48-A18C-579E5CF45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3EDF96-1EEA-DF4E-A6AE-60E9F408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E0A409-9094-3E4E-8F30-BDF5DA51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AA3267-E139-204C-9C56-A6B4CFD5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96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B87607-9F18-C04E-A9F4-2279EE36C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E81AEB6-1B82-7C41-ACE1-CB9E4511F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E676F87-57BA-A447-ABF7-09207DF8F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1B05DB-8ADE-9E40-9812-2307B5DC5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04550B-CEA5-CC4D-BC8B-0ADF8A73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0A47C9-CC4C-0349-B13D-CC2F3996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267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4DCE4C7-49C2-C141-B573-FEC9F297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2F67B5F-2DF5-4E41-9CEA-935BE2372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805C50-AA5D-2C44-94C1-2238649CA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2708-00C3-8442-BF58-5E6BB0D57807}" type="datetimeFigureOut">
              <a:rPr lang="en-US" smtClean="0"/>
              <a:pPr/>
              <a:t>6/26/2021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17C0AA-6403-334A-84B1-134961647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06D309-036D-3F4E-B0DD-C0E3B93726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B0FAC-E840-E642-BA4C-D50376C27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442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0048D0-BF6F-EE43-8A7C-AE24C3C9A3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待人的态度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0C03BBB-54A2-F24A-952E-E1F33EDF2F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雅各书二</a:t>
            </a:r>
            <a:r>
              <a:rPr lang="en-US" altLang="zh-CN" dirty="0"/>
              <a:t>1-13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244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5B7307-DC81-0A4F-B7D0-17F2764B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雅二</a:t>
            </a:r>
            <a:r>
              <a:rPr lang="en-US" dirty="0"/>
              <a:t>1-13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991D76-79BB-3244-8DD9-1AB8C2106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sz="2600" dirty="0"/>
              <a:t>我的弟兄们，你们信奉我们荣耀的主耶稣基督，便不可按着外貌待人。若有一个人戴着金戒指，穿着华美衣服，进你们的会堂去，又有一个穷人，穿着肮脏衣服也进去；你们就着看那穿华美衣服的人，说：“请坐在这好位上”，又对那穷人说：“你站在那里”，或“坐在我脚凳下边”，这岂不是你们偏心待人，用恶意断定人吗？我亲爱的弟兄们，请听！神岂不是拣选了世上的贫穷人，叫他们在信上富足，并承受他所应许给那些爱他之人的国吗？你们反倒羞辱贫穷人！那富足人岂不是欺压你们，拉你们到公堂去吗？他们不是亵渎你们所敬奉的尊名吗？经上记着说：“要爱人如己。”你们若全守这至尊的律法，才是好的；但你们若按外貌待人，便是犯罪，被律法定为犯法的。因为凡遵守全律法的，只在一条上跌倒，他就是犯了众条。原来那说“不可奸淫”的，也说“不可杀人”。你就是不奸淫，却杀人，仍是成了犯律法的。你们既然要按使人自由的律法受审判，就该照这律法说话行事。因为那不怜悯人的，也要受无怜悯的审判，怜悯原是向审判夸胜。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580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86EDAB-561A-534A-8BDC-BD25382F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待人的态度：爱人如己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BB7125-7812-7648-85B2-30A50E15C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ea"/>
              </a:rPr>
              <a:t>1. </a:t>
            </a:r>
            <a:r>
              <a:rPr lang="zh-CN" altLang="en-US" dirty="0">
                <a:latin typeface="+mn-ea"/>
              </a:rPr>
              <a:t>不分贫富（</a:t>
            </a:r>
            <a:r>
              <a:rPr lang="en-US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～</a:t>
            </a:r>
            <a:r>
              <a:rPr lang="en-US" dirty="0">
                <a:latin typeface="+mn-ea"/>
              </a:rPr>
              <a:t>7</a:t>
            </a:r>
            <a:r>
              <a:rPr lang="zh-CN" altLang="en-US" dirty="0">
                <a:latin typeface="+mn-ea"/>
              </a:rPr>
              <a:t>）</a:t>
            </a:r>
            <a:endParaRPr lang="en-US" altLang="zh-CN" dirty="0">
              <a:latin typeface="+mn-ea"/>
            </a:endParaRPr>
          </a:p>
          <a:p>
            <a:pPr marL="0" indent="0">
              <a:buNone/>
            </a:pPr>
            <a:r>
              <a:rPr lang="en-US" altLang="zh-TW" sz="1800" dirty="0">
                <a:latin typeface="+mn-ea"/>
              </a:rPr>
              <a:t>        </a:t>
            </a:r>
            <a:r>
              <a:rPr lang="zh-TW" altLang="en-US" sz="1800" dirty="0">
                <a:latin typeface="+mn-ea"/>
              </a:rPr>
              <a:t>不可偏心待人； 不可以按外貌判断人</a:t>
            </a:r>
            <a:r>
              <a:rPr lang="en-US" altLang="zh-TW" sz="1800" dirty="0">
                <a:latin typeface="+mn-ea"/>
              </a:rPr>
              <a:t>;</a:t>
            </a:r>
            <a:endParaRPr lang="en-US" altLang="zh-CN" sz="1800" dirty="0">
              <a:latin typeface="+mn-ea"/>
            </a:endParaRPr>
          </a:p>
          <a:p>
            <a:r>
              <a:rPr lang="en-US" dirty="0">
                <a:latin typeface="+mn-ea"/>
              </a:rPr>
              <a:t>2. </a:t>
            </a:r>
            <a:r>
              <a:rPr lang="zh-CN" altLang="en-US" dirty="0">
                <a:latin typeface="+mn-ea"/>
              </a:rPr>
              <a:t>不违反律法（</a:t>
            </a:r>
            <a:r>
              <a:rPr lang="en-US" dirty="0">
                <a:latin typeface="+mn-ea"/>
              </a:rPr>
              <a:t>8</a:t>
            </a:r>
            <a:r>
              <a:rPr lang="zh-CN" altLang="en-US" dirty="0">
                <a:latin typeface="+mn-ea"/>
              </a:rPr>
              <a:t>～</a:t>
            </a:r>
            <a:r>
              <a:rPr lang="en-US" dirty="0">
                <a:latin typeface="+mn-ea"/>
              </a:rPr>
              <a:t>11</a:t>
            </a:r>
            <a:r>
              <a:rPr lang="zh-CN" altLang="en-US" dirty="0">
                <a:latin typeface="+mn-ea"/>
              </a:rPr>
              <a:t>）</a:t>
            </a:r>
            <a:endParaRPr lang="en-US" altLang="zh-CN" dirty="0">
              <a:latin typeface="+mn-ea"/>
            </a:endParaRPr>
          </a:p>
          <a:p>
            <a:pPr marL="0" indent="0">
              <a:buNone/>
            </a:pPr>
            <a:r>
              <a:rPr lang="en-US" altLang="zh-TW" sz="1800" dirty="0">
                <a:latin typeface="+mn-ea"/>
              </a:rPr>
              <a:t>        </a:t>
            </a:r>
            <a:r>
              <a:rPr lang="zh-TW" altLang="en-US" sz="1800" dirty="0">
                <a:latin typeface="+mn-ea"/>
              </a:rPr>
              <a:t>律法是怜悯人的、怜恤人的，你没有做到，就是犯罪了。凡遵守全律法的，只在一条上跌倒，他就是犯了众条。</a:t>
            </a:r>
            <a:endParaRPr lang="en-US" altLang="zh-CN" sz="1800" dirty="0">
              <a:latin typeface="+mn-ea"/>
            </a:endParaRPr>
          </a:p>
          <a:p>
            <a:r>
              <a:rPr lang="en-US" dirty="0">
                <a:latin typeface="+mn-ea"/>
              </a:rPr>
              <a:t>3. </a:t>
            </a:r>
            <a:r>
              <a:rPr lang="zh-CN" altLang="en-US" dirty="0">
                <a:latin typeface="+mn-ea"/>
              </a:rPr>
              <a:t>认识审判（</a:t>
            </a:r>
            <a:r>
              <a:rPr lang="en-US" dirty="0">
                <a:latin typeface="+mn-ea"/>
              </a:rPr>
              <a:t>12</a:t>
            </a:r>
            <a:r>
              <a:rPr lang="zh-CN" altLang="en-US" dirty="0">
                <a:latin typeface="+mn-ea"/>
              </a:rPr>
              <a:t>～</a:t>
            </a:r>
            <a:r>
              <a:rPr lang="en-US" dirty="0">
                <a:latin typeface="+mn-ea"/>
              </a:rPr>
              <a:t>13</a:t>
            </a:r>
            <a:r>
              <a:rPr lang="zh-CN" altLang="en-US" dirty="0">
                <a:latin typeface="+mn-ea"/>
              </a:rPr>
              <a:t>）</a:t>
            </a:r>
            <a:endParaRPr lang="en-US" altLang="zh-CN" dirty="0">
              <a:latin typeface="+mn-ea"/>
            </a:endParaRPr>
          </a:p>
          <a:p>
            <a:pPr marL="0" indent="0">
              <a:buNone/>
            </a:pPr>
            <a:r>
              <a:rPr lang="en-US" altLang="zh-CN" sz="1800" dirty="0">
                <a:latin typeface="+mn-ea"/>
              </a:rPr>
              <a:t>        </a:t>
            </a:r>
            <a:r>
              <a:rPr lang="zh-CN" altLang="en-US" sz="1800" dirty="0">
                <a:latin typeface="+mn-ea"/>
              </a:rPr>
              <a:t>不怜悯人的，也要受无怜悯的审判。</a:t>
            </a:r>
            <a:r>
              <a:rPr lang="en-US" sz="1800" dirty="0">
                <a:effectLst/>
                <a:latin typeface="+mn-ea"/>
              </a:rPr>
              <a:t> </a:t>
            </a:r>
            <a:endParaRPr 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201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78E1C5-4CA8-1847-863F-DE273185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讨论题：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12CD3F-31DA-0145-A232-8F90E6DE3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3105"/>
            <a:ext cx="10515600" cy="4351338"/>
          </a:xfrm>
        </p:spPr>
        <p:txBody>
          <a:bodyPr/>
          <a:lstStyle/>
          <a:p>
            <a:pPr lvl="0"/>
            <a:r>
              <a:rPr lang="en-US" altLang="zh-CN" sz="2400" dirty="0"/>
              <a:t>1.</a:t>
            </a:r>
            <a:r>
              <a:rPr lang="zh-CN" altLang="en-US" sz="2400" dirty="0"/>
              <a:t>教会重富轻贫有什么害处？</a:t>
            </a:r>
            <a:endParaRPr lang="en-US" sz="2400" dirty="0"/>
          </a:p>
          <a:p>
            <a:r>
              <a:rPr lang="en-US" sz="2400" dirty="0"/>
              <a:t>2.</a:t>
            </a:r>
            <a:r>
              <a:rPr lang="zh-CN" altLang="en-US" sz="2400" dirty="0"/>
              <a:t>在神里面“富足”的涵义是什么？</a:t>
            </a:r>
            <a:endParaRPr lang="en-US" sz="2400" dirty="0"/>
          </a:p>
          <a:p>
            <a:r>
              <a:rPr lang="en-US" sz="2400" dirty="0"/>
              <a:t>3</a:t>
            </a:r>
            <a:r>
              <a:rPr lang="en-US" sz="2400" dirty="0" smtClean="0"/>
              <a:t>.</a:t>
            </a:r>
            <a:r>
              <a:rPr lang="zh-CN" altLang="en-US" sz="2400" dirty="0" smtClean="0"/>
              <a:t> “使</a:t>
            </a:r>
            <a:r>
              <a:rPr lang="zh-CN" altLang="en-US" sz="2400" dirty="0"/>
              <a:t>人自由的律法受审判”是什么意思？</a:t>
            </a:r>
            <a:endParaRPr lang="en-US" sz="2400" dirty="0"/>
          </a:p>
          <a:p>
            <a:r>
              <a:rPr lang="en-US" sz="2400" dirty="0"/>
              <a:t>4.</a:t>
            </a:r>
            <a:r>
              <a:rPr lang="zh-CN" altLang="en-US" sz="2400" dirty="0"/>
              <a:t>为什么我们要以怜悯待人？“怜悯是向审判夸胜”是什么意思？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25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641</Words>
  <Application>Microsoft Macintosh PowerPoint</Application>
  <PresentationFormat>Custom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待人的态度 </vt:lpstr>
      <vt:lpstr>雅二1-13</vt:lpstr>
      <vt:lpstr>待人的态度：爱人如己 </vt:lpstr>
      <vt:lpstr>讨论题：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待人的态度 </dc:title>
  <dc:creator>Cheryl Franks</dc:creator>
  <cp:lastModifiedBy>User</cp:lastModifiedBy>
  <cp:revision>7</cp:revision>
  <dcterms:created xsi:type="dcterms:W3CDTF">2021-06-26T13:24:53Z</dcterms:created>
  <dcterms:modified xsi:type="dcterms:W3CDTF">2021-06-26T17:59:20Z</dcterms:modified>
</cp:coreProperties>
</file>