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5"/>
    <p:restoredTop sz="92035"/>
  </p:normalViewPr>
  <p:slideViewPr>
    <p:cSldViewPr snapToGrid="0" snapToObjects="1">
      <p:cViewPr varScale="1">
        <p:scale>
          <a:sx n="50" d="100"/>
          <a:sy n="50" d="100"/>
        </p:scale>
        <p:origin x="8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4EF0B-7AE4-BC49-BD40-7CEAB8412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BEFA47-9AA3-D34F-8723-66DDBAB8E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AFDD0-2486-2349-9FC5-B331277B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18ECA-B866-7448-B0B7-F917B69CA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E0CD6-32E4-B342-8504-4286461BC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3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333BA-EA61-C248-BE3E-A9764FC33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645DE6-675C-9D42-B3C9-15ED273D1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22D9D-BA50-914A-A9A8-F6B6DFF7A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C44C0-B74A-7B42-B57A-19401AD05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C456E-535A-BE4D-BED5-F45E8182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2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D22DB-F574-AA45-B9A8-C74BD066D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F17DCD-6257-AC4E-A98B-D3D35150E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25630-6816-1B40-BDEB-1DBD885F5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CCE5F-B412-434D-9382-9C666539B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1460C-55C4-EA41-A7D4-0B0A7FE64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7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F594B-C9D9-D744-A30A-DF64A8FA6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0703E-284C-9549-A465-0FC8B3467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B3B41-7C57-7E4C-9325-B4B856C91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0C53-548D-CA43-A63C-C54138B93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E2311-D69A-4949-8380-A12CB08E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8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A63F8-9776-B341-B1BC-01D7655B4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A3012-E8ED-FB4E-95C8-9F353DA60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2F2FA-FC74-5E48-ADB3-A9F8593B1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32584-5A9C-D44C-8461-BD9A7DF9C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232B1-09EE-6A42-A03C-E4CBB75D0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0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754BC-1C55-074C-A78C-652783A21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15669-5AD4-444A-8094-E0DB866E8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F57F4-36E1-5F4B-AFA3-31A1DE62C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E44AF-C0A0-0944-8381-C9ED39986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5ACF1-5E2A-144C-A957-30E33C6A9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90F7C-F9EC-554C-B0ED-CF4E0C1BE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1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0A273-2A64-D04D-97CD-32CEDDBF2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80E5D-E987-154C-BE7B-79181F974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4649A-C10E-DC4B-87E3-744A8BB50D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DCA592-0513-104B-8D5A-1880E4211E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AF0DA4-809D-7740-98A1-1944FD1BED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D8D014-0AC1-7F42-9E38-5ACA3A9D0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FCCED7-E3C0-364E-8792-270F44A5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B111A2-2ADC-C64F-8D65-187204CDC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4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F2F03-3311-D541-9E26-49141D0CD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104581-0AC9-6249-8957-7C77045CC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EBED0-40AC-C64C-A566-5A8FBEC8D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4E7A3-4999-7C47-B716-6BBD1900A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9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E0BCC-41C1-6441-AAB7-4B78156EB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78EE66-586D-F844-A9D9-A366EC81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D2F63-EAAE-6741-A7DF-4BBE3D6B2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8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9ED2F-3718-F445-AF9C-9366B6A3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D83C5-0925-2D49-A194-0EC9A033A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C48440-097E-0348-88CC-8D1864B8F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F25397-0D34-5941-8241-D644B03B6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3C843-6C05-1046-93C8-942F655FC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AEDDD-5DC9-9D47-AD1D-0EB287E7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5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B387-CD31-9C46-A189-2C56D6263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4068C5-CDA1-1347-A7E6-F4204AF41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3729A4-14E7-C444-B752-79C624030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9FA0C-BA2F-CF44-92F2-C8687E6E2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6D6F4-7BC9-5946-B9F5-D5B24BD8F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5AE0B2-5D93-C946-B876-6D1C042BB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4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B6AC4F-86FE-1542-B077-3CF3BCD81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95A67A-4AC0-BB4F-B7E6-CF9367CAA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1C2AA-4F39-4B4A-89B0-370160ABF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723E9-7CC0-8A40-AA1D-916B832D4FA0}" type="datetimeFigureOut">
              <a:rPr lang="en-US" smtClean="0"/>
              <a:t>10/29/21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E047E-C8B0-F94B-8C61-465B6672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2008B-D2AE-D44A-985F-EA763028E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7AAEC-AC13-DE47-BD22-9F8CBAC7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2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286BF-BB65-5A42-8059-5C0E7F4E1D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latin typeface="+mn-ea"/>
                <a:ea typeface="+mn-ea"/>
              </a:rPr>
              <a:t>颁佈十诫与律法（</a:t>
            </a:r>
            <a:r>
              <a:rPr lang="zh-CN" altLang="en-US" sz="2800" dirty="0">
                <a:latin typeface="+mn-ea"/>
                <a:ea typeface="+mn-ea"/>
              </a:rPr>
              <a:t>十九</a:t>
            </a:r>
            <a:r>
              <a:rPr lang="en-US" sz="2800" dirty="0">
                <a:latin typeface="+mn-ea"/>
                <a:ea typeface="+mn-ea"/>
              </a:rPr>
              <a:t>1-</a:t>
            </a:r>
            <a:r>
              <a:rPr lang="zh-CN" altLang="en-US" sz="2800" dirty="0">
                <a:latin typeface="+mn-ea"/>
                <a:ea typeface="+mn-ea"/>
              </a:rPr>
              <a:t>二十三</a:t>
            </a:r>
            <a:r>
              <a:rPr lang="en-US" sz="2800" dirty="0">
                <a:latin typeface="+mn-ea"/>
                <a:ea typeface="+mn-ea"/>
              </a:rPr>
              <a:t>33</a:t>
            </a:r>
            <a:r>
              <a:rPr lang="zh-CN" altLang="en-US" sz="4400" dirty="0">
                <a:latin typeface="+mn-ea"/>
                <a:ea typeface="+mn-ea"/>
              </a:rPr>
              <a:t>）</a:t>
            </a:r>
            <a:br>
              <a:rPr lang="en-US" sz="4400" dirty="0">
                <a:latin typeface="+mn-ea"/>
                <a:ea typeface="+mn-ea"/>
              </a:rPr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CCFBF9-D063-9F4C-AEE3-10B43A5A74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3600" dirty="0"/>
              <a:t>西乃之约</a:t>
            </a:r>
            <a:endParaRPr lang="en-US" sz="3600" dirty="0"/>
          </a:p>
          <a:p>
            <a:r>
              <a:rPr lang="en-US" sz="3600" dirty="0"/>
              <a:t> </a:t>
            </a:r>
          </a:p>
          <a:p>
            <a:r>
              <a:rPr lang="zh-CN" altLang="en-US" dirty="0"/>
              <a:t> 西乃之约包括十诫和约书。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433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37605-7493-A945-8EC1-534422483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三．约书（出二十</a:t>
            </a:r>
            <a:r>
              <a:rPr lang="en-US" dirty="0"/>
              <a:t>22-</a:t>
            </a:r>
            <a:r>
              <a:rPr lang="zh-CN" altLang="en-US" dirty="0"/>
              <a:t>二十三</a:t>
            </a:r>
            <a:r>
              <a:rPr lang="en-US" dirty="0"/>
              <a:t>33</a:t>
            </a:r>
            <a:r>
              <a:rPr lang="zh-CN" altLang="en-US" dirty="0"/>
              <a:t>）（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C990B-F38E-DB43-BA48-C3DC08060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zh-CN" altLang="en-US" dirty="0"/>
              <a:t>律法的第一部份（出二十</a:t>
            </a:r>
            <a:r>
              <a:rPr lang="en-US" dirty="0"/>
              <a:t>22-26</a:t>
            </a:r>
            <a:r>
              <a:rPr lang="zh-CN" altLang="en-US" dirty="0"/>
              <a:t>） </a:t>
            </a:r>
            <a:endParaRPr lang="en-US" dirty="0"/>
          </a:p>
          <a:p>
            <a:pPr marL="0" indent="0">
              <a:buNone/>
            </a:pPr>
            <a:r>
              <a:rPr lang="zh-CN" altLang="en-US" dirty="0"/>
              <a:t>    內容包含对于敬拜的条例，因为当时还沒有圣殿与会幕。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zh-CN" altLang="en-US" dirty="0"/>
              <a:t>    基本的原则：沒有偶像，沒有用凿好的石头建成的祭坛，祭坛沒有台阶。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67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D54DB-DD94-1B4C-8A65-7B87B285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三．约书（出二十</a:t>
            </a:r>
            <a:r>
              <a:rPr lang="en-US" dirty="0"/>
              <a:t>22-</a:t>
            </a:r>
            <a:r>
              <a:rPr lang="zh-CN" altLang="en-US" dirty="0"/>
              <a:t>二十三</a:t>
            </a:r>
            <a:r>
              <a:rPr lang="en-US" dirty="0"/>
              <a:t>33</a:t>
            </a:r>
            <a:r>
              <a:rPr lang="zh-CN" altLang="en-US" dirty="0"/>
              <a:t>）（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44F18-37A6-904C-938E-7FEA9D0F0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zh-CN" altLang="en-US" dirty="0"/>
              <a:t>律法的第二部份（出二十一</a:t>
            </a:r>
            <a:r>
              <a:rPr lang="en-US" dirty="0"/>
              <a:t>1-</a:t>
            </a:r>
            <a:r>
              <a:rPr lang="zh-CN" altLang="en-US" dirty="0"/>
              <a:t>二十二</a:t>
            </a:r>
            <a:r>
              <a:rPr lang="en-US" dirty="0"/>
              <a:t>17</a:t>
            </a:r>
            <a:r>
              <a:rPr lang="zh-CN" altLang="en-US" dirty="0"/>
              <a:t>） </a:t>
            </a:r>
            <a:endParaRPr lang="en-US" dirty="0"/>
          </a:p>
          <a:p>
            <a:pPr marL="0" indent="0">
              <a:buNone/>
            </a:pPr>
            <a:r>
              <a:rPr lang="zh-CN" altLang="en-US" dirty="0"/>
              <a:t>    包含个案的条例：若</a:t>
            </a:r>
            <a:r>
              <a:rPr lang="en-US" dirty="0"/>
              <a:t>…</a:t>
            </a:r>
            <a:r>
              <a:rPr lang="zh-CN" altLang="en-US" dirty="0"/>
              <a:t>必要</a:t>
            </a:r>
            <a:r>
              <a:rPr lang="en-US" dirty="0"/>
              <a:t>…. </a:t>
            </a:r>
          </a:p>
          <a:p>
            <a:pPr marL="0" indent="0">
              <a:buNone/>
            </a:pPr>
            <a:r>
              <a:rPr lang="zh-CN" altLang="en-US" dirty="0"/>
              <a:t>    它们在与法律有关的主題上视同法庭的決定或原则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zh-CN" altLang="en-US" dirty="0"/>
              <a:t>    举例来说，奴隶、诱奸、偷窃、侵犯他人身体、牛伤人与纵火。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83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B33A6-0680-2445-81DC-52D10F63D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三．约书（出二十</a:t>
            </a:r>
            <a:r>
              <a:rPr lang="en-US" dirty="0"/>
              <a:t>22-</a:t>
            </a:r>
            <a:r>
              <a:rPr lang="zh-CN" altLang="en-US" dirty="0"/>
              <a:t>二十三</a:t>
            </a:r>
            <a:r>
              <a:rPr lang="en-US" dirty="0"/>
              <a:t>33</a:t>
            </a:r>
            <a:r>
              <a:rPr lang="zh-CN" altLang="en-US" dirty="0"/>
              <a:t>）（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155AB-5433-F040-8EAC-755B9708F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zh-CN" altLang="en-US" dirty="0"/>
              <a:t>律法的第三部份（出二十二</a:t>
            </a:r>
            <a:r>
              <a:rPr lang="en-US" dirty="0"/>
              <a:t>18-</a:t>
            </a:r>
            <a:r>
              <a:rPr lang="zh-CN" altLang="en-US" dirty="0"/>
              <a:t>二十三</a:t>
            </a:r>
            <a:r>
              <a:rPr lang="en-US" dirty="0"/>
              <a:t>19</a:t>
            </a:r>
            <a:r>
              <a:rPr lang="zh-CN" altLang="en-US" dirty="0"/>
              <a:t>）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zh-CN" altLang="en-US" dirty="0"/>
              <a:t>    道德上的命令是用第二人称描述（非第三人称「假如一個男人</a:t>
            </a:r>
            <a:r>
              <a:rPr lang="en-US" dirty="0"/>
              <a:t>…</a:t>
            </a:r>
            <a:r>
              <a:rPr lang="zh-CN" altLang="en-US" dirty="0"/>
              <a:t>」）。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zh-CN" altLang="en-US" dirty="0"/>
              <a:t>   它们被称作必然明确的律法（利未记与申命记处理许多关于这方面的主題）。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31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83BC9-3488-B94D-90AC-D581A211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三．约书（出二十</a:t>
            </a:r>
            <a:r>
              <a:rPr lang="en-US" dirty="0"/>
              <a:t>22-</a:t>
            </a:r>
            <a:r>
              <a:rPr lang="zh-CN" altLang="en-US" dirty="0"/>
              <a:t>二十三</a:t>
            </a:r>
            <a:r>
              <a:rPr lang="en-US" dirty="0"/>
              <a:t>33</a:t>
            </a:r>
            <a:r>
              <a:rPr lang="zh-CN" altLang="en-US" dirty="0"/>
              <a:t>）（</a:t>
            </a:r>
            <a:r>
              <a:rPr lang="en-US" altLang="zh-CN" dirty="0"/>
              <a:t>4</a:t>
            </a:r>
            <a:r>
              <a:rPr lang="zh-CN" altLang="en-US" dirty="0"/>
              <a:t>）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EF44D-D9ED-4447-87AD-C803D0160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zh-CN" altLang="en-US" dirty="0"/>
              <a:t>律法的第四部份</a:t>
            </a:r>
            <a:r>
              <a:rPr lang="en-US" altLang="zh-CN" dirty="0"/>
              <a:t>﹣</a:t>
            </a:r>
            <a:r>
              <a:rPr lang="zh-CN" altLang="en-US" dirty="0"/>
              <a:t>尾声（出二十三</a:t>
            </a:r>
            <a:r>
              <a:rPr lang="en-US" dirty="0"/>
              <a:t>20-33</a:t>
            </a:r>
            <a:r>
              <a:rPr lang="zh-CN" altLang="en-US" dirty="0"/>
              <a:t>）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zh-CN" altLang="en-US" dirty="0"/>
              <a:t>    警告与应许都被安排出现。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zh-CN" altLang="en-US" dirty="0"/>
              <a:t>     对于不顺服的警戒（出二十三</a:t>
            </a:r>
            <a:r>
              <a:rPr lang="en-US" dirty="0"/>
              <a:t>21</a:t>
            </a:r>
            <a:r>
              <a:rPr lang="zh-CN" altLang="en-US" dirty="0"/>
              <a:t>）与假如以色列顺服将帶来的成功应许（出二十三</a:t>
            </a:r>
            <a:r>
              <a:rPr lang="en-US" dirty="0"/>
              <a:t>22</a:t>
            </a:r>
            <a:r>
              <a:rPr lang="zh-CN" altLang="en-US" dirty="0"/>
              <a:t>）。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997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3E374-3BD9-2E43-8335-BEA1496A2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四．</a:t>
            </a:r>
            <a:r>
              <a:rPr lang="zh-TW" altLang="en-US" dirty="0"/>
              <a:t>律法的本</a:t>
            </a:r>
            <a:r>
              <a:rPr lang="zh-CN" altLang="en-US" dirty="0"/>
              <a:t>质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7DE1F-C21A-394F-8D19-372EB559E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zh-CN" altLang="en-US" dirty="0"/>
              <a:t>它们并非为以色列阐释神的完美理想。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zh-CN" altLang="en-US" dirty="0"/>
              <a:t>它们仅仅是处理问题与症狀而非处理罪的根源。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zh-CN" altLang="en-US" dirty="0"/>
              <a:t>这些个案的律例是道德律法的规范与应用，是为了要帮助以色列在独特的历史时间点上，能成为一个圣洁的国家，并非在今日适用与我们。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4.</a:t>
            </a:r>
            <a:r>
              <a:rPr lang="zh-CN" altLang="en-US" dirty="0"/>
              <a:t>如何将旧约律法应用在新约的世界？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447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213D4-5D8D-0F4B-ADEB-1ABDE8AC9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思考题</a:t>
            </a:r>
            <a:endParaRPr lang="en-US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85F4A-8B4E-F947-A185-1AED17BF3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latin typeface="+mn-ea"/>
              </a:rPr>
              <a:t>1</a:t>
            </a:r>
            <a:r>
              <a:rPr lang="zh-CN" altLang="en-US" dirty="0">
                <a:latin typeface="+mn-ea"/>
              </a:rPr>
              <a:t>。 </a:t>
            </a:r>
            <a:r>
              <a:rPr lang="zh-TW" altLang="en-US" dirty="0">
                <a:latin typeface="+mn-ea"/>
              </a:rPr>
              <a:t>从十九</a:t>
            </a:r>
            <a:r>
              <a:rPr lang="en-US" altLang="zh-TW" dirty="0">
                <a:latin typeface="+mn-ea"/>
              </a:rPr>
              <a:t>4-6</a:t>
            </a:r>
            <a:r>
              <a:rPr lang="zh-TW" altLang="en-US" dirty="0">
                <a:latin typeface="+mn-ea"/>
              </a:rPr>
              <a:t>节看来，以色列人有什麽特权和责任？这在基督徒来说是否同样适用？参彼前</a:t>
            </a:r>
            <a:r>
              <a:rPr lang="en-US" altLang="zh-TW" dirty="0">
                <a:latin typeface="+mn-ea"/>
              </a:rPr>
              <a:t>2:9</a:t>
            </a:r>
            <a:r>
              <a:rPr lang="zh-TW" altLang="en-US" dirty="0"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en-US" altLang="zh-CN" dirty="0">
                <a:latin typeface="+mn-ea"/>
              </a:rPr>
              <a:t>2</a:t>
            </a:r>
            <a:r>
              <a:rPr lang="zh-CN" altLang="en-US" dirty="0">
                <a:latin typeface="+mn-ea"/>
              </a:rPr>
              <a:t>。</a:t>
            </a:r>
            <a:endParaRPr lang="en-US" altLang="zh-CN" dirty="0">
              <a:latin typeface="+mn-ea"/>
            </a:endParaRPr>
          </a:p>
          <a:p>
            <a:pPr marL="0" indent="0">
              <a:buNone/>
            </a:pPr>
            <a:r>
              <a:rPr lang="en-US" altLang="zh-CN" dirty="0">
                <a:latin typeface="+mn-ea"/>
              </a:rPr>
              <a:t>3.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09653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F6B66-A5AC-AD4A-A333-2D2DF2239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一．</a:t>
            </a:r>
            <a:r>
              <a:rPr lang="zh-CN" altLang="en-US" dirty="0">
                <a:latin typeface="+mn-ea"/>
                <a:ea typeface="+mn-ea"/>
              </a:rPr>
              <a:t>出埃及记与创世记</a:t>
            </a:r>
            <a:br>
              <a:rPr lang="en-US" dirty="0">
                <a:latin typeface="+mn-ea"/>
                <a:ea typeface="+mn-ea"/>
              </a:rPr>
            </a:br>
            <a:endParaRPr lang="en-US" dirty="0"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348F6-AECF-4949-B472-341A72F28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zh-CN" altLang="en-US" dirty="0">
                <a:latin typeface="+mn-ea"/>
              </a:rPr>
              <a:t>神拯救以色列百姓离开埃及乃是因为祂记念祂跟亚伯拉罕，以撒与雅各所立的约</a:t>
            </a:r>
            <a:r>
              <a:rPr lang="en-US" dirty="0">
                <a:latin typeface="+mn-ea"/>
              </a:rPr>
              <a:t>  </a:t>
            </a:r>
            <a:r>
              <a:rPr lang="zh-CN" altLang="en-US" dirty="0">
                <a:latin typeface="+mn-ea"/>
              </a:rPr>
              <a:t>（出</a:t>
            </a:r>
            <a:r>
              <a:rPr lang="en-US" dirty="0">
                <a:latin typeface="+mn-ea"/>
              </a:rPr>
              <a:t>3</a:t>
            </a:r>
            <a:r>
              <a:rPr lang="zh-CN" altLang="en-US" dirty="0">
                <a:latin typeface="+mn-ea"/>
              </a:rPr>
              <a:t>：</a:t>
            </a:r>
            <a:r>
              <a:rPr lang="en-US" dirty="0">
                <a:latin typeface="+mn-ea"/>
              </a:rPr>
              <a:t>7-8</a:t>
            </a:r>
            <a:r>
              <a:rPr lang="zh-CN" altLang="en-US" dirty="0">
                <a:latin typeface="+mn-ea"/>
              </a:rPr>
              <a:t>，</a:t>
            </a:r>
            <a:r>
              <a:rPr lang="en-US" dirty="0">
                <a:latin typeface="+mn-ea"/>
              </a:rPr>
              <a:t>16-22</a:t>
            </a:r>
            <a:r>
              <a:rPr lang="zh-CN" altLang="en-US" dirty="0">
                <a:latin typeface="+mn-ea"/>
              </a:rPr>
              <a:t>；</a:t>
            </a:r>
            <a:r>
              <a:rPr lang="en-US" dirty="0">
                <a:latin typeface="+mn-ea"/>
              </a:rPr>
              <a:t>6</a:t>
            </a:r>
            <a:r>
              <a:rPr lang="zh-CN" altLang="en-US" dirty="0">
                <a:latin typeface="+mn-ea"/>
              </a:rPr>
              <a:t>：</a:t>
            </a:r>
            <a:r>
              <a:rPr lang="en-US" dirty="0">
                <a:latin typeface="+mn-ea"/>
              </a:rPr>
              <a:t>4-6</a:t>
            </a:r>
            <a:r>
              <a:rPr lang="zh-CN" altLang="en-US" dirty="0">
                <a:latin typeface="+mn-ea"/>
              </a:rPr>
              <a:t>；</a:t>
            </a:r>
            <a:r>
              <a:rPr lang="en-US" dirty="0">
                <a:latin typeface="+mn-ea"/>
              </a:rPr>
              <a:t>13</a:t>
            </a:r>
            <a:r>
              <a:rPr lang="zh-CN" altLang="en-US" dirty="0">
                <a:latin typeface="+mn-ea"/>
              </a:rPr>
              <a:t>：</a:t>
            </a:r>
            <a:r>
              <a:rPr lang="en-US" dirty="0">
                <a:latin typeface="+mn-ea"/>
              </a:rPr>
              <a:t>5</a:t>
            </a:r>
            <a:r>
              <a:rPr lang="zh-CN" altLang="en-US" dirty="0">
                <a:latin typeface="+mn-ea"/>
              </a:rPr>
              <a:t>，</a:t>
            </a:r>
            <a:r>
              <a:rPr lang="en-US" dirty="0">
                <a:latin typeface="+mn-ea"/>
              </a:rPr>
              <a:t>11</a:t>
            </a:r>
            <a:r>
              <a:rPr lang="zh-CN" altLang="en-US" dirty="0">
                <a:latin typeface="+mn-ea"/>
              </a:rPr>
              <a:t>）</a:t>
            </a:r>
            <a:endParaRPr lang="en-US" altLang="zh-CN" dirty="0">
              <a:latin typeface="+mn-ea"/>
            </a:endParaRPr>
          </a:p>
          <a:p>
            <a:pPr marL="0" indent="0">
              <a:buNone/>
            </a:pPr>
            <a:endParaRPr lang="en-US" altLang="zh-CN" dirty="0">
              <a:effectLst/>
              <a:latin typeface="+mn-ea"/>
            </a:endParaRPr>
          </a:p>
          <a:p>
            <a:pPr marL="0" indent="0">
              <a:buNone/>
            </a:pPr>
            <a:r>
              <a:rPr lang="zh-CN" altLang="en-US" dirty="0">
                <a:effectLst/>
                <a:latin typeface="+mn-ea"/>
              </a:rPr>
              <a:t> </a:t>
            </a:r>
            <a:r>
              <a:rPr lang="zh-TW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Devanagari MT" panose="02000500020000000000" pitchFamily="2" charset="0"/>
              </a:rPr>
              <a:t>出</a:t>
            </a:r>
            <a:r>
              <a:rPr lang="zh-CN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Devanagari MT" panose="02000500020000000000" pitchFamily="2" charset="0"/>
              </a:rPr>
              <a:t> </a:t>
            </a:r>
            <a:r>
              <a:rPr lang="zh-TW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Devanagari MT" panose="02000500020000000000" pitchFamily="2" charset="0"/>
              </a:rPr>
              <a:t>三</a:t>
            </a:r>
            <a:r>
              <a:rPr lang="en-US" altLang="zh-CN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Devanagari MT" panose="02000500020000000000" pitchFamily="2" charset="0"/>
              </a:rPr>
              <a:t>7-8</a:t>
            </a:r>
            <a:r>
              <a:rPr lang="zh-CN" altLang="en-US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Devanagari MT" panose="02000500020000000000" pitchFamily="2" charset="0"/>
              </a:rPr>
              <a:t>：“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  <a:cs typeface="Devanagari MT" panose="02000500020000000000" pitchFamily="2" charset="0"/>
              </a:rPr>
              <a:t> 耶和华说，我的百姓在埃及所受的困苦，我实在看见了，他们因受督工的辖制所发的哀声，我也听见了。我原知道他们的痛苦， 我下来是要救他们脱离埃及人的手，领他们出了那地，，到美好，宽阔，流奶与蜜之地，就是到迦南人，赫人，亚摩利人，比利洗人，希未人，耶布斯人之地。</a:t>
            </a:r>
            <a:r>
              <a:rPr lang="zh-TW" altLang="en-US" dirty="0">
                <a:latin typeface="+mn-ea"/>
                <a:cs typeface="Devanagari MT" panose="02000500020000000000" pitchFamily="2" charset="0"/>
              </a:rPr>
              <a:t> </a:t>
            </a:r>
            <a:r>
              <a:rPr lang="zh-CN" altLang="en-US" dirty="0">
                <a:effectLst/>
                <a:latin typeface="+mn-ea"/>
                <a:cs typeface="Devanagari MT" panose="02000500020000000000" pitchFamily="2" charset="0"/>
              </a:rPr>
              <a:t>”</a:t>
            </a:r>
            <a:r>
              <a:rPr lang="en-US" dirty="0">
                <a:effectLst/>
                <a:latin typeface="+mn-ea"/>
                <a:cs typeface="Devanagari MT" panose="02000500020000000000" pitchFamily="2" charset="0"/>
              </a:rPr>
              <a:t> </a:t>
            </a:r>
            <a:endParaRPr lang="en-US" dirty="0">
              <a:latin typeface="+mn-ea"/>
              <a:cs typeface="Devanagari MT" panose="0200050002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04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BB67A-4DB6-2640-964D-46F31DBF0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1662E-CB4E-C244-9842-25875C4CF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54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3000" dirty="0">
                <a:latin typeface="DengXian" panose="02010600030101010101" pitchFamily="2" charset="-122"/>
                <a:ea typeface="DengXian" panose="02010600030101010101" pitchFamily="2" charset="-122"/>
              </a:rPr>
              <a:t>出三</a:t>
            </a:r>
            <a:r>
              <a:rPr lang="en-US" altLang="zh-CN" sz="3000" dirty="0">
                <a:latin typeface="DengXian" panose="02010600030101010101" pitchFamily="2" charset="-122"/>
                <a:ea typeface="DengXian" panose="02010600030101010101" pitchFamily="2" charset="-122"/>
              </a:rPr>
              <a:t>16-22</a:t>
            </a:r>
            <a:r>
              <a:rPr lang="zh-CN" altLang="en-US" sz="3000" dirty="0">
                <a:latin typeface="DengXian" panose="02010600030101010101" pitchFamily="2" charset="-122"/>
                <a:ea typeface="DengXian" panose="02010600030101010101" pitchFamily="2" charset="-122"/>
              </a:rPr>
              <a:t>：“</a:t>
            </a:r>
            <a:r>
              <a:rPr lang="zh-TW" altLang="en-US" sz="3000" dirty="0">
                <a:latin typeface="DengXian" panose="02010600030101010101" pitchFamily="2" charset="-122"/>
                <a:ea typeface="DengXian" panose="02010600030101010101" pitchFamily="2" charset="-122"/>
              </a:rPr>
              <a:t>你去招聚以色列的长老，对他们说，耶和华你们祖宗的神，就是亚伯拉罕的神，以撒的神，雅各的神，向我显现，说，我实在眷顾了你们，我也看见埃及人怎样待你们。 </a:t>
            </a:r>
            <a:r>
              <a:rPr lang="en-US" altLang="zh-TW" sz="3000" dirty="0">
                <a:latin typeface="DengXian" panose="02010600030101010101" pitchFamily="2" charset="-122"/>
                <a:ea typeface="DengXian" panose="02010600030101010101" pitchFamily="2" charset="-122"/>
              </a:rPr>
              <a:t> </a:t>
            </a:r>
            <a:r>
              <a:rPr lang="zh-TW" altLang="en-US" sz="3000" dirty="0">
                <a:latin typeface="DengXian" panose="02010600030101010101" pitchFamily="2" charset="-122"/>
                <a:ea typeface="DengXian" panose="02010600030101010101" pitchFamily="2" charset="-122"/>
              </a:rPr>
              <a:t>我也说，要将你们从埃及的困苦中领出来，往迦南人，赫人，亚摩利人，比利洗人，希未人，耶布斯人的地去，就是到流奶与蜜之地。 他们必听你的话。你和以色列的长老要去见埃及王，对他说，耶和华希伯来人的神遇见了我们，现在求你容我们往旷野去，走三天的路程，为要祭祀耶和华我们的神。 我知道虽用大能的手，埃及王也不容你们去。 我必伸手在埃及中间施行我一切的奇事，攻击那地，然后他才容你们去。 我必叫你们在埃及人眼前蒙恩，你们去的时候就不至于空手而去。 </a:t>
            </a:r>
            <a:r>
              <a:rPr lang="en-US" altLang="zh-TW" sz="3000" dirty="0">
                <a:latin typeface="DengXian" panose="02010600030101010101" pitchFamily="2" charset="-122"/>
                <a:ea typeface="DengXian" panose="02010600030101010101" pitchFamily="2" charset="-122"/>
              </a:rPr>
              <a:t> </a:t>
            </a:r>
            <a:r>
              <a:rPr lang="zh-TW" altLang="en-US" sz="3000" dirty="0">
                <a:latin typeface="DengXian" panose="02010600030101010101" pitchFamily="2" charset="-122"/>
                <a:ea typeface="DengXian" panose="02010600030101010101" pitchFamily="2" charset="-122"/>
              </a:rPr>
              <a:t>但各妇女必向她的邻舍，并居住在她家里的女人，要金器银器和衣裳，好给你们的儿女穿戴。这样你们就把埃及人的财物夺去了。</a:t>
            </a:r>
          </a:p>
          <a:p>
            <a:pPr marL="0" indent="0">
              <a:buNone/>
            </a:pPr>
            <a:endParaRPr lang="zh-TW" alt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021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0C1EA-B4F5-A64A-9900-0C98869CD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dirty="0">
                <a:latin typeface="+mn-ea"/>
                <a:ea typeface="+mn-ea"/>
              </a:rPr>
            </a:br>
            <a:r>
              <a:rPr lang="en-US" sz="4000" dirty="0">
                <a:latin typeface="+mn-ea"/>
                <a:ea typeface="+mn-ea"/>
              </a:rPr>
              <a:t>2. </a:t>
            </a:r>
            <a:r>
              <a:rPr lang="zh-CN" altLang="en-US" sz="4000" dirty="0">
                <a:latin typeface="+mn-ea"/>
                <a:ea typeface="+mn-ea"/>
              </a:rPr>
              <a:t>出埃及的事件被算作是在创</a:t>
            </a:r>
            <a:r>
              <a:rPr lang="en-US" sz="4000" dirty="0">
                <a:latin typeface="+mn-ea"/>
                <a:ea typeface="+mn-ea"/>
              </a:rPr>
              <a:t>15</a:t>
            </a:r>
            <a:r>
              <a:rPr lang="zh-CN" altLang="en-US" sz="4000" dirty="0">
                <a:latin typeface="+mn-ea"/>
                <a:ea typeface="+mn-ea"/>
              </a:rPr>
              <a:t>章的应许的第一部份实现 </a:t>
            </a:r>
            <a:br>
              <a:rPr lang="en-US" dirty="0">
                <a:latin typeface="+mn-ea"/>
                <a:ea typeface="+mn-ea"/>
              </a:rPr>
            </a:br>
            <a:endParaRPr lang="en-US" dirty="0"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36EF9-B745-4048-8FD7-4AE2421B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dirty="0">
                <a:latin typeface="+mn-ea"/>
              </a:rPr>
              <a:t>出十五</a:t>
            </a:r>
            <a:r>
              <a:rPr lang="en-US" altLang="zh-CN" dirty="0">
                <a:latin typeface="+mn-ea"/>
              </a:rPr>
              <a:t>13-14:</a:t>
            </a:r>
            <a:r>
              <a:rPr lang="zh-CN" altLang="en-US" dirty="0">
                <a:latin typeface="+mn-ea"/>
              </a:rPr>
              <a:t>“</a:t>
            </a:r>
            <a:r>
              <a:rPr lang="zh-TW" altLang="en-US" dirty="0">
                <a:latin typeface="+mn-ea"/>
              </a:rPr>
              <a:t>耶和华对亚伯兰说，你要的确知道，你的后裔必寄居别人的地，又服事那地的人。那地的人要苦待他们四百年。 并且他们所要服事的那国，我要惩罚，后来他们必带着许多财物从那里出来。</a:t>
            </a:r>
            <a:r>
              <a:rPr lang="zh-CN" altLang="en-US" dirty="0">
                <a:latin typeface="+mn-ea"/>
              </a:rPr>
              <a:t>”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</a:t>
            </a:r>
            <a:r>
              <a:rPr lang="en-US" dirty="0"/>
              <a:t>1</a:t>
            </a:r>
            <a:r>
              <a:rPr lang="zh-CN" altLang="en-US" dirty="0">
                <a:latin typeface="+mn-ea"/>
              </a:rPr>
              <a:t>）亚伯拉罕的后裔将成为在他人地上的寄居者</a:t>
            </a:r>
            <a:r>
              <a:rPr lang="en-US" dirty="0">
                <a:latin typeface="+mn-ea"/>
              </a:rPr>
              <a:t> </a:t>
            </a:r>
          </a:p>
          <a:p>
            <a:pPr marL="0" indent="0">
              <a:buNone/>
            </a:pPr>
            <a:r>
              <a:rPr lang="zh-CN" altLang="en-US" dirty="0">
                <a:latin typeface="+mn-ea"/>
              </a:rPr>
              <a:t>    </a:t>
            </a:r>
            <a:r>
              <a:rPr lang="en-US" dirty="0">
                <a:latin typeface="+mn-ea"/>
              </a:rPr>
              <a:t>2</a:t>
            </a:r>
            <a:r>
              <a:rPr lang="zh-CN" altLang="en-US" dirty="0">
                <a:latin typeface="+mn-ea"/>
              </a:rPr>
              <a:t>）他们将为奴四百年</a:t>
            </a:r>
            <a:r>
              <a:rPr lang="en-US" dirty="0">
                <a:latin typeface="+mn-ea"/>
              </a:rPr>
              <a:t> </a:t>
            </a:r>
          </a:p>
          <a:p>
            <a:pPr marL="0" indent="0">
              <a:buNone/>
            </a:pPr>
            <a:r>
              <a:rPr lang="zh-CN" altLang="en-US" dirty="0">
                <a:latin typeface="+mn-ea"/>
              </a:rPr>
              <a:t>  </a:t>
            </a:r>
            <a:r>
              <a:rPr lang="en-US" dirty="0">
                <a:latin typeface="+mn-ea"/>
              </a:rPr>
              <a:t>  3</a:t>
            </a:r>
            <a:r>
              <a:rPr lang="zh-CN" altLang="en-US" dirty="0">
                <a:latin typeface="+mn-ea"/>
              </a:rPr>
              <a:t>）神将拯救他们</a:t>
            </a:r>
            <a:endParaRPr lang="en-US" dirty="0">
              <a:latin typeface="+mn-ea"/>
            </a:endParaRPr>
          </a:p>
          <a:p>
            <a:pPr marL="0" indent="0">
              <a:buNone/>
            </a:pPr>
            <a:r>
              <a:rPr lang="zh-CN" altLang="en-US" dirty="0">
                <a:latin typeface="+mn-ea"/>
              </a:rPr>
              <a:t>  </a:t>
            </a:r>
            <a:r>
              <a:rPr lang="en-US" dirty="0">
                <a:latin typeface="+mn-ea"/>
              </a:rPr>
              <a:t>  4</a:t>
            </a:r>
            <a:r>
              <a:rPr lang="zh-CN" altLang="en-US" dirty="0">
                <a:latin typeface="+mn-ea"/>
              </a:rPr>
              <a:t>）他们将帶着许多财物离开埃及</a:t>
            </a:r>
            <a:endParaRPr lang="en-US" dirty="0">
              <a:latin typeface="+mn-ea"/>
            </a:endParaRPr>
          </a:p>
          <a:p>
            <a:pPr marL="0" indent="0">
              <a:buNone/>
            </a:pPr>
            <a:r>
              <a:rPr lang="zh-CN" altLang="en-US" dirty="0">
                <a:latin typeface="+mn-ea"/>
              </a:rPr>
              <a:t>        </a:t>
            </a: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6190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D657D-9974-DA42-AA51-1423AC583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dirty="0"/>
            </a:br>
            <a:r>
              <a:rPr lang="zh-TW" altLang="en-US" dirty="0"/>
              <a:t>二</a:t>
            </a:r>
            <a:r>
              <a:rPr lang="zh-CN" altLang="en-US" dirty="0"/>
              <a:t>．</a:t>
            </a:r>
            <a:r>
              <a:rPr lang="zh-TW" altLang="en-US" dirty="0"/>
              <a:t>十诫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83C90-05C9-FC41-ABEA-36CA0A3D6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+mn-ea"/>
              </a:rPr>
              <a:t>1. </a:t>
            </a:r>
            <a:r>
              <a:rPr lang="zh-CN" altLang="en-US" dirty="0">
                <a:latin typeface="+mn-ea"/>
              </a:rPr>
              <a:t>它们的权威是旧约与新约所承认（太十九</a:t>
            </a:r>
            <a:r>
              <a:rPr lang="en-US" dirty="0">
                <a:latin typeface="+mn-ea"/>
              </a:rPr>
              <a:t>16-19</a:t>
            </a:r>
            <a:r>
              <a:rPr lang="zh-CN" altLang="en-US" dirty="0">
                <a:latin typeface="+mn-ea"/>
              </a:rPr>
              <a:t>；可十</a:t>
            </a:r>
            <a:r>
              <a:rPr lang="en-US" dirty="0">
                <a:latin typeface="+mn-ea"/>
              </a:rPr>
              <a:t>17-20</a:t>
            </a:r>
            <a:r>
              <a:rPr lang="zh-CN" altLang="en-US" dirty="0">
                <a:latin typeface="+mn-ea"/>
              </a:rPr>
              <a:t>；罗十三</a:t>
            </a:r>
            <a:r>
              <a:rPr lang="en-US" dirty="0">
                <a:latin typeface="+mn-ea"/>
              </a:rPr>
              <a:t>9-10</a:t>
            </a:r>
            <a:r>
              <a:rPr lang="zh-CN" altLang="en-US" dirty="0">
                <a:latin typeface="+mn-ea"/>
              </a:rPr>
              <a:t>） </a:t>
            </a:r>
            <a:endParaRPr lang="en-US" dirty="0">
              <a:latin typeface="+mn-ea"/>
            </a:endParaRPr>
          </a:p>
          <a:p>
            <a:pPr marL="0" indent="0">
              <a:buNone/>
            </a:pPr>
            <a:r>
              <a:rPr lang="en-US" dirty="0">
                <a:latin typeface="+mn-ea"/>
              </a:rPr>
              <a:t>2. </a:t>
            </a:r>
            <a:r>
              <a:rPr lang="zh-CN" altLang="en-US" dirty="0">
                <a:latin typeface="+mn-ea"/>
              </a:rPr>
              <a:t>它們们的精义是旧约中所有神学与道德规范的基础。 </a:t>
            </a:r>
            <a:endParaRPr lang="en-US" dirty="0">
              <a:latin typeface="+mn-ea"/>
            </a:endParaRPr>
          </a:p>
          <a:p>
            <a:pPr marL="0" indent="0">
              <a:buNone/>
            </a:pPr>
            <a:r>
              <a:rPr lang="en-US" dirty="0">
                <a:latin typeface="+mn-ea"/>
              </a:rPr>
              <a:t>3. </a:t>
            </a:r>
            <a:r>
              <a:rPr lang="zh-CN" altLang="en-US" dirty="0">
                <a:latin typeface="+mn-ea"/>
              </a:rPr>
              <a:t>只有十诫是用神的指头写成（出三十一</a:t>
            </a:r>
            <a:r>
              <a:rPr lang="en-US" dirty="0">
                <a:latin typeface="+mn-ea"/>
              </a:rPr>
              <a:t>18</a:t>
            </a:r>
            <a:r>
              <a:rPr lang="zh-CN" altLang="en-US" dirty="0">
                <a:latin typeface="+mn-ea"/>
              </a:rPr>
              <a:t>；三十四</a:t>
            </a:r>
            <a:r>
              <a:rPr lang="en-US" dirty="0">
                <a:latin typeface="+mn-ea"/>
              </a:rPr>
              <a:t>1</a:t>
            </a:r>
            <a:r>
              <a:rPr lang="zh-CN" altLang="en-US" dirty="0">
                <a:latin typeface="+mn-ea"/>
              </a:rPr>
              <a:t>，</a:t>
            </a:r>
            <a:r>
              <a:rPr lang="en-US" altLang="zh-CN" dirty="0">
                <a:latin typeface="+mn-ea"/>
              </a:rPr>
              <a:t>27-</a:t>
            </a:r>
            <a:r>
              <a:rPr lang="en-US" dirty="0">
                <a:latin typeface="+mn-ea"/>
              </a:rPr>
              <a:t>28</a:t>
            </a:r>
            <a:r>
              <a:rPr lang="zh-CN" altLang="en-US" dirty="0">
                <a:latin typeface="+mn-ea"/>
              </a:rPr>
              <a:t>），其与的律法则是透过神的话告诉摩西。</a:t>
            </a:r>
            <a:endParaRPr lang="en-US" dirty="0">
              <a:latin typeface="+mn-e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308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D9B4-25B6-F040-A59F-50F899E06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</a:t>
            </a:r>
            <a:r>
              <a:rPr lang="zh-CN" altLang="en-US" dirty="0"/>
              <a:t>．</a:t>
            </a:r>
            <a:r>
              <a:rPr lang="zh-TW" altLang="en-US" dirty="0"/>
              <a:t>十诫</a:t>
            </a:r>
            <a:r>
              <a:rPr lang="zh-CN" altLang="en-US" dirty="0"/>
              <a:t> 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2A431-FBB6-E848-8D93-6EF686C20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太十九</a:t>
            </a:r>
            <a:r>
              <a:rPr lang="en-US" altLang="zh-CN" dirty="0"/>
              <a:t>16-19:</a:t>
            </a:r>
            <a:r>
              <a:rPr lang="zh-CN" altLang="en-US" dirty="0"/>
              <a:t> “</a:t>
            </a:r>
            <a:r>
              <a:rPr lang="zh-TW" altLang="en-US" dirty="0"/>
              <a:t>有一个人来见耶稣说，夫子，我该作什么善事，才能得永生。 耶稣对他说，你为什么以善事问我呢？只有一位是善的，（有古卷作你为什么称我是良善的，除了神以外，没有一个良善的）你若要进入永生，就当遵守诫命。 他说，什么诫命。耶稣说，就是不可杀人，不可奸淫，不可偷盗，不可作假见证， 当孝敬父母。又当爱人如己。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31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68235-D04C-C14E-A3BC-B6ADA46A4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二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．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十诫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 （</a:t>
            </a:r>
            <a:r>
              <a:rPr lang="en-US" altLang="zh-CN" dirty="0">
                <a:latin typeface="DengXian" panose="02010600030101010101" pitchFamily="2" charset="-122"/>
                <a:ea typeface="DengXian" panose="02010600030101010101" pitchFamily="2" charset="-122"/>
              </a:rPr>
              <a:t>3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）</a:t>
            </a:r>
            <a:endParaRPr lang="en-US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069E4-55AC-8144-9039-52242F8D2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出三十一</a:t>
            </a:r>
            <a:r>
              <a:rPr lang="en-US" altLang="zh-CN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18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：“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耶和华在西乃山和摩西说完了话，就把两块法版交给他，是神用指头写的石版。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”</a:t>
            </a:r>
            <a:endParaRPr lang="en-US" altLang="zh-CN" dirty="0">
              <a:latin typeface="DengXian" panose="02010600030101010101" pitchFamily="2" charset="-122"/>
              <a:ea typeface="DengXian" panose="02010600030101010101" pitchFamily="2" charset="-122"/>
              <a:cs typeface="Cordia New" panose="020B0304020202020204" pitchFamily="34" charset="-34"/>
            </a:endParaRPr>
          </a:p>
          <a:p>
            <a:pPr marL="0" indent="0">
              <a:buNone/>
            </a:pP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出三十四</a:t>
            </a:r>
            <a:r>
              <a:rPr lang="en-US" altLang="zh-CN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1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：“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耶和华吩咐摩西说，你要凿出两块石版，和先前你摔碎的那版一样，其上的字我要写在这版上。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”</a:t>
            </a:r>
            <a:endParaRPr lang="en-US" altLang="zh-CN" dirty="0">
              <a:latin typeface="DengXian" panose="02010600030101010101" pitchFamily="2" charset="-122"/>
              <a:ea typeface="DengXian" panose="02010600030101010101" pitchFamily="2" charset="-122"/>
              <a:cs typeface="Cordia New" panose="020B0304020202020204" pitchFamily="34" charset="-34"/>
            </a:endParaRPr>
          </a:p>
          <a:p>
            <a:pPr marL="0" indent="0">
              <a:buNone/>
            </a:pP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出三十四</a:t>
            </a:r>
            <a:r>
              <a:rPr lang="en-US" altLang="zh-CN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27-28: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“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耶和华吩咐摩西说，你要将这些话写上，因为我是按这话与你和以色列人立约。 摩西在耶和华那里四十昼夜，也不吃饭也不喝水。耶和华将这约的话，就是十条诫，写在两块版上。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  <a:cs typeface="Cordia New" panose="020B0304020202020204" pitchFamily="34" charset="-34"/>
              </a:rPr>
              <a:t>”</a:t>
            </a:r>
            <a:endParaRPr lang="en-US" dirty="0">
              <a:latin typeface="DengXian" panose="02010600030101010101" pitchFamily="2" charset="-122"/>
              <a:ea typeface="DengXian" panose="02010600030101010101" pitchFamily="2" charset="-122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62780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209D2-5C35-5B44-A9A9-EA3646B53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dirty="0"/>
            </a:b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前四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诫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DA8F7-74DD-CC4E-921E-F50B99626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latin typeface="DengXian" panose="02010600030101010101" pitchFamily="2" charset="-122"/>
                <a:ea typeface="DengXian" panose="02010600030101010101" pitchFamily="2" charset="-122"/>
              </a:rPr>
              <a:t>1.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不可有別的神（出二十</a:t>
            </a: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3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）</a:t>
            </a: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2. 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不可为自己雕刻偶像（出二十</a:t>
            </a: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4-5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）</a:t>
            </a: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3. 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不可妄称你神的名（出二十</a:t>
            </a: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7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）</a:t>
            </a: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4. 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记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念安息日（出二十</a:t>
            </a:r>
            <a:r>
              <a:rPr lang="en-US" dirty="0">
                <a:latin typeface="DengXian" panose="02010600030101010101" pitchFamily="2" charset="-122"/>
                <a:ea typeface="DengXian" panose="02010600030101010101" pitchFamily="2" charset="-122"/>
              </a:rPr>
              <a:t>8-11</a:t>
            </a: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）</a:t>
            </a:r>
            <a:endParaRPr lang="en-US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484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624BE-AFC0-3740-A263-429D80D2A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altLang="zh-TW" dirty="0"/>
            </a:br>
            <a:r>
              <a:rPr lang="zh-TW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后六</a:t>
            </a:r>
            <a:r>
              <a:rPr lang="zh-CN" altLang="en-US" dirty="0">
                <a:latin typeface="DengXian" panose="02010600030101010101" pitchFamily="2" charset="-122"/>
                <a:ea typeface="DengXian" panose="02010600030101010101" pitchFamily="2" charset="-122"/>
              </a:rPr>
              <a:t>诫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40362-1F96-5449-BF4B-D16BA2539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+mn-ea"/>
              </a:rPr>
              <a:t>5.</a:t>
            </a:r>
            <a:r>
              <a:rPr lang="zh-CN" altLang="en-US" dirty="0">
                <a:latin typeface="+mn-ea"/>
              </a:rPr>
              <a:t>孝敬你的父母（出二十</a:t>
            </a:r>
            <a:r>
              <a:rPr lang="en-US" dirty="0">
                <a:latin typeface="+mn-ea"/>
              </a:rPr>
              <a:t>12</a:t>
            </a:r>
            <a:r>
              <a:rPr lang="zh-CN" altLang="en-US" dirty="0">
                <a:latin typeface="+mn-ea"/>
              </a:rPr>
              <a:t>）</a:t>
            </a:r>
            <a:r>
              <a:rPr lang="en-US" dirty="0">
                <a:latin typeface="+mn-ea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+mn-ea"/>
              </a:rPr>
              <a:t>6. </a:t>
            </a:r>
            <a:r>
              <a:rPr lang="zh-CN" altLang="en-US" dirty="0">
                <a:latin typeface="+mn-ea"/>
              </a:rPr>
              <a:t>不可杀人（出二十</a:t>
            </a:r>
            <a:r>
              <a:rPr lang="en-US" dirty="0">
                <a:latin typeface="+mn-ea"/>
              </a:rPr>
              <a:t>13</a:t>
            </a:r>
            <a:r>
              <a:rPr lang="zh-CN" altLang="en-US" dirty="0">
                <a:latin typeface="+mn-ea"/>
              </a:rPr>
              <a:t>）</a:t>
            </a:r>
            <a:r>
              <a:rPr lang="en-US" dirty="0">
                <a:latin typeface="+mn-ea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+mn-ea"/>
              </a:rPr>
              <a:t>7. </a:t>
            </a:r>
            <a:r>
              <a:rPr lang="zh-TW" altLang="en-US" dirty="0">
                <a:latin typeface="+mn-ea"/>
              </a:rPr>
              <a:t>不可奸淫（出二十</a:t>
            </a:r>
            <a:r>
              <a:rPr lang="en-US" dirty="0">
                <a:latin typeface="+mn-ea"/>
              </a:rPr>
              <a:t>14</a:t>
            </a:r>
            <a:r>
              <a:rPr lang="zh-TW" altLang="en-US" dirty="0">
                <a:latin typeface="+mn-ea"/>
              </a:rPr>
              <a:t>）</a:t>
            </a:r>
            <a:r>
              <a:rPr lang="en-US" dirty="0">
                <a:latin typeface="+mn-ea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+mn-ea"/>
              </a:rPr>
              <a:t>8. </a:t>
            </a:r>
            <a:r>
              <a:rPr lang="zh-TW" altLang="en-US" dirty="0">
                <a:latin typeface="+mn-ea"/>
              </a:rPr>
              <a:t>不可偷盜（出二十</a:t>
            </a:r>
            <a:r>
              <a:rPr lang="en-US" dirty="0">
                <a:latin typeface="+mn-ea"/>
              </a:rPr>
              <a:t>15</a:t>
            </a:r>
            <a:r>
              <a:rPr lang="zh-TW" altLang="en-US" dirty="0">
                <a:latin typeface="+mn-ea"/>
              </a:rPr>
              <a:t>）</a:t>
            </a:r>
            <a:r>
              <a:rPr lang="en-US" dirty="0">
                <a:latin typeface="+mn-ea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+mn-ea"/>
              </a:rPr>
              <a:t>9. </a:t>
            </a:r>
            <a:r>
              <a:rPr lang="zh-CN" altLang="en-US" dirty="0">
                <a:latin typeface="+mn-ea"/>
              </a:rPr>
              <a:t>不可作假见证（出二十</a:t>
            </a:r>
            <a:r>
              <a:rPr lang="en-US" dirty="0">
                <a:latin typeface="+mn-ea"/>
              </a:rPr>
              <a:t>16</a:t>
            </a:r>
            <a:r>
              <a:rPr lang="zh-CN" altLang="en-US" dirty="0">
                <a:latin typeface="+mn-ea"/>
              </a:rPr>
              <a:t>）</a:t>
            </a:r>
            <a:r>
              <a:rPr lang="en-US" dirty="0">
                <a:latin typeface="+mn-ea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+mn-ea"/>
              </a:rPr>
              <a:t>10 </a:t>
            </a:r>
            <a:r>
              <a:rPr lang="zh-CN" altLang="en-US" dirty="0">
                <a:latin typeface="+mn-ea"/>
              </a:rPr>
              <a:t>不可贪恋邻舍的房屋，妻子，与他的奴婢（出二十</a:t>
            </a:r>
            <a:r>
              <a:rPr lang="en-US" dirty="0">
                <a:latin typeface="+mn-ea"/>
              </a:rPr>
              <a:t>17</a:t>
            </a:r>
            <a:r>
              <a:rPr lang="zh-CN" altLang="en-US" dirty="0">
                <a:latin typeface="+mn-ea"/>
              </a:rPr>
              <a:t>）</a:t>
            </a:r>
            <a:r>
              <a:rPr lang="en-US" dirty="0">
                <a:latin typeface="+mn-ea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95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1539</Words>
  <Application>Microsoft Macintosh PowerPoint</Application>
  <PresentationFormat>Widescreen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DengXian</vt:lpstr>
      <vt:lpstr>DengXian</vt:lpstr>
      <vt:lpstr>等线 Light</vt:lpstr>
      <vt:lpstr>新細明體</vt:lpstr>
      <vt:lpstr>Arial</vt:lpstr>
      <vt:lpstr>Calibri</vt:lpstr>
      <vt:lpstr>Calibri Light</vt:lpstr>
      <vt:lpstr>Constantia</vt:lpstr>
      <vt:lpstr>Cordia New</vt:lpstr>
      <vt:lpstr>Devanagari MT</vt:lpstr>
      <vt:lpstr>Office Theme</vt:lpstr>
      <vt:lpstr>颁佈十诫与律法（十九1-二十三33）   </vt:lpstr>
      <vt:lpstr>一．出埃及记与创世记 </vt:lpstr>
      <vt:lpstr>PowerPoint Presentation</vt:lpstr>
      <vt:lpstr> 2. 出埃及的事件被算作是在创15章的应许的第一部份实现  </vt:lpstr>
      <vt:lpstr> 二．十诫 </vt:lpstr>
      <vt:lpstr>二．十诫 （2）</vt:lpstr>
      <vt:lpstr>二．十诫 （3）</vt:lpstr>
      <vt:lpstr> 前四诫 </vt:lpstr>
      <vt:lpstr> 后六诫 </vt:lpstr>
      <vt:lpstr> 三．约书（出二十22-二十三33）（1） </vt:lpstr>
      <vt:lpstr> 三．约书（出二十22-二十三33）（2） </vt:lpstr>
      <vt:lpstr> 三．约书（出二十22-二十三33）（3） </vt:lpstr>
      <vt:lpstr> 三．约书（出二十22-二十三33）（4） </vt:lpstr>
      <vt:lpstr> 四．律法的本质 </vt:lpstr>
      <vt:lpstr>思考题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颁佈十诫与律法（十九1-二十三33）   </dc:title>
  <dc:creator>Cheryl Franks</dc:creator>
  <cp:lastModifiedBy>Cheryl Franks</cp:lastModifiedBy>
  <cp:revision>12</cp:revision>
  <dcterms:created xsi:type="dcterms:W3CDTF">2021-10-29T22:52:04Z</dcterms:created>
  <dcterms:modified xsi:type="dcterms:W3CDTF">2021-10-30T16:29:56Z</dcterms:modified>
</cp:coreProperties>
</file>