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83" r:id="rId4"/>
    <p:sldId id="260" r:id="rId5"/>
    <p:sldId id="288" r:id="rId6"/>
    <p:sldId id="284" r:id="rId7"/>
    <p:sldId id="285" r:id="rId8"/>
    <p:sldId id="286" r:id="rId9"/>
    <p:sldId id="287" r:id="rId10"/>
    <p:sldId id="289" r:id="rId11"/>
    <p:sldId id="290" r:id="rId12"/>
    <p:sldId id="740" r:id="rId13"/>
    <p:sldId id="739" r:id="rId14"/>
    <p:sldId id="741" r:id="rId15"/>
    <p:sldId id="743" r:id="rId16"/>
    <p:sldId id="744" r:id="rId17"/>
    <p:sldId id="745" r:id="rId18"/>
    <p:sldId id="742" r:id="rId19"/>
    <p:sldId id="746" r:id="rId20"/>
    <p:sldId id="747" r:id="rId21"/>
    <p:sldId id="751" r:id="rId22"/>
    <p:sldId id="750" r:id="rId23"/>
    <p:sldId id="749" r:id="rId24"/>
    <p:sldId id="752" r:id="rId25"/>
    <p:sldId id="748" r:id="rId26"/>
    <p:sldId id="753" r:id="rId27"/>
    <p:sldId id="756" r:id="rId28"/>
    <p:sldId id="757" r:id="rId29"/>
    <p:sldId id="754" r:id="rId30"/>
    <p:sldId id="755" r:id="rId31"/>
    <p:sldId id="758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74"/>
    <p:restoredTop sz="94655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FAB6D85D-0A0C-4C41-BF24-ECCD7024F7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42A8C32-4422-B346-9CC6-939C9A2C7E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BBB30-9D35-8C41-A234-71EC480FF0E4}" type="datetimeFigureOut">
              <a:rPr lang="es-UY"/>
              <a:pPr>
                <a:defRPr/>
              </a:pPr>
              <a:t>7/2/2021</a:t>
            </a:fld>
            <a:endParaRPr lang="es-UY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112DC52C-F486-D34F-A102-90B62ADB6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90E793E-D5F9-4C4A-BBDB-E7EA715E0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3547335-8EEF-3C49-B8C6-6E6F92CB47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BBE650E-9E4B-AC4C-82C6-83155C4C8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9FDEA2-3818-BB4F-B16A-86E97DC1D7E1}" type="slidenum">
              <a:rPr lang="es-UY" altLang="en-US"/>
              <a:pPr>
                <a:defRPr/>
              </a:pPr>
              <a:t>‹#›</a:t>
            </a:fld>
            <a:endParaRPr lang="es-U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>
            <a:extLst>
              <a:ext uri="{FF2B5EF4-FFF2-40B4-BE49-F238E27FC236}">
                <a16:creationId xmlns:a16="http://schemas.microsoft.com/office/drawing/2014/main" id="{BA93EE03-6D09-4440-98C3-3D6F15991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>
            <a:extLst>
              <a:ext uri="{FF2B5EF4-FFF2-40B4-BE49-F238E27FC236}">
                <a16:creationId xmlns:a16="http://schemas.microsoft.com/office/drawing/2014/main" id="{BB8BDC4A-9854-F340-9CCB-96B79E56B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8A894BCB-4716-424B-85EF-99C9AB231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AB545-1CDC-904E-923A-7BDB083AA8F8}" type="slidenum">
              <a:rPr lang="es-UY" altLang="en-US" smtClean="0"/>
              <a:pPr/>
              <a:t>1</a:t>
            </a:fld>
            <a:endParaRPr lang="es-UY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53F07B5F-66EB-3544-8419-0384AB58D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69B02286-5971-DE46-93AA-800066A24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5AB1C31F-5359-4046-9ADA-685D7DDD7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FD6845-E45A-3F4C-A1B2-E2865E19DFED}" type="slidenum">
              <a:rPr lang="es-UY" altLang="en-US" smtClean="0"/>
              <a:pPr/>
              <a:t>2</a:t>
            </a:fld>
            <a:endParaRPr lang="es-UY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935A8-8ACC-4444-8BAE-C1311429263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BC116D-720A-1E45-B6FF-11AB64C0F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A87073-6D47-D744-B3DA-D0B559880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BE0CF-F91B-0543-80C2-77D64A50C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77AD1-D453-B74D-81CB-C237EC05329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371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5F0A6-4FA5-2544-AAEF-64E6D2999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54CE6-CDAA-4F4E-87D4-2F67689B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73B957-CACC-9C41-A9EE-24B011D3E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70A3-9355-E242-8735-6EA10E0E02C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7385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EF0F7F-5D00-3842-A5E2-7FE147F86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76553-6F29-B543-B196-355A83FCE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8A148-EBE8-D043-BC26-0C310D6C7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B940-47F7-434F-9E1C-4AFB95BF0CC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1703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F78BDF-C823-774A-B37D-B81A3859B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6E8E12-51DB-6A4B-94D1-BCEDBF70E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849DC9-521F-A343-9149-15C5431A7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2017-80FA-134A-9F34-C0F363460FF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8029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7D399-6F0C-7044-8F83-565F1502F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23B7A-1D47-CC43-9322-F677B45CF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95CD6-5206-A84C-90E0-8D5905C67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4AC5-BA18-2E44-B173-FFF1CBAC22C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055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A61DF-87EE-3D4B-BAA9-DE8107C22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DC860E-4408-6843-AF17-913122825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E25AF-079C-9A4E-9F33-E3BC60416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6FDA-DA4D-1E4A-A219-1E95CDA295A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8380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3578E-4515-F04C-A480-6D5507856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AE3620-555E-B54C-88D7-7E77FDFE3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23D6B0-218D-7D4E-8E8B-E3467709C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7892-FD3C-1A44-B150-FA6B1D2A947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425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89E3DB-8240-EF47-B46C-CD1F1551B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7B721E-2A31-AC46-8679-EBF9481E1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EBDB7D-C507-1347-B40A-D46EB148A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404-F4C2-264E-B816-02291C360C5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6336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0CFF3C-B9E7-6943-8785-3A08B1AF0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0692FD-F2F2-2545-817E-D40D1A09C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2E2D3-4E44-8444-AD18-92215E0E9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35C1-18E5-EF44-93E2-CA803C0197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40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0223F-583D-3A44-B46E-4C90DB508E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99849-1F88-A24C-B7E4-7F41A2EC3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4211A-20A6-A041-8AB5-1B8BDE4E0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2078-B32E-154E-926A-DFD6EBDB10C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737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D7C5D-4639-B645-8B43-3F0714DCF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8CA14-32F1-644E-8373-900B0332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2D6CB-ADFA-1F49-ADA9-A75E4DEC2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2F6B-C746-5C4E-B568-13B71FE4540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22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1BB6A7-03E9-2B4F-A731-B91E633AA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611C9B-0C66-474E-A2D1-4CBED2F3A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46290F-27C6-BE4D-9E43-00DEFCE8E9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B796B5-4DFA-474F-B205-A5ED2D5C75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AFD556-2E59-5A4C-93BC-86229FB1C6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EF4888A-3C49-9741-898B-13433F9BFE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x8D_UcJds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ocSa8rd4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VU0tztjpP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5SAO6yiLj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7B497B0-7DB7-0643-9ED1-C82F7DBCC6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052513"/>
            <a:ext cx="8131175" cy="2160587"/>
          </a:xfrm>
        </p:spPr>
        <p:txBody>
          <a:bodyPr/>
          <a:lstStyle/>
          <a:p>
            <a:pPr eaLnBrk="1" hangingPunct="1"/>
            <a:r>
              <a:rPr lang="zh-CN" altLang="en-US" sz="6600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  <a:t>诗篇</a:t>
            </a:r>
            <a:r>
              <a:rPr lang="en-US" altLang="en-US" sz="6600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  <a:t>12</a:t>
            </a:r>
            <a:r>
              <a:rPr lang="en-US" altLang="zh-CN" sz="6600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  <a:t>7</a:t>
            </a:r>
            <a:r>
              <a:rPr lang="en-US" altLang="en-US" sz="6600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  <a:t>篇分享</a:t>
            </a:r>
            <a:br>
              <a:rPr lang="en-US" altLang="en-US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</a:br>
            <a:r>
              <a:rPr lang="en-US" altLang="zh-CN" sz="2800" b="1" dirty="0">
                <a:latin typeface="Kartika" panose="02020503030404060203" pitchFamily="18" charset="0"/>
                <a:ea typeface="宋体" panose="02010600030101010101" pitchFamily="2" charset="-122"/>
                <a:cs typeface="Kartika" panose="02020503030404060203" pitchFamily="18" charset="0"/>
              </a:rPr>
              <a:t>---2/7/2021</a:t>
            </a:r>
            <a:endParaRPr lang="es-ES" altLang="en-US" sz="2800" b="1" dirty="0">
              <a:solidFill>
                <a:schemeClr val="tx1"/>
              </a:solidFill>
              <a:latin typeface="Kartika" panose="02020503030404060203" pitchFamily="18" charset="0"/>
              <a:ea typeface="宋体" panose="02010600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94" y="1196752"/>
            <a:ext cx="9014057" cy="51419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>
                <a:ea typeface="宋体" panose="02010600030101010101" pitchFamily="2" charset="-122"/>
              </a:rPr>
              <a:t>诗歌“</a:t>
            </a:r>
            <a:r>
              <a:rPr lang="zh-CN" altLang="en-US" b="1" dirty="0">
                <a:ea typeface="宋体" panose="02010600030101010101" pitchFamily="2" charset="-122"/>
                <a:hlinkClick r:id="rId2"/>
              </a:rPr>
              <a:t>題神的名</a:t>
            </a:r>
            <a:r>
              <a:rPr lang="zh-CN" altLang="en-US" b="1" dirty="0">
                <a:ea typeface="宋体" panose="02010600030101010101" pitchFamily="2" charset="-122"/>
              </a:rPr>
              <a:t>” 詩篇</a:t>
            </a:r>
            <a:r>
              <a:rPr lang="en-US" altLang="zh-CN" b="1" dirty="0">
                <a:ea typeface="宋体" panose="02010600030101010101" pitchFamily="2" charset="-122"/>
              </a:rPr>
              <a:t>20</a:t>
            </a:r>
            <a:r>
              <a:rPr lang="zh-CN" altLang="en-US" b="1" dirty="0">
                <a:ea typeface="宋体" panose="02010600030101010101" pitchFamily="2" charset="-122"/>
              </a:rPr>
              <a:t>：</a:t>
            </a:r>
            <a:r>
              <a:rPr lang="en-US" altLang="zh-CN" b="1" dirty="0">
                <a:ea typeface="宋体" panose="02010600030101010101" pitchFamily="2" charset="-122"/>
              </a:rPr>
              <a:t>7</a:t>
            </a:r>
            <a:r>
              <a:rPr lang="zh-CN" altLang="en-US" b="1" dirty="0">
                <a:ea typeface="宋体" panose="02010600030101010101" pitchFamily="2" charset="-122"/>
              </a:rPr>
              <a:t>讚美操</a:t>
            </a:r>
            <a:endParaRPr lang="en-US" altLang="zh-CN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有人靠車，有人靠馬，我們要題到耶和華神的名，（</a:t>
            </a:r>
            <a:r>
              <a:rPr lang="en-US" altLang="zh-CN" sz="2400" b="1" dirty="0">
                <a:ea typeface="宋体" panose="02010600030101010101" pitchFamily="2" charset="-122"/>
              </a:rPr>
              <a:t>x2</a:t>
            </a:r>
            <a:r>
              <a:rPr lang="zh-CN" altLang="en-US" sz="2400" b="1" dirty="0"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endParaRPr lang="zh-CN" altLang="en-US" sz="24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ea typeface="宋体" panose="02010600030101010101" pitchFamily="2" charset="-122"/>
              </a:rPr>
              <a:t>     哈利路亞，我要靠神。（</a:t>
            </a:r>
            <a:r>
              <a:rPr lang="en-US" altLang="zh-CN" sz="2400" b="1" dirty="0">
                <a:ea typeface="宋体" panose="02010600030101010101" pitchFamily="2" charset="-122"/>
              </a:rPr>
              <a:t>x2</a:t>
            </a:r>
            <a:r>
              <a:rPr lang="zh-CN" altLang="en-US" sz="2400" b="1" dirty="0">
                <a:ea typeface="宋体" panose="02010600030101010101" pitchFamily="2" charset="-122"/>
              </a:rPr>
              <a:t>）</a:t>
            </a:r>
          </a:p>
          <a:p>
            <a:pPr marL="0" indent="0"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305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本是</a:t>
            </a:r>
            <a:r>
              <a:rPr lang="zh-CN" altLang="en-US" dirty="0">
                <a:ea typeface="宋体" panose="02010600030101010101" pitchFamily="2" charset="-122"/>
              </a:rPr>
              <a:t>？本来就是，原本这样。</a:t>
            </a:r>
            <a:r>
              <a:rPr lang="en-US" altLang="zh-CN" dirty="0">
                <a:ea typeface="宋体" panose="02010600030101010101" pitchFamily="2" charset="-122"/>
              </a:rPr>
              <a:t>76</a:t>
            </a:r>
            <a:r>
              <a:rPr lang="zh-CN" altLang="en-US" dirty="0">
                <a:ea typeface="宋体" panose="02010600030101010101" pitchFamily="2" charset="-122"/>
              </a:rPr>
              <a:t>笔。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人们清早起來作工，劳碌累了一天，夜里睡觉休息；靠自己的双手勤奋努力、辛勤劳动、工作；创造收成，吃的欣慰、香甜。为什么说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本是枉然</a:t>
            </a:r>
            <a:r>
              <a:rPr lang="zh-CN" altLang="en-US" b="1" dirty="0">
                <a:ea typeface="宋体" panose="02010600030101010101" pitchFamily="2" charset="-122"/>
              </a:rPr>
              <a:t>？</a:t>
            </a:r>
            <a:endParaRPr lang="en-US" altLang="zh-CN" b="1" dirty="0"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惟有</a:t>
            </a:r>
            <a:r>
              <a:rPr lang="zh-CN" altLang="en-US" dirty="0">
                <a:ea typeface="宋体" panose="02010600030101010101" pitchFamily="2" charset="-122"/>
              </a:rPr>
              <a:t>？只有；仅有，唯一的。</a:t>
            </a:r>
          </a:p>
          <a:p>
            <a:r>
              <a:rPr lang="zh-CN" altLang="en-US" dirty="0">
                <a:ea typeface="宋体" panose="02010600030101010101" pitchFamily="2" charset="-122"/>
              </a:rPr>
              <a:t>生活的意义、动力、目标？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人与动物的区别？山西放羊娃的故事？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忙与亡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80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7658" y="1066800"/>
            <a:ext cx="316625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 err="1">
                <a:solidFill>
                  <a:srgbClr val="FC1908"/>
                </a:solidFill>
                <a:latin typeface="Calibri"/>
                <a:ea typeface="宋体"/>
              </a:rPr>
              <a:t>máng</a:t>
            </a:r>
            <a:r>
              <a:rPr lang="zh-CN" altLang="en-US" sz="9600" b="1" dirty="0">
                <a:solidFill>
                  <a:srgbClr val="0D0D0D"/>
                </a:solidFill>
                <a:latin typeface="华文楷体"/>
                <a:ea typeface="华文楷体"/>
                <a:cs typeface="华文楷体"/>
              </a:rPr>
              <a:t>忙</a:t>
            </a:r>
            <a:endParaRPr lang="en-US" b="1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97" y="5380672"/>
            <a:ext cx="8995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① 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【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形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】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本义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: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急迫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,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慌忙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hasten;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hurry;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rush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：急忙；忙不择价；忙手忙脚 ；忙促；忙碌；繁忙；忙乱；忙音；忙月；不慌不忙；忙工；忙事；忙上加忙 ；忙碌 ；忙忙叨叨；忙里偷闲。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②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动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】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赶快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;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赶紧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hurry;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hasten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忙活；忙躲。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③做事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,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工作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〖do〗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：他还没有忙完吗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?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你忙什么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? 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忙活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④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【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名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】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清代田赋名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〖tax〗: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忙银 ；上忙；下忙。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⑤事情多，没空闲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：忙乱 忙活 忙碌 手忙脚乱。 </a:t>
            </a: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⑥急迫，急速地做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：忙于（忙着做某方面的事情）。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474981"/>
            <a:ext cx="3865418" cy="386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09" y="2801607"/>
            <a:ext cx="2599651" cy="242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28" y="2841880"/>
            <a:ext cx="2595972" cy="253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7022AD-71B2-6446-8A3C-B9F7F179A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394" y="335"/>
            <a:ext cx="9144000" cy="10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638340"/>
            <a:ext cx="47244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195"/>
            <a:ext cx="91932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85709" y="3352800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①本义，动词：用刀杀人，血溅刀刃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。 本义消失 。 </a:t>
            </a:r>
            <a:b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</a:b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②动词：毙命，死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。 亡故 亡魂 亡灵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/ 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伤亡 死亡 阵亡 家破人亡。</a:t>
            </a:r>
            <a:b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</a:b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③动词：消灭，消失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。 亡国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/ 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灭亡 兴亡 </a:t>
            </a:r>
            <a:b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</a:br>
            <a:r>
              <a:rPr lang="zh-CN" altLang="en-US" b="1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④动词：逃跑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 。 亡命 亡羊补牢 </a:t>
            </a:r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/ </a:t>
            </a:r>
            <a:r>
              <a:rPr lang="zh-CN" altLang="en-US" dirty="0">
                <a:solidFill>
                  <a:prstClr val="black"/>
                </a:solidFill>
                <a:latin typeface="Calibri"/>
                <a:ea typeface="宋体"/>
                <a:cs typeface="+mn-cs"/>
              </a:rPr>
              <a:t>流亡 逃亡 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2823" y="1337803"/>
            <a:ext cx="3361177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 err="1">
                <a:solidFill>
                  <a:srgbClr val="FC1908"/>
                </a:solidFill>
                <a:latin typeface="Calibri"/>
                <a:ea typeface="宋体"/>
              </a:rPr>
              <a:t>wáng</a:t>
            </a:r>
            <a:r>
              <a:rPr lang="zh-CN" altLang="en-US" sz="117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亡</a:t>
            </a:r>
            <a:endParaRPr lang="zh-CN" altLang="en-US" sz="11700" dirty="0">
              <a:solidFill>
                <a:srgbClr val="000C0C"/>
              </a:solidFill>
              <a:ea typeface="楷体_GB2312"/>
              <a:cs typeface="楷体_GB2312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93" y="4669848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66" y="3062287"/>
            <a:ext cx="157892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7393" y="1453674"/>
            <a:ext cx="3021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Die,  death, dead</a:t>
            </a:r>
          </a:p>
        </p:txBody>
      </p:sp>
    </p:spTree>
    <p:extLst>
      <p:ext uri="{BB962C8B-B14F-4D97-AF65-F5344CB8AC3E}">
        <p14:creationId xmlns:p14="http://schemas.microsoft.com/office/powerpoint/2010/main" val="186995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603" y="1124744"/>
            <a:ext cx="9036050" cy="5141913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传道书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： 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9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这 样 ， 我 就 日 见 昌 盛 ， 胜 过 以 前 在 耶 路 撒 冷 的 众 人 。 我 的 智 慧 仍 然 存 留 。 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10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凡 我 眼 所 求 的 ， 我 没 有 留 下 不 给 他 的 ； 我 心 所 乐 的 ， 我 没 有 禁 止 不 享 受 的 ； 因 我 的 心 为 我 一 切 所 劳 碌 的 快 乐 ， 这 就 是 我 从 劳 碌 中 所 得 的 分 。 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11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後 来 ， 我 察 看 我 手 所 经 营 的 一 切 事 和 我 劳 碌 所 成 的 功 。 谁 知 都 是 虚 空 ， 都 是 捕 风 ； 在 日 光 之 下 毫 无 益 处 。</a:t>
            </a:r>
            <a:endParaRPr lang="en-US" altLang="zh-CN" sz="16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传道书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6: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7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人的劳碌都为口腹，心里却不知足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箴言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10: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ea typeface="宋体" panose="02010600030101010101" pitchFamily="2" charset="-122"/>
              </a:rPr>
              <a:t>22</a:t>
            </a:r>
            <a:r>
              <a:rPr lang="zh-CN" altLang="en-US" sz="1600" b="1" dirty="0">
                <a:solidFill>
                  <a:srgbClr val="FF0000"/>
                </a:solidFill>
                <a:ea typeface="宋体" panose="02010600030101010101" pitchFamily="2" charset="-122"/>
              </a:rPr>
              <a:t>耶和华所赐的福，使人富足，并不加上忧虑。</a:t>
            </a:r>
            <a:endParaRPr lang="en-US" altLang="zh-CN" sz="16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安然</a:t>
            </a:r>
            <a:r>
              <a:rPr lang="zh-CN" altLang="en-US" dirty="0">
                <a:ea typeface="宋体" panose="02010600030101010101" pitchFamily="2" charset="-122"/>
              </a:rPr>
              <a:t>？平安地。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神不一定叫他的儿女在物质方面富足，但他一定要他们有属灵的永远的真富足，他必叫他们心中有无限的真平安。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安然睡觉是幸福的根本，也是健康的根本。睡觉不好，就不能健康。</a:t>
            </a:r>
            <a:r>
              <a:rPr lang="en-US" altLang="zh-CN" dirty="0">
                <a:ea typeface="宋体" panose="02010600030101010101" pitchFamily="2" charset="-122"/>
              </a:rPr>
              <a:t>VS</a:t>
            </a:r>
            <a:r>
              <a:rPr lang="zh-CN" altLang="en-US" dirty="0">
                <a:ea typeface="宋体" panose="02010600030101010101" pitchFamily="2" charset="-122"/>
              </a:rPr>
              <a:t>陈建利的烦恼</a:t>
            </a: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74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安息？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神的安息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创世记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2:1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天 地 万 物 都 造 齐 了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到 第 七 日 ， 　 神 造 物 的 工 已 经 完 毕 ， 就 在 第 七 日 歇 了 他 一 切 的 工 ， 安 息 了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　 神 赐 福 给 第 七 日 ， 定 为 圣 日 ； 因 为 在 这 日 ， 　 神 歇 了 他 一 切 创 造 的 工 ， 就 安 息 了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以色列守安息日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出埃及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到 第 六 天 ， 他 们 收 了 双 倍 的 食 物 ， 每 人 两 俄 梅 珥 。 会 众 的 官 长 来 告 诉 摩 西 ；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摩 西 对 他 们 说 ： 耶 和 华 这 样 说 ： 明 天 是 圣 安 息 日 ， 是 向 耶 和 华 守 的 圣 安 息 日 。 你 们 要 烤 的 就 烤 了 ， 要 煮 的 就 煮 了 ， 所 剩 下 的 都 留 到 早 晨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就 照 摩 西 的 吩 咐 留 到 早 晨 ， 也 不 臭 ， 里 头 也 没 有 虫 子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摩 西 说 ： 你 们 今 天 吃 这 个 罢 ！ 因 为 今 天 是 向 耶 和 华 守 的 安 息 日 ； 你 们 在 田 野 必 找 不 着 了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六 天 可 以 收 取 ， 第 七 天 乃 是 安 息 日 ， 那 一 天 必 没 有 了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999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安息日定为圣日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出埃及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当 记 念 安 息 日 ， 守 为 圣 日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六 日 要 劳 碌 做 你 一 切 的 工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但 第 七 日 是 向 耶 和 华 ─ 你 　 神 当 守 的 安 息 日 。 这 一 日 你 和 你 的 儿 女 、 仆 婢 、 牲 畜 ， 并 你 城 里 寄 居 的 客 旅 ， 无 论 何 工 都 不 可 做 ；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六 日 之 内 ， 耶 和 华 造 天 、 地 、 海 ， 和 其 中 的 万 物 ， 第 七 日 便 安 息 ， 所 以 耶 和 华 赐 福 与 安 息 日 ， 定 为 圣 日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得安息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出埃及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和 华 说 ： 我 必 亲 自 和 你 同 去 ， 使 你 得 安 息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摩 西 说 ： 你 若 不 亲 自 和 我 同 去 ， 就 不 要 把 我 们 从 这 里 领 上 去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人 在 何 事 上 得 以 知 道 我 和 你 的 百 姓 在 你 眼 前 蒙 恩 呢 ？ 岂 不 是 因 你 与 我 们 同 去 、 使 我 和 你 的 百 姓 与 地 上 的 万 民 有 分 别 麽 ？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94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得安息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出埃及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和 华 说 ： 我 必 亲 自 和 你 同 去 ， 使 你 得 安 息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摩 西 说 ： 你 若 不 亲 自 和 我 同 去 ， 就 不 要 把 我 们 从 这 里 领 上 去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人 在 何 事 上 得 以 知 道 我 和 你 的 百 姓 在 你 眼 前 蒙 恩 呢 ？ 岂 不 是 因 你 与 我 们 同 去 、 使 我 和 你 的 百 姓 与 地 上 的 万 民 有 分 别 麽 ？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马太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11:28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凡 劳 苦 担 重 担 的 人 可 以 到 我 这 里 来 ， 我 就 使 你 们 得 安 息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我 心 里 柔 和 谦 卑 ， 你 们 当 负 我 的 轭 ， 学 我 的 样 式 ； 这 样 ， 你 们 心 里 就 必 得 享 安 息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我 的 轭 是 容 易 的 ， 我 的 担 子 是 轻 省 的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罗马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15:30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弟 兄 们 ， 我 藉 着 我 们 主 耶 稣 基 督 ， 又 藉 着 圣 灵 的 爱 ， 劝 你 们 与 我 一 同 竭 力 ， 为 我 祈 求 神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叫 我 脱 离 在 犹 太 不 顺 从 的 人 ， 也 叫 我 为 耶 路 撒 冷 所 办 的 捐 项 可 蒙 圣 徒 悦 纳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并 叫 我 顺 着 神 的 旨 意 ， 欢 欢 喜 喜 的 到 你 们 那 里 ， 与 你 们 同 得 安 息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愿 赐 平 安 的 神 常 和 你 们 众 人 同 在 。 阿 们 ！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96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比较“早上醒来赞美主，到夜晚睡前祷告”的不同？</a:t>
            </a:r>
            <a:endParaRPr lang="en-US" altLang="zh-CN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生活的目的、意义不同，带出生活的品质和质量不同。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有神爱的吸引、滋润、充满着，那种滋味、境界、感觉，完全不同。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犹如恋爱的感觉：幸福满满、喜乐充满。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更好的享受神。享受神造的大自然的美好；在生活中除了日常活动、工作之外，借着诗歌、祷告，与主交流，享受着神的同在，享受与神之间亲密、亲近的关系。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神的心滿足，我们的心也会滿足。因为我们是蒙恩的儿女，与神之间有恩爱、幸福的生活；何况我们本是神恩典的杰作，相信</a:t>
            </a:r>
            <a:r>
              <a:rPr lang="zh-CN" altLang="en-US" sz="2400" dirty="0">
                <a:solidFill>
                  <a:srgbClr val="FF0000"/>
                </a:solidFill>
                <a:ea typeface="宋体" panose="02010600030101010101" pitchFamily="2" charset="-122"/>
              </a:rPr>
              <a:t>神看一切所造的都甚好</a:t>
            </a:r>
            <a:r>
              <a:rPr lang="zh-CN" altLang="en-US" sz="2400" dirty="0">
                <a:ea typeface="宋体" panose="02010600030101010101" pitchFamily="2" charset="-122"/>
              </a:rPr>
              <a:t>而欣赏我们。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514350" indent="-514350">
              <a:buFont typeface="+mj-lt"/>
              <a:buAutoNum type="arabicParenR"/>
            </a:pPr>
            <a:r>
              <a:rPr lang="zh-CN" altLang="en-US" sz="2400" dirty="0">
                <a:ea typeface="宋体" panose="02010600030101010101" pitchFamily="2" charset="-122"/>
              </a:rPr>
              <a:t>樊洪台牧师的喜乐疗法；癌症患者大笑疗法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81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2</a:t>
            </a:r>
            <a:r>
              <a:rPr lang="en-US" altLang="en-US" sz="2400" b="1" dirty="0"/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b="1" dirty="0">
                <a:ea typeface="宋体" panose="02010600030101010101" pitchFamily="2" charset="-122"/>
              </a:rPr>
              <a:t>诗歌“</a:t>
            </a:r>
            <a:r>
              <a:rPr lang="zh-CN" altLang="en-US" b="1" dirty="0">
                <a:ea typeface="宋体" panose="02010600030101010101" pitchFamily="2" charset="-122"/>
                <a:hlinkClick r:id="rId2"/>
              </a:rPr>
              <a:t>因你與我同行</a:t>
            </a:r>
            <a:r>
              <a:rPr lang="zh-CN" altLang="en-US" b="1" dirty="0">
                <a:ea typeface="宋体" panose="02010600030101010101" pitchFamily="2" charset="-122"/>
              </a:rPr>
              <a:t>”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因你與我同行，我就不會孤寂，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歡笑時你同喜，憂傷時你共泣。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因你是我力量，我就不會絕望，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困乏軟弱中有你賜恩，我就得剛強。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經風暴，過黑夜，度阡陌，越洋海，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有你手牽引我，我就勇往向前。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願我所行路徑，願我所歷際遇，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處處留下有你同在的恩典痕跡。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1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DB7847B2-FD64-3544-9D9F-601EC94F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9324528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诗 </a:t>
            </a:r>
            <a:r>
              <a:rPr lang="en-US" altLang="zh-CN" b="1" dirty="0">
                <a:ea typeface="宋体" panose="02010600030101010101" pitchFamily="2" charset="-122"/>
              </a:rPr>
              <a:t>127:</a:t>
            </a:r>
          </a:p>
          <a:p>
            <a:pPr marL="0" indent="0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1</a:t>
            </a:r>
            <a:r>
              <a:rPr lang="zh-CN" altLang="en-US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</a:p>
          <a:p>
            <a:pPr marL="0" indent="0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2</a:t>
            </a:r>
            <a:r>
              <a:rPr lang="zh-CN" altLang="en-US" b="1" dirty="0">
                <a:ea typeface="宋体" panose="02010600030101010101" pitchFamily="2" charset="-122"/>
              </a:rPr>
              <a:t>你们清晨早起，夜晚安歇，吃劳碌得来的饭，本是枉然；惟有耶和华所亲爱的，必叫他安然睡觉。</a:t>
            </a:r>
          </a:p>
          <a:p>
            <a:pPr marL="0" indent="0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3</a:t>
            </a:r>
            <a:r>
              <a:rPr lang="zh-CN" altLang="en-US" b="1" dirty="0">
                <a:ea typeface="宋体" panose="02010600030101010101" pitchFamily="2" charset="-122"/>
              </a:rPr>
              <a:t>儿女是耶和华所赐的产业；所怀的胎，是他所给的赏赐。</a:t>
            </a:r>
          </a:p>
          <a:p>
            <a:pPr marL="0" indent="0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4</a:t>
            </a:r>
            <a:r>
              <a:rPr lang="zh-CN" altLang="en-US" b="1" dirty="0">
                <a:ea typeface="宋体" panose="02010600030101010101" pitchFamily="2" charset="-122"/>
              </a:rPr>
              <a:t>少年时所生的儿女，好象勇士手中的箭。</a:t>
            </a:r>
          </a:p>
          <a:p>
            <a:pPr marL="0" indent="0"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5</a:t>
            </a:r>
            <a:r>
              <a:rPr lang="zh-CN" altLang="en-US" b="1" dirty="0">
                <a:ea typeface="宋体" panose="02010600030101010101" pitchFamily="2" charset="-122"/>
              </a:rPr>
              <a:t>箭袋充满的人，便为有福；他们在城门口，和仇敌说话的时候，必不至于羞愧。</a:t>
            </a:r>
          </a:p>
          <a:p>
            <a:pPr marL="0" indent="0">
              <a:buFontTx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中国人的育儿经：养儿防老？重男轻女？讨债鬼？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独生子女综合症？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产业</a:t>
            </a:r>
            <a:r>
              <a:rPr lang="zh-CN" altLang="en-US" dirty="0">
                <a:ea typeface="宋体" panose="02010600030101010101" pitchFamily="2" charset="-122"/>
              </a:rPr>
              <a:t>？所拥有的房屋、土地、店铺、厂矿等财产。需要管理和经营，死后由子嗣或指定人继承。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神的产权与主权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约伯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1:21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说 ：我 赤 身 出 於 母 胎 ， 也 必 赤 身 归 回 ； 赏 赐 的 是 耶 和 华 ， 收 取 的 也 是 耶 和 华 。 耶 和 华 的 名 是 应 当 称 颂 的 。 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18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儿女是耶和华所赐的产业？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儿女是耶和华的产业，不是父母的私有财产，是神赐给人管理的，主权却属于神。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按照神的诫命教养抚育我们的儿女，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教导儿女敬畏耶和华是我们的责任和义务。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箴言书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敬畏耶和华的，大有倚靠，他的儿女，也有避难所。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以赛亚书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54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你的儿女都要受耶和华的教训，你的儿女必大享平安。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以弗所书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你们作父亲的，不要惹儿女的气，只要照着主的教训和警戒养育他们。使儿女凡事端庄、顺服。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774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神的保守、引领、应许。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箴言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耶 和 华 是 你 所 倚 靠 的 ； 他 必 保 守 你 的 脚 不 陷 入 网 罗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23: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（ 大 卫 的 诗 。 ） 耶 和 华 是 我 的 牧 者 ， 我 必 不 致 缺 乏 。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使 我 躺 卧 在 青 草 地 上 ， 领 我 在 可 安 歇 的 水 边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约书亚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21: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45 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耶和华应许赐福给以色列家的话一句也没有落空，都应验了。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神的赐福：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生养众多</a:t>
            </a: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创世记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雅 各 对 约 瑟 说 ： 全 能 的 神 曾 在 迦 南 地 的 路 斯 向 我 显 现 ， 赐 福 与 我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对 我 说 ： 我 必 使 你 生 养 众 多 ， 成 为 多 民 ， 又 要 把 这 地 赐 给 你 的 後 裔 ， 永 远 为 业 。 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48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神的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赏赐</a:t>
            </a:r>
            <a:r>
              <a:rPr lang="zh-CN" altLang="en-US" dirty="0">
                <a:ea typeface="宋体" panose="02010600030101010101" pitchFamily="2" charset="-122"/>
              </a:rPr>
              <a:t>：白白赐给的。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我们一切的福份都是耶和华的恩赐。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儿女是我们生命的延续；是神白白赐给人管理的。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是耶和华所赐的产业和托付。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父母的角色：</a:t>
            </a:r>
            <a:r>
              <a:rPr lang="zh-CN" altLang="en-US" sz="2000" dirty="0">
                <a:ea typeface="宋体" panose="02010600030101010101" pitchFamily="2" charset="-122"/>
              </a:rPr>
              <a:t>我们是神在这个世上的受托人和代理人，我们的人生责任是培养、教导自己的儿女，更为重要的是引导儿女认识真神。</a:t>
            </a:r>
            <a:endParaRPr lang="en-US" altLang="zh-CN" sz="2000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与神同工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哥林多前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可 见 栽 种 的 ， 算 不 得 甚 麽 ， 浇 灌 的 ， 也 算 不 得 甚 麽 ； 只 在 那 叫 他 生 长 的 神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栽 种 的 和 浇 灌 的 ， 都 是 一 样 ， 但 将 来 各 人 要 照 自 己 的 工 夫 得 自 己 的 赏 赐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我 们 是 与 神 同 工 的 ； 你 们 是 神 所 耕 种 的 田 地 ， 所 建 造 的 房 屋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85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竭力作主工，得赏赐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哥林多前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我 照 神 所 给 我 的 恩 ， 好 像 一 个 聪 明 的 工 头 ， 立 好 了 根 基 ， 有 别 人 在 上 面 建 造 ； 只 是 各 人 要 谨 慎 怎 样 在 上 面 建 造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那 已 经 立 好 的 根 基 就 是 耶 稣 基 督 ， 此 外 没 有 人 能 立 别 的 根 基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若 有 人 用 金 、 银 、 宝 石 、 草 木 ， 禾 秸 在 这 根 基 上 建 造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各 人 的 工 程 必 然 显 露 ， 因 为 那 日 子 要 将 他 表 明 出 来 ， 有 火 发 现 ； 这 火 要 试 验 各 人 的 工 程 怎 样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人 在 那 根 基 上 所 建 造 的 工 程 若 存 得 住 ， 他 就 要 得 赏 赐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歌罗西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你 们 作 仆 人 的 ， 要 凡 事 听 从 你 们 肉 身 的 主 人 ， 不 要 只 在 眼 前 事 奉 ， 像 是 讨 人 喜 欢 的 ， 总 要 存 心 诚 实 敬 畏 主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无 论 做 甚 麽 ， 都 要 从 心 里 做 ， 像 是 给 主 做 的 ， 不 是 给 人 做 的 ，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你 们 知 道 从 主 那 里 必 得 着 基 业 为 赏 赐 ； 你 们 所 事 奉 的 乃 是 主 基 督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那 行 不 义 的 必 受 不 义 的 报 应 ； 主 并 不 偏 待 人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391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3〗 </a:t>
            </a:r>
            <a:r>
              <a:rPr lang="zh-CN" altLang="en-US" sz="2400" b="1" dirty="0">
                <a:ea typeface="宋体" panose="02010600030101010101" pitchFamily="2" charset="-122"/>
              </a:rPr>
              <a:t>儿女是耶和华所赐的产业；所怀的胎，是他所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给的赏赐。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" y="1196752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诗歌“</a:t>
            </a:r>
            <a:r>
              <a:rPr lang="zh-CN" altLang="en-US" dirty="0">
                <a:ea typeface="宋体" panose="02010600030101010101" pitchFamily="2" charset="-122"/>
                <a:hlinkClick r:id="rId2"/>
              </a:rPr>
              <a:t>耶和华祝福满满</a:t>
            </a:r>
            <a:r>
              <a:rPr lang="zh-CN" altLang="en-US" dirty="0">
                <a:ea typeface="宋体" panose="02010600030101010101" pitchFamily="2" charset="-122"/>
              </a:rPr>
              <a:t>”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田中的白鹭丝，无欠缺什么；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山顶的百合花，春天现香味。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总是全能的上帝，每日赏赐真福气，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使地上发芽结实，显出慈爱的根据。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耶和华祝福满满，好像海边沙土，</a:t>
            </a: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恩典慈爱直到万世代。我要举手敬拜祂，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ea typeface="宋体" panose="02010600030101010101" pitchFamily="2" charset="-122"/>
              </a:rPr>
              <a:t>    唱欢喜的歌声，赞美称颂祂名永无息。</a:t>
            </a:r>
          </a:p>
        </p:txBody>
      </p:sp>
    </p:spTree>
    <p:extLst>
      <p:ext uri="{BB962C8B-B14F-4D97-AF65-F5344CB8AC3E}">
        <p14:creationId xmlns:p14="http://schemas.microsoft.com/office/powerpoint/2010/main" val="305224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2" y="-99392"/>
            <a:ext cx="8856663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4〗 </a:t>
            </a:r>
            <a:r>
              <a:rPr lang="zh-CN" altLang="en-US" sz="2400" b="1" dirty="0">
                <a:ea typeface="宋体" panose="02010600030101010101" pitchFamily="2" charset="-122"/>
              </a:rPr>
              <a:t>少年时所生的儿女，好象勇士手中的箭。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" y="858043"/>
            <a:ext cx="8982076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少年时所生的儿女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年富力强，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精力旺盛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勇士手中的箭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ea typeface="宋体" panose="02010600030101010101" pitchFamily="2" charset="-122"/>
              </a:rPr>
              <a:t>勇士：体力强，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        勇敢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        手中的箭打得很准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箭 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弓箭，它是古代非常重要的武器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古代近东国家，儿女被称为父母的箭，可以保护父母，是抵御外敌的力量。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造箭时需要把木材削尖，经过定型等几个步骤才能使用。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要想使儿女成为利箭，你需要对他施以管教，不然他可能无法成为可用之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才。我们每一个作父母的基督徒要知道，要花时间去琢磨、教育儿女，才能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使他们成为利箭。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272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2" y="-99392"/>
            <a:ext cx="9171558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5〗 </a:t>
            </a:r>
            <a:r>
              <a:rPr lang="zh-CN" altLang="en-US" sz="2400" b="1" dirty="0">
                <a:ea typeface="宋体" panose="02010600030101010101" pitchFamily="2" charset="-122"/>
              </a:rPr>
              <a:t>箭袋充满的人，便为有福；他们在城门口，和仇敌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说话的时候，必不至于羞愧。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" y="858043"/>
            <a:ext cx="9459590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箭袋充满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箭袋充滿的人，是真勇士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能背着充滿的箭袋，展示他的体力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受神的祝福的人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便为有福 </a:t>
            </a:r>
            <a:r>
              <a:rPr lang="en-US" altLang="zh-CN" b="1" dirty="0">
                <a:ea typeface="宋体" panose="02010600030101010101" pitchFamily="2" charset="-122"/>
              </a:rPr>
              <a:t>24</a:t>
            </a:r>
            <a:r>
              <a:rPr lang="zh-CN" altLang="en-US" b="1" dirty="0">
                <a:ea typeface="宋体" panose="02010600030101010101" pitchFamily="2" charset="-122"/>
              </a:rPr>
              <a:t>笔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喜爱神的律法：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1:2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惟 喜 爱 耶 和 华 的 律 法 ， 昼 夜 思 想 ， 这 人 便 为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                     有 福 ！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倚靠神：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40: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那 倚 靠 耶 和 华 、 不 理 会 狂 傲 和 偏 向 虚 假 之 辈 的 ，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          这 人 便 为 有 福 ！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亲近神：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65:4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你 所 拣 选 、 使 他 亲 近 你 、 住 在 你 院 中 的 ， 这 人 便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           为 有 福 ！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谨守神的道：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119:1-2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行 为 完 全 、 遵 行 耶 和 华 律 法 的 ， 这 人 便 为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              有 福 ！遵 守 他 的 法 度 、 一 心 寻 求 他 的 ， 这 人 便 为 有 福 ！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常存敬畏：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箴言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28:14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常 存 敬 畏 的 ， 便 为 有 福 ；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5378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2" y="-99392"/>
            <a:ext cx="9171558" cy="1301750"/>
          </a:xfrm>
        </p:spPr>
        <p:txBody>
          <a:bodyPr/>
          <a:lstStyle/>
          <a:p>
            <a:pPr algn="l"/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zh-CN" sz="2400" b="1" dirty="0">
                <a:ea typeface="宋体" panose="02010600030101010101" pitchFamily="2" charset="-122"/>
              </a:rPr>
              <a:t>5〗 </a:t>
            </a:r>
            <a:r>
              <a:rPr lang="zh-CN" altLang="en-US" sz="2400" b="1" dirty="0">
                <a:ea typeface="宋体" panose="02010600030101010101" pitchFamily="2" charset="-122"/>
              </a:rPr>
              <a:t>箭袋充满的人，便为有福；他们在城门口，和仇敌</a:t>
            </a:r>
            <a:br>
              <a:rPr lang="en-US" altLang="zh-CN" sz="2400" b="1" dirty="0">
                <a:ea typeface="宋体" panose="02010600030101010101" pitchFamily="2" charset="-122"/>
              </a:rPr>
            </a:br>
            <a:r>
              <a:rPr lang="zh-CN" altLang="en-US" sz="2400" b="1" dirty="0">
                <a:ea typeface="宋体" panose="02010600030101010101" pitchFamily="2" charset="-122"/>
              </a:rPr>
              <a:t>                         说话的时候，必不至于羞愧。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962" y="1167200"/>
            <a:ext cx="8982076" cy="514191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在城门口，和仇敌说话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ea typeface="宋体" panose="02010600030101010101" pitchFamily="2" charset="-122"/>
              </a:rPr>
              <a:t>勇士的坚强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勇士的勇敢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勇士的忠诚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不至于羞愧 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勇士和仇敌说话的时候的态度</a:t>
            </a: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勇士和仇敌说话的时候的底气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勇士和仇敌说话的时候的信心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119:6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我 看 重 你 的 一 切 命 令 ， 就 不 至 於 羞 愧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诗篇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119:46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我 也 要 在 君 王 面 前 论 说 你 的 法 度 ， 并 不 至 於 羞 愧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罗马书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9:33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就 如 经 上 所 记 ： 我 在 锡 安 放 一 块 绊 脚 的 石 头 ， 跌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                   人 的 磐 石 ； 信 靠 他 的 人 必 不 至 於 羞 愧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    罗马书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10:11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经 上 说 ： 凡 信 他 的 人 必 不 至 於 羞 愧 。</a:t>
            </a:r>
          </a:p>
          <a:p>
            <a:pPr marL="0" indent="0"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</a:t>
            </a:r>
          </a:p>
          <a:p>
            <a:pPr marL="0" indent="0">
              <a:buNone/>
            </a:pPr>
            <a:endParaRPr lang="zh-CN" altLang="en-US" sz="2000" b="1" dirty="0"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5680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301750"/>
          </a:xfrm>
        </p:spPr>
        <p:txBody>
          <a:bodyPr/>
          <a:lstStyle/>
          <a:p>
            <a:pPr algn="l"/>
            <a:r>
              <a:rPr lang="zh-CN" altLang="en-US" b="1" dirty="0">
                <a:ea typeface="宋体" panose="02010600030101010101" pitchFamily="2" charset="-122"/>
              </a:rPr>
              <a:t>小结：</a:t>
            </a:r>
            <a:endParaRPr lang="en-US" altLang="en-US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基督徒的日常生活中，我们的注意力应该转回到神身上，以神为中心。无论是建造房屋，还是养育儿女，这一切的建造都离不开耶和华神的作为。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⒈ 神是真正的建造者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⒉ 神是真正的看守者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⒊ 让神的大能工作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</a:t>
            </a:r>
            <a:r>
              <a:rPr lang="en-US" altLang="zh-CN" dirty="0">
                <a:ea typeface="宋体" panose="02010600030101010101" pitchFamily="2" charset="-122"/>
              </a:rPr>
              <a:t>4. </a:t>
            </a:r>
            <a:r>
              <a:rPr lang="zh-CN" altLang="en-US" dirty="0">
                <a:ea typeface="宋体" panose="02010600030101010101" pitchFamily="2" charset="-122"/>
              </a:rPr>
              <a:t>依靠神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</a:p>
          <a:p>
            <a:endParaRPr lang="zh-CN" altLang="en-US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01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301750"/>
          </a:xfrm>
        </p:spPr>
        <p:txBody>
          <a:bodyPr/>
          <a:lstStyle/>
          <a:p>
            <a:pPr algn="l"/>
            <a:r>
              <a:rPr lang="zh-CN" altLang="en-US" b="1" dirty="0">
                <a:ea typeface="宋体" panose="02010600030101010101" pitchFamily="2" charset="-122"/>
              </a:rPr>
              <a:t>简介：</a:t>
            </a:r>
            <a:endParaRPr lang="en-US" altLang="en-US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内容特别贴近基督徒的日常生活。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靠主蒙福：</a:t>
            </a:r>
            <a:r>
              <a:rPr lang="en-US" altLang="zh-CN" dirty="0">
                <a:ea typeface="宋体" panose="02010600030101010101" pitchFamily="2" charset="-122"/>
              </a:rPr>
              <a:t>1-2</a:t>
            </a:r>
            <a:r>
              <a:rPr lang="zh-CN" altLang="en-US" dirty="0">
                <a:ea typeface="宋体" panose="02010600030101010101" pitchFamily="2" charset="-122"/>
              </a:rPr>
              <a:t>，唯有靠主的保守人建立家室、建造房屋；唯有耶和华叫人得安息和享平安。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蒙福的象徵 ：</a:t>
            </a:r>
            <a:r>
              <a:rPr lang="en-US" altLang="zh-CN" dirty="0">
                <a:ea typeface="宋体" panose="02010600030101010101" pitchFamily="2" charset="-122"/>
              </a:rPr>
              <a:t>3-5</a:t>
            </a:r>
            <a:r>
              <a:rPr lang="zh-CN" altLang="en-US" dirty="0">
                <a:ea typeface="宋体" panose="02010600030101010101" pitchFamily="2" charset="-122"/>
              </a:rPr>
              <a:t>儿女是耶和华给人的祝福；我们能有儿女，是神把生命的种子放在我们里面；生养儿女也是神的恩典；箭袋充满的目的，是为让神得荣耀，并得着仇敌的城门（城）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089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301750"/>
          </a:xfrm>
        </p:spPr>
        <p:txBody>
          <a:bodyPr/>
          <a:lstStyle/>
          <a:p>
            <a:pPr algn="l"/>
            <a:r>
              <a:rPr lang="zh-CN" altLang="en-US" b="1" dirty="0">
                <a:ea typeface="宋体" panose="02010600030101010101" pitchFamily="2" charset="-122"/>
              </a:rPr>
              <a:t>小结：</a:t>
            </a:r>
            <a:endParaRPr lang="en-US" altLang="en-US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《</a:t>
            </a:r>
            <a:r>
              <a:rPr lang="zh-CN" altLang="en-US" dirty="0">
                <a:ea typeface="宋体" panose="02010600030101010101" pitchFamily="2" charset="-122"/>
              </a:rPr>
              <a:t>犹太家教智慧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⒈ 儿女是神所赐的产业和赏赐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⒉ 儿女是父母手中的箭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⒊ 儿女是父母的福气和荣耀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365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1301750"/>
          </a:xfrm>
        </p:spPr>
        <p:txBody>
          <a:bodyPr/>
          <a:lstStyle/>
          <a:p>
            <a:pPr algn="l"/>
            <a:r>
              <a:rPr lang="zh-CN" altLang="en-US" b="1" dirty="0">
                <a:ea typeface="宋体" panose="02010600030101010101" pitchFamily="2" charset="-122"/>
              </a:rPr>
              <a:t>诗歌“</a:t>
            </a:r>
            <a:r>
              <a:rPr lang="zh-CN" altLang="en-US" b="1" dirty="0">
                <a:ea typeface="宋体" panose="02010600030101010101" pitchFamily="2" charset="-122"/>
                <a:hlinkClick r:id="rId2"/>
              </a:rPr>
              <a:t>磐石磐石，耶稣基督</a:t>
            </a:r>
            <a:r>
              <a:rPr lang="zh-CN" altLang="en-US" b="1" dirty="0">
                <a:ea typeface="宋体" panose="02010600030101010101" pitchFamily="2" charset="-122"/>
              </a:rPr>
              <a:t>”</a:t>
            </a:r>
            <a:endParaRPr lang="en-US" altLang="en-US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磐石磐石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耶稣基督        你是人子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你是中保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除你以外别无救赎            你是神子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你是羔羊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天下人间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没有别的名     你是道路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你是真理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惟有你是救赎主                你是生命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你是光 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                  磐石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山寨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                  逃城</a:t>
            </a:r>
            <a:r>
              <a:rPr lang="en-US" altLang="zh-CN" dirty="0">
                <a:ea typeface="宋体" panose="02010600030101010101" pitchFamily="2" charset="-122"/>
              </a:rPr>
              <a:t>﹐</a:t>
            </a:r>
            <a:r>
              <a:rPr lang="zh-CN" altLang="en-US" dirty="0">
                <a:ea typeface="宋体" panose="02010600030101010101" pitchFamily="2" charset="-122"/>
              </a:rPr>
              <a:t>盾牌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         我们属于你，永不摇动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                            直到万代 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04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耶和华建造房屋</a:t>
            </a:r>
            <a:r>
              <a:rPr lang="zh-CN" altLang="en-US" dirty="0">
                <a:ea typeface="宋体" panose="02010600030101010101" pitchFamily="2" charset="-122"/>
              </a:rPr>
              <a:t>？神建造的属灵原则：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撒迦利亚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4:6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不是倚靠势力，不是倚靠才能，乃是倚靠我的灵方能成事</a:t>
            </a:r>
            <a:endParaRPr lang="en-US" altLang="zh-CN" sz="2000" b="1" dirty="0"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枉然</a:t>
            </a:r>
            <a:r>
              <a:rPr lang="zh-CN" altLang="en-US" dirty="0">
                <a:ea typeface="宋体" panose="02010600030101010101" pitchFamily="2" charset="-122"/>
              </a:rPr>
              <a:t>？形容白费劲；没有任何成效。</a:t>
            </a:r>
            <a:r>
              <a:rPr lang="en-US" altLang="en-US" dirty="0"/>
              <a:t> </a:t>
            </a:r>
          </a:p>
          <a:p>
            <a:r>
              <a:rPr lang="zh-CN" altLang="en-US" dirty="0">
                <a:ea typeface="宋体" panose="02010600030101010101" pitchFamily="2" charset="-122"/>
              </a:rPr>
              <a:t>人凭自己的力量尽职尽责地盖房子，为什么说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就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枉然劳力</a:t>
            </a:r>
            <a:r>
              <a:rPr lang="zh-CN" altLang="en-US" b="1" dirty="0">
                <a:ea typeface="宋体" panose="02010600030101010101" pitchFamily="2" charset="-122"/>
              </a:rPr>
              <a:t>？</a:t>
            </a:r>
            <a:endParaRPr lang="en-US" altLang="zh-CN" b="1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三只小猪的故事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聪明人和无知人盖房：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马太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章：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所 以 ， 凡 听 见 我 这 话 就 去 行 的 ， 好 比 一 个 聪 明 人 ， 把 房 子 盖 在 磐 石 上 ；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雨 淋 ， 水 冲 ， 风 吹 ， 撞 着 那 房 子 ， 房 子 总 不 倒 塌 ， 因 为 根 基 立 在 磐 石 上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凡 听 见 我 这 话 不 去 行 的 ， 好 比 一 个 无 知 的 人 ， 把 房 子 盖 在 沙 土 上 ；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雨 淋 ， 水 冲 ， 风 吹 ， 撞 着 那 房 子 ， 房 子 就 倒 塌 了 ， 并 且 倒 塌 得 很 大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巴别塔的倒塌？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创世纪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11: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那 时 ， 天 下 人 的 口 音 、 言 语 都 是 一 样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往 东 边 迁 移 的 时 候 ， 在 示 拿 地 遇 见 一 片 平 原 ， 就 住 在 那 里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彼 此 商 量 说 ： 来 罢 ！ 我 们 要 作 砖 ， 把 砖 烧 透 了 。 他 们 就 拿 砖 当 石 头 ， 又 拿 石 漆 当 灰 泥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说 ： 来 罢 ！ 我 们 要 建 造 一 座 城 和 一 座 塔 ， 塔 顶 通 天 ， 为 要 传 扬 我 们 的 名 ， 免 得 我 们 分 散 在 全 地 上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和 华 降 临 ， 要 看 看 世 人 所 建 造 的 城 和 塔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和 华 说 ： 看 哪 ， 他 们 成 为 一 样 的 人 民 ， 都 是 一 样 的 言 语 ， 如 今 既 作 起 这 事 来 ， 以 後 他 们 所 要 作 的 事 就 没 有 不 成 就 的 了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我 们 下 去 ， 在 那 里 变 乱 他 们 的 口 音 ， 使 他 们 的 言 语 彼 此 不 通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於 是 耶 和 华 使 他 们 从 那 里 分 散 在 全 地 上 ； 他 们 就 停 工 ， 不 造 那 城 了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因 为 耶 和 华 在 那 里 变 乱 天 下 人 的 言 语 ， 使 众 人 分 散 在 全 地 上 ， 所 以 那 城 名 叫 巴 别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( 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就 是 变 乱 的 意 思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52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大卫为什么能战胜歌利亚？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撒母耳上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17:45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大 卫 对 非 利 士 人 说 ： 你 来 攻 击 我 ， 是 靠 着 刀 枪 和 铜 戟 ； 我 来 攻 击 你 ， 是 靠 着 万 军 之 耶 和 华 的 名 ， 就 是 你 所 怒 骂 带 领 以 色 列 军 队 的 神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今 日 耶 和 华 必 将 你 交 在 我 手 里 。 我 必 杀 你 ， 斩 你 的 头 ， 又 将 非 利 士 军 兵 的 尸 首 给 空 中 的 飞 鸟 、 地 上 的 野 兽 吃 ， 使 普 天 下 的 人 都 知 道 以 色 列 中 有 　 神 ；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又 使 这 众 人 知 道 耶 和 华 使 人 得 胜 ， 不 是 用 刀 用 枪 ， 因 为 争 战 的 胜 败 全 在 乎 耶 和 华 。 他 必 将 你 们 交 在 我 们 手 里 。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非 利 士 人 起 身 ， 迎 着 大 卫 前 来 。 大 卫 急 忙 迎 着 非 利 士 人 ， 往 战 场 跑 去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大 卫 用 手 从 囊 中 掏 出 一 块 石 子 来 ， 用 机 弦 甩 去 ， 打 中 非 利 士 人 的 额 ， 石 子 进 入 额 内 ， 他 就 仆 倒 ， 面 伏 於 地 。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50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这 样 ， 大 卫 用 机 弦 甩 石 ， 胜 了 那 非 利 士 人 ， 打 死 他 ； 大 卫 手 中 却 没 有 刀 。</a:t>
            </a:r>
            <a:endParaRPr lang="en-US" altLang="zh-CN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04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5141913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耶和华看守城池</a:t>
            </a:r>
            <a:r>
              <a:rPr lang="zh-CN" altLang="en-US" dirty="0">
                <a:ea typeface="宋体" panose="02010600030101010101" pitchFamily="2" charset="-122"/>
              </a:rPr>
              <a:t>？</a:t>
            </a:r>
            <a:r>
              <a:rPr lang="en-US" altLang="en-US" dirty="0"/>
              <a:t> </a:t>
            </a:r>
          </a:p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忠诚尽责看守的士兵就枉然警醒</a:t>
            </a:r>
            <a:r>
              <a:rPr lang="zh-CN" altLang="en-US" b="1" dirty="0">
                <a:ea typeface="宋体" panose="02010600030101010101" pitchFamily="2" charset="-122"/>
              </a:rPr>
              <a:t>？</a:t>
            </a:r>
            <a:endParaRPr lang="en-US" altLang="zh-CN" b="1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耶利哥城的塌陷：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约书亚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利 哥 的 城 门 因 以 色 列 人 就 关 得 严 紧 ， 无 人 出 入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耶 和 华 晓 谕 约 书 亚 说 ： 看 哪 ， 我 已 经 把 耶 利 哥 和 耶 利 哥 的 王 ， 并 大 能 的 勇 士 ， 都 交 在 你 手 中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你 们 的 一 切 兵 丁 要 围 绕 这 城 ， 一 日 围 绕 一 次 ， 六 日 都 要 这 样 行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七 个 祭 司 要 拿 七 个 羊 角 走 在 约 柜 前 。 到 第 七 日 ， 你 们 要 绕 城 七 次 ， 祭 司 也 要 吹 角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吹 的 角 声 拖 长 ， 你 们 听 见 角 声 ， 众 百 姓 要 大 声 呼 喊 ， 城 墙 就 必 塌 陷 ， 各 人 都 要 往 前 直 上 。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779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以利沙如何迷惑亚兰王的士兵？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列王纪下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6:14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王 就 打 发 车 马 和 大 军 往 那 里 去 ， 夜 间 到 了 ， 围 困 那 城 。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15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　 神 人 的 仆 人 清 早 起 来 出 去 ， 看 见 车 马 军 兵 围 困 了 城 。 仆 人 对 神 人 说 ： 哀 哉 ！ 我 主 啊 ， 我 们 怎 样 行 才 好 呢 ？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16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神 人 说 ： 不 要 惧 怕 ！ 与 我 们 同 在 的 比 与 他 们 同 在 的 更 多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17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以 利 沙 祷 告 说 ： 耶 和 华 啊 ， 求 你 开 这 少 年 人 的 眼 目 ， 使 他 能 看 见 。 耶 和 华 开 他 的 眼 目 ， 他 就 看 见 满 山 有 火 车 火 马 围 绕 以 利 沙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18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敌 人 下 到 以 利 沙 那 里 ， 以 利 沙 祷 告 耶 和 华 说 ： 求 你 使 这 些 人 的 眼 目 昏 迷 。 耶 和 华 就 照 以 利 沙 的 话 ， 使 他 们 的 眼 目 昏 迷 。 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19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以 利 沙 对 他 们 说 ： 这 不 是 那 道 ， 也 不 是 那 城 ； 你 们 跟 我 去 ， 我 必 领 你 们 到 所 寻 找 的 人 那 里 。 於 是 领 他 们 到 了 撒 玛 利 亚 。</a:t>
            </a: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</a:rPr>
              <a:t>他 们 进 了 撒 玛 利 亚 ， 以 利 沙 祷 告 说 ： 耶 和 华 啊 ， 求 你 开 这 些 人 的 眼 目 ， 使 他 们 能 看 见 。 耶 和 华 开 他 们 的 眼 目 ， 他 们 就 看 见 了 ， 不 料 ， 是 在 撒 玛 利 亚 的 城 中 。 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78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D7C0ABB-30DB-3043-ADBE-1DF1A58D2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49" y="16621"/>
            <a:ext cx="8856663" cy="1301750"/>
          </a:xfrm>
        </p:spPr>
        <p:txBody>
          <a:bodyPr/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〖 </a:t>
            </a:r>
            <a:r>
              <a:rPr lang="zh-CN" altLang="en-US" sz="2400" b="1" dirty="0">
                <a:ea typeface="宋体" panose="02010600030101010101" pitchFamily="2" charset="-122"/>
              </a:rPr>
              <a:t>诗</a:t>
            </a:r>
            <a:r>
              <a:rPr lang="en-US" altLang="en-US" sz="2400" b="1" dirty="0"/>
              <a:t>12</a:t>
            </a:r>
            <a:r>
              <a:rPr lang="en-US" altLang="zh-CN" sz="2400" b="1" dirty="0"/>
              <a:t>7</a:t>
            </a:r>
            <a:r>
              <a:rPr lang="zh-CN" altLang="en-US" sz="2400" b="1" dirty="0">
                <a:ea typeface="宋体" panose="02010600030101010101" pitchFamily="2" charset="-122"/>
              </a:rPr>
              <a:t>：</a:t>
            </a:r>
            <a:r>
              <a:rPr lang="en-US" altLang="en-US" sz="2400" b="1" dirty="0"/>
              <a:t>1 </a:t>
            </a:r>
            <a:r>
              <a:rPr lang="en-US" altLang="zh-CN" sz="2400" b="1" dirty="0">
                <a:ea typeface="宋体" panose="02010600030101010101" pitchFamily="2" charset="-122"/>
              </a:rPr>
              <a:t>〗 </a:t>
            </a:r>
            <a:r>
              <a:rPr lang="zh-CN" altLang="en-US" sz="2400" b="1" dirty="0">
                <a:ea typeface="宋体" panose="02010600030101010101" pitchFamily="2" charset="-122"/>
              </a:rPr>
              <a:t>若不是耶和华建造房屋，建造的人就枉然劳力；若不是耶和华看守城池，看守的人就枉然警醒。</a:t>
            </a:r>
            <a:endParaRPr lang="en-US" altLang="en-US" sz="2400" b="1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612566B-7793-2F4A-849C-41C2A23B59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94" y="1196752"/>
            <a:ext cx="9122006" cy="51419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小结：</a:t>
            </a:r>
            <a:endParaRPr lang="en-US" altLang="zh-CN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人不可以不依靠神而完全仰仗自己的势力才能。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基督徒要追求神的同在和同工。没有神的同在和同工，是黑暗和虚妄的人生。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我们要是离开了真正的建造及守望者</a:t>
            </a:r>
            <a:r>
              <a:rPr lang="en-US" altLang="zh-CN" sz="2400" b="1" dirty="0"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ea typeface="宋体" panose="02010600030101010101" pitchFamily="2" charset="-122"/>
              </a:rPr>
              <a:t>我们的神，人一切的努力都是白费力气，到最后都是一场虚空。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建立家室、婚姻、工作、学习，只有依靠神的保护、赐能力和智慧，才会在世界站立得住、不动摇。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我们所有的聪明、才智和成就，若不在神的旨意里都毫无益处。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400" b="1" dirty="0">
                <a:ea typeface="宋体" panose="02010600030101010101" pitchFamily="2" charset="-122"/>
              </a:rPr>
              <a:t>把神放在我们生活中的第一位，让神来作建立的工作。让神在我们一切事情上居首位掌王权。要与神同在，也要与神同行。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69350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5864</Words>
  <Application>Microsoft Office PowerPoint</Application>
  <PresentationFormat>On-screen Show (4:3)</PresentationFormat>
  <Paragraphs>218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华文楷体</vt:lpstr>
      <vt:lpstr>Arial</vt:lpstr>
      <vt:lpstr>Calibri</vt:lpstr>
      <vt:lpstr>Kartika</vt:lpstr>
      <vt:lpstr>Wingdings</vt:lpstr>
      <vt:lpstr>Diseño predeterminado</vt:lpstr>
      <vt:lpstr>诗篇127篇分享 ---2/7/2021</vt:lpstr>
      <vt:lpstr>PowerPoint Presentation</vt:lpstr>
      <vt:lpstr>简介：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诗127：1 〗 若不是耶和华建造房屋，建造的人就枉然劳力；若不是耶和华看守城池，看守的人就枉然警醒。</vt:lpstr>
      <vt:lpstr>〖 诗127：2 〗 你们清晨早起，夜晚安歇，吃劳碌得来的饭，本是枉然；惟有耶和华所亲爱的，必叫他安然睡觉。</vt:lpstr>
      <vt:lpstr>PowerPoint Presentation</vt:lpstr>
      <vt:lpstr>PowerPoint Presentation</vt:lpstr>
      <vt:lpstr>〖 诗127：2 〗 你们清晨早起，夜晚安歇，吃劳碌得来的饭，本是枉然；惟有耶和华所亲爱的，必叫他安然睡觉。</vt:lpstr>
      <vt:lpstr>〖 诗127：2 〗 你们清晨早起，夜晚安歇，吃劳碌得来的饭，本是枉然；惟有耶和华所亲爱的，必叫他安然睡觉。</vt:lpstr>
      <vt:lpstr>〖 诗127：2 〗 你们清晨早起，夜晚安歇，吃劳碌得来的饭，本是枉然；惟有耶和华所亲爱的，必叫他安然睡觉。</vt:lpstr>
      <vt:lpstr>〖 诗127：2 〗 你们清晨早起，夜晚安歇，吃劳碌得来的饭，本是枉然；惟有耶和华所亲爱的，必叫他安然睡觉。</vt:lpstr>
      <vt:lpstr>〖 诗127：2 〗 你们清晨早起，夜晚安歇，吃劳碌得来的饭，本是枉然；惟有耶和华所亲爱的，必叫他安然睡觉。</vt:lpstr>
      <vt:lpstr>〖 诗127：2 〗 你们清晨早起，夜晚安歇，吃劳碌得来的饭，本是枉然；惟有耶和华所亲爱的，必叫他安然睡觉。</vt:lpstr>
      <vt:lpstr>〖 诗127：3〗 儿女是耶和华所赐的产业；所怀的胎，是他所                          给的赏赐。</vt:lpstr>
      <vt:lpstr>〖 诗127：3〗 儿女是耶和华所赐的产业；所怀的胎，是他所                          给的赏赐。</vt:lpstr>
      <vt:lpstr>〖 诗127：3〗 儿女是耶和华所赐的产业；所怀的胎，是他所                          给的赏赐。</vt:lpstr>
      <vt:lpstr>〖 诗127：3〗 儿女是耶和华所赐的产业；所怀的胎，是他所                          给的赏赐。</vt:lpstr>
      <vt:lpstr>〖 诗127：3〗 儿女是耶和华所赐的产业；所怀的胎，是他所                          给的赏赐。</vt:lpstr>
      <vt:lpstr>〖 诗127：3〗 儿女是耶和华所赐的产业；所怀的胎，是他所                          给的赏赐。</vt:lpstr>
      <vt:lpstr>〖 诗127：4〗 少年时所生的儿女，好象勇士手中的箭。</vt:lpstr>
      <vt:lpstr>〖 诗127：5〗 箭袋充满的人，便为有福；他们在城门口，和仇敌                          说话的时候，必不至于羞愧。</vt:lpstr>
      <vt:lpstr>〖 诗127：5〗 箭袋充满的人，便为有福；他们在城门口，和仇敌                          说话的时候，必不至于羞愧。</vt:lpstr>
      <vt:lpstr>小结：</vt:lpstr>
      <vt:lpstr>小结：</vt:lpstr>
      <vt:lpstr>诗歌“磐石磐石，耶稣基督”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TAIYAN ZHANG</cp:lastModifiedBy>
  <cp:revision>137</cp:revision>
  <dcterms:created xsi:type="dcterms:W3CDTF">2009-03-26T20:51:52Z</dcterms:created>
  <dcterms:modified xsi:type="dcterms:W3CDTF">2021-02-08T00:49:49Z</dcterms:modified>
</cp:coreProperties>
</file>