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  <p:sldMasterId id="2147483660" r:id="rId3"/>
  </p:sldMasterIdLst>
  <p:notesMasterIdLst>
    <p:notesMasterId r:id="rId19"/>
  </p:notesMasterIdLst>
  <p:sldIdLst>
    <p:sldId id="3021" r:id="rId4"/>
    <p:sldId id="3212" r:id="rId5"/>
    <p:sldId id="3216" r:id="rId6"/>
    <p:sldId id="3217" r:id="rId7"/>
    <p:sldId id="3271" r:id="rId8"/>
    <p:sldId id="3273" r:id="rId9"/>
    <p:sldId id="3290" r:id="rId10"/>
    <p:sldId id="3289" r:id="rId11"/>
    <p:sldId id="3298" r:id="rId12"/>
    <p:sldId id="3300" r:id="rId13"/>
    <p:sldId id="3292" r:id="rId14"/>
    <p:sldId id="3293" r:id="rId15"/>
    <p:sldId id="3295" r:id="rId16"/>
    <p:sldId id="3296" r:id="rId17"/>
    <p:sldId id="3297" r:id="rId18"/>
  </p:sldIdLst>
  <p:sldSz cx="9144000" cy="6858000" type="screen4x3"/>
  <p:notesSz cx="7010400" cy="92964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47675" indent="190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04875" indent="190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62075" indent="190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19275" indent="190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4" userDrawn="1">
          <p15:clr>
            <a:srgbClr val="A4A3A4"/>
          </p15:clr>
        </p15:guide>
        <p15:guide id="2" pos="29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DDBE4"/>
    <a:srgbClr val="242424"/>
    <a:srgbClr val="0C343C"/>
    <a:srgbClr val="0000FF"/>
    <a:srgbClr val="375E86"/>
    <a:srgbClr val="339966"/>
    <a:srgbClr val="9900FF"/>
    <a:srgbClr val="FEA8FA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8" autoAdjust="0"/>
    <p:restoredTop sz="90504" autoAdjust="0"/>
  </p:normalViewPr>
  <p:slideViewPr>
    <p:cSldViewPr showGuides="1">
      <p:cViewPr varScale="1">
        <p:scale>
          <a:sx n="105" d="100"/>
          <a:sy n="105" d="100"/>
        </p:scale>
        <p:origin x="1842" y="108"/>
      </p:cViewPr>
      <p:guideLst>
        <p:guide orient="horz" pos="2084"/>
        <p:guide pos="295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240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tags" Target="tags/tag2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604" cy="4648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159" y="1"/>
            <a:ext cx="3038604" cy="4648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51375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713" y="4415753"/>
            <a:ext cx="5608975" cy="418405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/>
              <a:t>Click to edit Master text styles</a:t>
            </a:r>
            <a:endParaRPr lang="en-US" noProof="0"/>
          </a:p>
          <a:p>
            <a:pPr lvl="1"/>
            <a:r>
              <a:rPr lang="en-US" noProof="0"/>
              <a:t>Second level</a:t>
            </a:r>
            <a:endParaRPr lang="en-US" noProof="0"/>
          </a:p>
          <a:p>
            <a:pPr lvl="2"/>
            <a:r>
              <a:rPr lang="en-US" noProof="0"/>
              <a:t>Third level</a:t>
            </a:r>
            <a:endParaRPr lang="en-US" noProof="0"/>
          </a:p>
          <a:p>
            <a:pPr lvl="3"/>
            <a:r>
              <a:rPr lang="en-US" noProof="0"/>
              <a:t>Fourth level</a:t>
            </a:r>
            <a:endParaRPr lang="en-US" noProof="0"/>
          </a:p>
          <a:p>
            <a:pPr lvl="4"/>
            <a:r>
              <a:rPr lang="en-US" noProof="0"/>
              <a:t>Fifth level</a:t>
            </a:r>
            <a:endParaRPr 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011"/>
            <a:ext cx="3038604" cy="46489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159" y="8830011"/>
            <a:ext cx="3038604" cy="46489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161A1C-AFCC-4F91-9C26-F1C934A47571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476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048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620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192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346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66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225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79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30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156ED65-2214-43C2-9ACA-FE6DE68DFCBB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AE74EEB-7D51-48D6-A1C4-6D14DEB59AA1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6" y="274643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90" y="274643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ECB61CE-8B44-4BA5-85AB-950483DF2F13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BA23EF3-AEC1-4F11-BAF1-C0D914A0562A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6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6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2BBD744-CE8C-4395-BF5A-13161C6F65D4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5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90" y="1600205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3879A5E-B900-4E73-B1DE-9CBB4B35439A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A3CFB63-8AA7-483F-BB51-A44708071C9F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249282B-286F-4B18-9ABB-E3B68A05D78B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5ADA09A-3B09-4AF8-B950-34A731C8B9EC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A4DACE4-3B19-4546-A884-B34314A06AC2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F71E740-2080-4ADB-8609-87E068CBB77D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2.xml"/><Relationship Id="rId13" Type="http://schemas.openxmlformats.org/officeDocument/2006/relationships/tags" Target="../tags/tag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5" tIns="45718" rIns="91435" bIns="45718" numCol="1" anchor="b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5" tIns="45718" rIns="91435" bIns="45718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35" tIns="45718" rIns="91435" bIns="45718" numCol="1" anchor="t" anchorCtr="0" compatLnSpc="1"/>
          <a:lstStyle>
            <a:lvl1pPr eaLnBrk="1" hangingPunct="1">
              <a:defRPr sz="1400">
                <a:solidFill>
                  <a:srgbClr val="FFFFFF"/>
                </a:solidFill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35" tIns="45718" rIns="91435" bIns="45718" numCol="1" anchor="t" anchorCtr="0" compatLnSpc="1"/>
          <a:lstStyle>
            <a:lvl1pPr algn="ctr" eaLnBrk="1" hangingPunct="1">
              <a:defRPr sz="1400">
                <a:solidFill>
                  <a:srgbClr val="FFFFFF"/>
                </a:solidFill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35" tIns="45718" rIns="91435" bIns="45718" numCol="1" anchor="t" anchorCtr="0" compatLnSpc="1"/>
          <a:lstStyle>
            <a:lvl1pPr algn="r" eaLnBrk="1" hangingPunct="1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E2C9848-566C-42F7-9717-E20B6DB1413F}" type="slidenum">
              <a:rPr lang="en-US" altLang="en-US"/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1630" indent="-34163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1680" indent="-28448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1730" indent="-22733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598930" indent="-22733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6130" indent="-22733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530" indent="-21463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1"/>
            </a:gs>
            <a:gs pos="100000">
              <a:srgbClr val="BDDBE4"/>
            </a:gs>
          </a:gsLst>
          <a:path path="circle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676400"/>
            <a:ext cx="7620000" cy="3361690"/>
          </a:xfrm>
        </p:spPr>
        <p:txBody>
          <a:bodyPr>
            <a:normAutofit/>
          </a:bodyPr>
          <a:lstStyle/>
          <a:p>
            <a:pPr algn="ctr"/>
            <a:r>
              <a:rPr lang="zh-CN" altLang="zh-TW" sz="4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彼此接納</a:t>
            </a:r>
            <a:br>
              <a:rPr lang="zh-CN" altLang="zh-TW" sz="4445" dirty="0">
                <a:latin typeface="楷体" panose="02010609060101010101" pitchFamily="49" charset="-122"/>
                <a:ea typeface="楷体" panose="02010609060101010101" pitchFamily="49" charset="-122"/>
                <a:cs typeface="+mj-lt"/>
              </a:rPr>
            </a:br>
            <a:br>
              <a:rPr lang="zh-CN" altLang="zh-TW" sz="2000" dirty="0">
                <a:latin typeface="楷体" panose="02010609060101010101" pitchFamily="49" charset="-122"/>
                <a:ea typeface="楷体" panose="02010609060101010101" pitchFamily="49" charset="-122"/>
                <a:cs typeface="+mj-lt"/>
              </a:rPr>
            </a:b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+mj-lt"/>
              </a:rPr>
              <a:t>（羅馬書</a:t>
            </a:r>
            <a:r>
              <a:rPr sz="3600" dirty="0">
                <a:latin typeface="楷体" panose="02010609060101010101" pitchFamily="49" charset="-122"/>
                <a:ea typeface="楷体" panose="02010609060101010101" pitchFamily="49" charset="-122"/>
                <a:cs typeface="+mj-lt"/>
              </a:rPr>
              <a:t> </a:t>
            </a:r>
            <a:r>
              <a:rPr lang="en-US" sz="3600" dirty="0">
                <a:latin typeface="楷体" panose="02010609060101010101" pitchFamily="49" charset="-122"/>
                <a:ea typeface="楷体" panose="02010609060101010101" pitchFamily="49" charset="-122"/>
                <a:cs typeface="+mj-lt"/>
              </a:rPr>
              <a:t>15</a:t>
            </a:r>
            <a:r>
              <a:rPr sz="3600" dirty="0">
                <a:latin typeface="楷体" panose="02010609060101010101" pitchFamily="49" charset="-122"/>
                <a:ea typeface="楷体" panose="02010609060101010101" pitchFamily="49" charset="-122"/>
                <a:cs typeface="+mj-lt"/>
              </a:rPr>
              <a:t>:</a:t>
            </a:r>
            <a:r>
              <a:rPr lang="en-US" sz="3600" dirty="0">
                <a:latin typeface="楷体" panose="02010609060101010101" pitchFamily="49" charset="-122"/>
                <a:ea typeface="楷体" panose="02010609060101010101" pitchFamily="49" charset="-122"/>
                <a:cs typeface="+mj-lt"/>
              </a:rPr>
              <a:t>1-13</a:t>
            </a:r>
            <a:r>
              <a:rPr lang="zh-TW" altLang="en-US" sz="3600" dirty="0" smtClean="0">
                <a:latin typeface="楷体" panose="02010609060101010101" pitchFamily="49" charset="-122"/>
                <a:ea typeface="楷体" panose="02010609060101010101" pitchFamily="49" charset="-122"/>
                <a:cs typeface="+mj-lt"/>
              </a:rPr>
              <a:t>）</a:t>
            </a:r>
            <a:br>
              <a:rPr lang="en-US" altLang="zh-TW" sz="5300" dirty="0">
                <a:latin typeface="楷体" panose="02010609060101010101" pitchFamily="49" charset="-122"/>
                <a:ea typeface="楷体" panose="02010609060101010101" pitchFamily="49" charset="-122"/>
                <a:cs typeface="+mj-lt"/>
              </a:rPr>
            </a:br>
            <a:endParaRPr lang="en-US" altLang="zh-TW" sz="3600" dirty="0">
              <a:latin typeface="楷体" panose="02010609060101010101" pitchFamily="49" charset="-122"/>
              <a:ea typeface="楷体" panose="02010609060101010101" pitchFamily="49" charset="-122"/>
              <a:cs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爭議經文可能的解釋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1449070" y="1191895"/>
            <a:ext cx="733171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【林前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14:26-35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弟兄們，這卻怎麼樣呢？你們聚會的時候，各人或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有詩歌，或有教訓，或有啟示，或有方言，或有翻出來的話，凡事都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當造就人。若有說方言的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,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只好兩個人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,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至多三個人，且要輪流著說，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也要一個人翻出來。若沒有人翻，就當在會中閉口，只對自己和神說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就是了。至於做先知講道的，只好兩個人或是三個人，其餘的就當慎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思明辨。若旁邊坐著的得了啟示，那先說話的就當閉口不言。因為你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們都可以一個一個地做先知講道，叫眾人學道理，叫眾人得勸勉。先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知的靈原是順服先知的，因為神不是叫人混亂，乃是叫人安靜。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endParaRPr sz="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婦女在會中要閉口不言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,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像在聖徒的眾教會一樣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,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因為不准她們說話。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她們總要順服，正如律法所說的。她們若要學什麼，可以在家裡問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自己的丈夫，因為婦女在會中說話原是可恥的。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371600" y="5638800"/>
            <a:ext cx="7254240" cy="10325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教會的聚會形式：自發的講道、唱詩、禱告、說方言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女性可能試圖在教會中尋求羅馬社會中得不到的地位？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爭議經文可能的解釋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449070" y="2438400"/>
            <a:ext cx="7073900" cy="10325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從創造的次序說明男人女人權柄的秩序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從墮落的次序說明女人不應擔當屬靈領袖的地位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449070" y="1191895"/>
            <a:ext cx="7331710" cy="12528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【提前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1:12-14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我不許女人講道，也不許她轄管男人，只要沉靜。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因為先造的是亞當，後造的是夏娃；且不是亞當被引誘，乃是女人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被引誘，陷在罪裡。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447800" y="3810000"/>
            <a:ext cx="6823710" cy="4781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【羅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14:1-2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】信心軟弱的，你們要接納，但不要辯論所疑惑的事。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449070" y="4267200"/>
            <a:ext cx="7073900" cy="1503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對經文的應用存在疑惑，不要陷入無休止的辯論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對經文理解和實踐不同的教會之間應該彼此接納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作為教會肢體，順服各人所在教會的權柄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彼此接納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--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應用界限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95400" y="1143000"/>
            <a:ext cx="7604125" cy="39643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【太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18:15-17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</a:t>
            </a:r>
            <a:r>
              <a:rPr sz="1800">
                <a:ea typeface="微软雅黑 Light" panose="020B0502040204020203" charset="-122"/>
                <a:sym typeface="+mn-ea"/>
              </a:rPr>
              <a:t>倘若你的弟兄得罪你，你就去，趁著只有他和你在一處的</a:t>
            </a:r>
            <a:endParaRPr sz="1800">
              <a:ea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ea typeface="微软雅黑 Light" panose="020B0502040204020203" charset="-122"/>
                <a:sym typeface="+mn-ea"/>
              </a:rPr>
              <a:t> </a:t>
            </a:r>
            <a:r>
              <a:rPr lang="en-US" sz="1800">
                <a:ea typeface="微软雅黑 Light" panose="020B0502040204020203" charset="-122"/>
                <a:sym typeface="+mn-ea"/>
              </a:rPr>
              <a:t>  </a:t>
            </a:r>
            <a:r>
              <a:rPr sz="1800">
                <a:ea typeface="微软雅黑 Light" panose="020B0502040204020203" charset="-122"/>
                <a:sym typeface="+mn-ea"/>
              </a:rPr>
              <a:t>時候，指出他的錯來。他若聽你，你便得了你的弟兄。他若不聽，你就</a:t>
            </a:r>
            <a:endParaRPr sz="1800">
              <a:ea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ea typeface="微软雅黑 Light" panose="020B0502040204020203" charset="-122"/>
                <a:sym typeface="+mn-ea"/>
              </a:rPr>
              <a:t> </a:t>
            </a:r>
            <a:r>
              <a:rPr lang="en-US" sz="1800">
                <a:ea typeface="微软雅黑 Light" panose="020B0502040204020203" charset="-122"/>
                <a:sym typeface="+mn-ea"/>
              </a:rPr>
              <a:t>  </a:t>
            </a:r>
            <a:r>
              <a:rPr sz="1800">
                <a:ea typeface="微软雅黑 Light" panose="020B0502040204020203" charset="-122"/>
                <a:sym typeface="+mn-ea"/>
              </a:rPr>
              <a:t>另外帶一兩個人同去，要憑兩三個人的口作見證，句句都可定準。 若是</a:t>
            </a:r>
            <a:endParaRPr sz="1800">
              <a:ea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ea typeface="微软雅黑 Light" panose="020B0502040204020203" charset="-122"/>
                <a:sym typeface="+mn-ea"/>
              </a:rPr>
              <a:t> </a:t>
            </a:r>
            <a:r>
              <a:rPr lang="en-US" sz="1800">
                <a:ea typeface="微软雅黑 Light" panose="020B0502040204020203" charset="-122"/>
                <a:sym typeface="+mn-ea"/>
              </a:rPr>
              <a:t>  </a:t>
            </a:r>
            <a:r>
              <a:rPr sz="1800">
                <a:ea typeface="微软雅黑 Light" panose="020B0502040204020203" charset="-122"/>
                <a:sym typeface="+mn-ea"/>
              </a:rPr>
              <a:t>不聽他們，就告訴教會。若是不聽教會，就看他像外邦人和稅吏一樣。</a:t>
            </a:r>
            <a:endParaRPr sz="1800">
              <a:ea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【林前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5:1-2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】風聞在你們中間有淫亂的事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,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這樣的淫亂連外邦人中也沒有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,</a:t>
            </a:r>
            <a:endParaRPr lang="en-US" altLang="zh-CN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就是有人收了他的繼母。你們還是自高自大，並不哀痛，把行這事的人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從你們中間趕出去！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【約二】凡越過基督的教訓不常守著的，就沒有神；常守這教訓的，就有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父又有子。若有人到你們那裡，不是傳這教訓，不要接他到家裡，也不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要問他的安。因為問他安的，就在他的惡行上有份。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295400" y="5029200"/>
            <a:ext cx="7254240" cy="14204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犯罪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且不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服教会权柄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公开犯罪而且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没有悔改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传不合真道的异端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邪说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神接納外邦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人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19200" y="1143000"/>
            <a:ext cx="7459345" cy="39643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羅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15:7-8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所以，你們要彼此接納，如同基督接納你們一樣，使榮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耀歸於神。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我說，基督是為神真理做了受割禮人的執事，要證實所應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許列祖的話，並叫外邦人因他的憐憫榮耀神。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【弗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2:12-16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】那時你們與基督無關，在以色列國民以外，在所應許的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諸約上是局外人，並且活在世上沒有指望，沒有神。你們從前遠離神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的人，如今卻在基督耶穌裡，靠著他的血，已經得親近了。因他使我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們和睦，將兩下合而為一，拆毀了中間隔斷的牆，而且以自己的身體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廢掉冤仇，就是那記在律法上的規條，為要將兩下藉著自己造成一個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新人，如此便成就了和睦。既在十字架上滅了冤仇，便藉這十字架，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使兩下歸為一體，與神和好了。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295400" y="5029200"/>
            <a:ext cx="7254240" cy="14204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救恩先臨到猶太人，成就了神的應許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神雖然沒有與外邦人立約，但也因著他的憐憫拯救外邦人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猶太人與外邦人藉著基督的寶血得以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與神和好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，且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合而為一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外邦人得救本是神的計畫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19200" y="1143000"/>
            <a:ext cx="7587615" cy="43516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羅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15:9-12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如經上所記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: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「因此我要在外邦中稱讚你，歌頌你的名。」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又說：「你們外邦人，當與主的百姓一同歡樂！」又說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: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「外邦啊，你們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當讚美主！萬民哪，你們都當頌讚他！」又有以賽亞說：「將來有耶西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的根，就是那興起來要治理外邦的，外邦人要仰望他。」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【撒下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22:50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詩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18:49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】耶和華啊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,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因此我要在外邦中稱謝你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,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歌頌你的名。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【申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32:43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】你們外邦人，當與主的百姓一同歡呼！因他要申他僕人流血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的冤，報應他的敵人；潔淨他的地，救贖他的百姓。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【詩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117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】萬國啊，你們都當讚美耶和華！萬民哪，你們都當頌讚他！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因為他向我們大施慈愛，耶和華的誠實存到永遠。你們要讚美耶和華！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【賽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11:10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】到那日，耶西的根立做萬民的大旗，外邦人必尋求他，他安息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之所大有榮耀。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62685" y="5334000"/>
            <a:ext cx="7446010" cy="9772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保羅引用的經文出處涵蓋律法書、詩篇和先知書，證明神對外邦人的救贖計畫從未改變，並非針對猶太人拒絕福音的補救方案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盼望之神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--God of hope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19200" y="1143000"/>
            <a:ext cx="7587615" cy="31896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羅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15:13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但願使人有盼望的神，因信將諸般的喜樂、平安充滿你們的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心，使你們藉著聖靈的能力大有盼望！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【西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1:5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是為那給你們存在天上的盼望。這盼望就是你們從前在福音真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理的道上所聽見的。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【來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11:1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】信就是所望之事的實底，是未見之事的確據。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【约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11:39-40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】耶穌說：「你們把石頭挪開！」那死人的姐姐馬大對他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說：「主啊，他現在必是臭了，因為他死了已經四天了。」耶穌說：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「我不是對你說過，你若信，就必看見神的榮耀嗎？」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219200" y="4332605"/>
            <a:ext cx="7446010" cy="18637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神是我們盼望的源頭、對象、保障和所盼的結局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從人的角度來說，信是盼望成就不可缺少的因素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保羅為信徒的禱告：神使喜樂平安充滿人心，滿有盼望，這也是神向我們所懷的心意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羅馬書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15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1-13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60500" y="1219200"/>
            <a:ext cx="7139305" cy="5513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我們堅固的人，應該擔代不堅固人的軟弱，不求自己的喜悅。 我們各人務要叫鄰舍喜悅，使他得益處，建立德行。因為基督也不求自己的喜悅，如經上所記：「辱罵你人的辱罵都落在我身上。」從前所寫的聖經都是為教訓我們寫的，叫我們因聖經所生的忍耐和安慰，可以得著盼望。但願賜忍耐、安慰的神叫你們彼此同心，效法基督耶穌，一心一口榮耀神我們主耶穌基督的父！所以，你們要彼此接納，如同基督接納你們一樣，使榮耀歸於神。我說，基督是為神真理做了受割禮人的執事，要證實所應許列祖的話，並叫外邦人因他的憐憫榮耀神。如經上所記：「因此我要在外邦中稱讚你，歌頌你的名。」 又說：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「你們外邦人，當與主的百姓一同歡樂！」又說：「外邦啊，你們當讚美主！萬民哪，你們都當頌讚他！」又有以賽亞說：「將來有耶西的根，就是那興起來要治理外邦的，外邦人要仰望他。」但願使人有盼望的神，因信將諸般的喜樂、平安充滿你們的心，使你們藉著聖靈的能力大有盼望！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堅固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vs. 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軟弱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71600" y="1143000"/>
            <a:ext cx="7146290" cy="40767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>
              <a:lnSpc>
                <a:spcPct val="180000"/>
              </a:lnSpc>
              <a:buNone/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【徒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15:28-29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】因為聖靈和我們定意不將別的重擔放在你們身上，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0" indent="0">
              <a:lnSpc>
                <a:spcPct val="180000"/>
              </a:lnSpc>
              <a:buNone/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唯有幾件事是不可少的，就是禁戒祭偶像的物和血，並勒死的牲畜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0" indent="0">
              <a:lnSpc>
                <a:spcPct val="180000"/>
              </a:lnSpc>
              <a:buNone/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和姦淫。這幾件你們若能自己禁戒不犯就好了。願你們平安！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0" indent="0">
              <a:lnSpc>
                <a:spcPct val="180000"/>
              </a:lnSpc>
              <a:buNone/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【羅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14:1-2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】信心軟弱的，你們要接納，但不要辯論所疑惑的事。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0" indent="0">
              <a:lnSpc>
                <a:spcPct val="180000"/>
              </a:lnSpc>
              <a:buNone/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有人信百物都可吃，但那軟弱的只吃蔬菜。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0" indent="0">
              <a:lnSpc>
                <a:spcPct val="180000"/>
              </a:lnSpc>
              <a:buNone/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【羅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14:22-23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你有信心，就當在神面前守著。人在自己以為可行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0" indent="0">
              <a:lnSpc>
                <a:spcPct val="180000"/>
              </a:lnSpc>
              <a:buNone/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的事上能不自責，就有福了。若有疑心而吃的，就必有罪，因為他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0" indent="0">
              <a:lnSpc>
                <a:spcPct val="180000"/>
              </a:lnSpc>
              <a:buNone/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吃不是出於信心；凡不出於信心的都是罪。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371600" y="5257800"/>
            <a:ext cx="7004050" cy="10325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給外邦人的吩咐是精簡版的律法嗎？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今天有沒有出於信心可以行，不出於信心就有罪的事？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>
            <a:normAutofit/>
          </a:bodyPr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不求自己的喜悅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47800" y="1195705"/>
            <a:ext cx="7489190" cy="28022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【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羅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15:1-2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】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我們堅固的人，應該擔代不堅固人的軟弱，不求自己的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喜悅。我們各人務要叫鄰舍喜悅，使他得益處，建立德行。</a:t>
            </a:r>
            <a:endParaRPr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羅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14:20-21</a:t>
            </a:r>
            <a:r>
              <a:rPr 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】不可因食物毀壞神的工程。凡物固然潔淨，但有人</a:t>
            </a:r>
            <a:endParaRPr lang="zh-CN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因食物叫人跌倒，就是他的罪了。無論是吃肉，是喝酒，是什麼</a:t>
            </a:r>
            <a:endParaRPr lang="zh-CN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別的事，叫弟兄跌倒，一概不做才好。</a:t>
            </a:r>
            <a:endParaRPr lang="zh-CN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羅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14:3</a:t>
            </a:r>
            <a:r>
              <a:rPr 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吃的人不可輕看不吃的人，不吃的人不可論斷吃的人，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因為神已經收納他了。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371600" y="3997960"/>
            <a:ext cx="7004050" cy="1503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擔代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</a:rPr>
              <a:t>--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為了軟弱的弟兄，甘願放棄自己的自由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不是定出一套新的律法，而是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建造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彼此的生命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神在乎我們的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所是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”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遠過於我們的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所做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”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為何不求自己的喜悅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47800" y="1143000"/>
            <a:ext cx="7191375" cy="357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【羅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15:3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】因為基督也不求自己的喜悅，如經上所記：「辱罵你人的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辱罵都落在我身上。」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【詩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69:9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】因我為你的殿心裡焦急，如同火燒，並且辱罵你人的辱罵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都落在我身上。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【詩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69:21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他們拿苦膽給我當食物，我渴了，他們拿醋給我喝。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【約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19:28-30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】這事以後，耶穌知道各樣的事已經成了，為要使經上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的話應驗，就說：「我渴了。」有一個器皿盛滿了醋，放在那裡。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他們就拿海絨蘸滿了醋，綁在牛膝草上，送到他口。耶穌嘗了那醋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,</a:t>
            </a:r>
            <a:endParaRPr lang="en-US" altLang="zh-CN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就說：「成了！」便低下頭，將靈魂交付神了。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371600" y="4800600"/>
            <a:ext cx="6649720" cy="1503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因著基督不求自己的喜悅，我們才得以與神和好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不求自己的喜悅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使鄰舍得益處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，基於順服神和愛人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靠著基督的生命，我們才有可能不求自己的喜悅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聖經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神的啟示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47800" y="1143000"/>
            <a:ext cx="7191375" cy="28022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【羅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15:4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】 從前所寫的聖經都是為教訓我們寫的，叫我們因聖經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所生的忍耐和安慰，可以得著盼望。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【提後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3:16-17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】聖經都是神所默示的，於教訓、督責、使人歸正、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教導人學義都是有益的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,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叫屬神的人得以完全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,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預備行各樣的善事。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【路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1:37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】因為出於神的話，沒有一句不帶能力的。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【詩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33:6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】諸天藉耶和華的命而造，萬象藉他口中的氣而成。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【詩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33:9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】因為他說有，就有；命立，就立。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371600" y="3830955"/>
            <a:ext cx="7254240" cy="1503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聖經都是神啟示的，天地都要廢去，神的話不能廢去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舊約的日常生活條例不限制外邦人，不代表舊約聖經失效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某些經文是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針對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特定的時代或特定的受眾，不要斷章取義應用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1447800" y="5334000"/>
            <a:ext cx="6823710" cy="12528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【詩篇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91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11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因他要為你吩咐他的使者，在你行的一切道路上保護你。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 12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他們要用手托著你，免得你的腳碰在石頭上。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彼此接納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榮耀父神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47800" y="1143000"/>
            <a:ext cx="7191375" cy="39643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【羅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15:5-7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】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但願賜忍耐、安慰的神叫你們彼此同心，效法基督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耶穌，一心一口榮耀神我們主耶穌基督的父！所以，你們要彼此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接納，如同基督接納你們一樣，使榮耀歸於神。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羅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5:3-5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】不但如此，就是在患難中也是歡歡喜喜的。因為知道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患難生忍耐，忍耐生老練，老練生盼望，盼望不至於羞恥，因為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所賜給我們的聖靈將神的愛澆灌在我們心裡。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羅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14:5-6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】有人看這日比那日強，有人看日日都是一樣，只是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各人心裡要意見堅定。守日的人是為主守的；吃的人是為主吃的，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因他感謝神；不吃的人是為主不吃的，也感謝神。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384935" y="4648200"/>
            <a:ext cx="7254240" cy="19735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忍耐、安慰和盼望都是從神而來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認知不同，行為不同，因著效法基督才能合一。差異巨大的信徒能在主裏合一，就如美妙的和聲一樣榮耀神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彼此接納的基礎是基督接納罪人，基督為罪人死顯明了神的愛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彼此接納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適用範圍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47800" y="1143000"/>
            <a:ext cx="7191375" cy="8655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【羅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15:7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】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所以，你們要彼此接納，如同基督接納你們一樣，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使榮耀歸於神。</a:t>
            </a:r>
            <a:endParaRPr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52600" y="2209800"/>
            <a:ext cx="3124200" cy="609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生活實踐</a:t>
            </a:r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4876800" y="2209800"/>
            <a:ext cx="3124200" cy="609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教會實踐</a:t>
            </a:r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53235" y="2819400"/>
            <a:ext cx="3123565" cy="21685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latin typeface="微软雅黑 Light" panose="020B0502040204020203" charset="-122"/>
                <a:ea typeface="微软雅黑 Light" panose="020B0502040204020203" charset="-122"/>
              </a:rPr>
              <a:t>職業</a:t>
            </a:r>
            <a:r>
              <a:rPr lang="en-US" altLang="zh-CN">
                <a:latin typeface="微软雅黑 Light" panose="020B0502040204020203" charset="-122"/>
                <a:ea typeface="微软雅黑 Light" panose="020B0502040204020203" charset="-122"/>
              </a:rPr>
              <a:t>/</a:t>
            </a:r>
            <a:r>
              <a:rPr lang="zh-CN" altLang="en-US">
                <a:latin typeface="微软雅黑 Light" panose="020B0502040204020203" charset="-122"/>
                <a:ea typeface="微软雅黑 Light" panose="020B0502040204020203" charset="-122"/>
              </a:rPr>
              <a:t>投資</a:t>
            </a:r>
            <a:endParaRPr lang="zh-CN" altLang="en-US"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latin typeface="微软雅黑 Light" panose="020B0502040204020203" charset="-122"/>
                <a:ea typeface="微软雅黑 Light" panose="020B0502040204020203" charset="-122"/>
              </a:rPr>
              <a:t>政治立場</a:t>
            </a:r>
            <a:endParaRPr lang="zh-CN" altLang="en-US"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latin typeface="微软雅黑 Light" panose="020B0502040204020203" charset="-122"/>
                <a:ea typeface="微软雅黑 Light" panose="020B0502040204020203" charset="-122"/>
              </a:rPr>
              <a:t>氣候變化</a:t>
            </a:r>
            <a:endParaRPr lang="zh-CN" altLang="en-US"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latin typeface="微软雅黑 Light" panose="020B0502040204020203" charset="-122"/>
                <a:ea typeface="微软雅黑 Light" panose="020B0502040204020203" charset="-122"/>
              </a:rPr>
              <a:t>戴口罩打疫苗</a:t>
            </a:r>
            <a:endParaRPr lang="zh-CN" altLang="en-US"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>
                <a:latin typeface="微软雅黑 Light" panose="020B0502040204020203" charset="-122"/>
                <a:ea typeface="微软雅黑 Light" panose="020B0502040204020203" charset="-122"/>
              </a:rPr>
              <a:t>... ...</a:t>
            </a:r>
            <a:endParaRPr lang="en-US" altLang="zh-CN"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2"/>
            </p:custDataLst>
          </p:nvPr>
        </p:nvSpPr>
        <p:spPr>
          <a:xfrm>
            <a:off x="4876800" y="2819400"/>
            <a:ext cx="3123565" cy="21685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latin typeface="微软雅黑 Light" panose="020B0502040204020203" charset="-122"/>
                <a:ea typeface="微软雅黑 Light" panose="020B0502040204020203" charset="-122"/>
              </a:rPr>
              <a:t>敬拜形式</a:t>
            </a:r>
            <a:endParaRPr lang="zh-CN" altLang="en-US"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latin typeface="微软雅黑 Light" panose="020B0502040204020203" charset="-122"/>
                <a:ea typeface="微软雅黑 Light" panose="020B0502040204020203" charset="-122"/>
              </a:rPr>
              <a:t>教會組織結構</a:t>
            </a:r>
            <a:endParaRPr lang="zh-CN" altLang="en-US"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latin typeface="微软雅黑 Light" panose="020B0502040204020203" charset="-122"/>
                <a:ea typeface="微软雅黑 Light" panose="020B0502040204020203" charset="-122"/>
              </a:rPr>
              <a:t>信徒受洗標準</a:t>
            </a:r>
            <a:endParaRPr lang="zh-CN" altLang="en-US"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latin typeface="微软雅黑 Light" panose="020B0502040204020203" charset="-122"/>
                <a:ea typeface="微软雅黑 Light" panose="020B0502040204020203" charset="-122"/>
              </a:rPr>
              <a:t>非關鍵的爭議經文</a:t>
            </a:r>
            <a:endParaRPr lang="zh-CN" altLang="en-US"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>
                <a:latin typeface="微软雅黑 Light" panose="020B0502040204020203" charset="-122"/>
                <a:ea typeface="微软雅黑 Light" panose="020B0502040204020203" charset="-122"/>
              </a:rPr>
              <a:t>... ...</a:t>
            </a:r>
            <a:endParaRPr lang="en-US" altLang="zh-CN"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BDDBE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84010" cy="662940"/>
          </a:xfrm>
        </p:spPr>
        <p:txBody>
          <a:bodyPr anchor="ctr" anchorCtr="0"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彼此接納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--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爭議經文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47800" y="1143000"/>
            <a:ext cx="7331710" cy="24149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【提前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2:12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】我不許女人講道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(</a:t>
            </a:r>
            <a:r>
              <a:rPr lang="en-US" altLang="zh-CN" sz="1800"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teach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)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，也不許她轄管男人，只要沉靜。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【林前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11:5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】凡女人禱告或是講道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(</a:t>
            </a:r>
            <a:r>
              <a:rPr lang="zh-CN" altLang="en-US" sz="1800"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prophesy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)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，若不蒙著頭，就羞辱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自己的頭，因為這就如同剃了頭髮一樣。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【林前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14:34-35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】婦女在會中要閉口不言，像在聖徒的眾教會一樣，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因為不准她們說話。她們總要順服，正如律法所說的。她們若要學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</a:t>
            </a:r>
            <a:r>
              <a:rPr lang="en-US" altLang="zh-CN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</a:t>
            </a:r>
            <a:r>
              <a:rPr lang="zh-CN" altLang="en-US" sz="18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什麼，可以在家裡問自己的丈夫，因為婦女在會中說話原是可恥的。</a:t>
            </a:r>
            <a:endParaRPr lang="zh-CN" altLang="en-US" sz="18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371600" y="3557905"/>
            <a:ext cx="7254240" cy="4508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特定時代教會的實踐原則還是普世性的原則？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RNRSTYLE" val="Indezine_SM_Title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RNRSTYLE" val="Indezine_SM_Text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1/3/2021"/>
  <p:tag name="KSO_WPP_MARK_KEY" val="c84456de-303f-47b4-ae4d-698ca99fda38"/>
  <p:tag name="COMMONDATA" val="eyJoZGlkIjoiMTQ5OWU3ZGU2ZDIzNzUzYTZhMTUwOWJjMGM5NWFlYjYifQ==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chri_0409_slide">
  <a:themeElements>
    <a:clrScheme name="Office Theme 2">
      <a:dk1>
        <a:srgbClr val="333333"/>
      </a:dk1>
      <a:lt1>
        <a:srgbClr val="FFFFFF"/>
      </a:lt1>
      <a:dk2>
        <a:srgbClr val="669900"/>
      </a:dk2>
      <a:lt2>
        <a:srgbClr val="FFFFFF"/>
      </a:lt2>
      <a:accent1>
        <a:srgbClr val="51E865"/>
      </a:accent1>
      <a:accent2>
        <a:srgbClr val="A1E1FF"/>
      </a:accent2>
      <a:accent3>
        <a:srgbClr val="B8CAAA"/>
      </a:accent3>
      <a:accent4>
        <a:srgbClr val="DADADA"/>
      </a:accent4>
      <a:accent5>
        <a:srgbClr val="B3F2B8"/>
      </a:accent5>
      <a:accent6>
        <a:srgbClr val="91CCE7"/>
      </a:accent6>
      <a:hlink>
        <a:srgbClr val="EDF046"/>
      </a:hlink>
      <a:folHlink>
        <a:srgbClr val="ADEB31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Office Theme 1">
        <a:dk1>
          <a:srgbClr val="333333"/>
        </a:dk1>
        <a:lt1>
          <a:srgbClr val="FFFFFF"/>
        </a:lt1>
        <a:dk2>
          <a:srgbClr val="669900"/>
        </a:dk2>
        <a:lt2>
          <a:srgbClr val="FFFFFF"/>
        </a:lt2>
        <a:accent1>
          <a:srgbClr val="98B858"/>
        </a:accent1>
        <a:accent2>
          <a:srgbClr val="91D60A"/>
        </a:accent2>
        <a:accent3>
          <a:srgbClr val="B8CAAA"/>
        </a:accent3>
        <a:accent4>
          <a:srgbClr val="DADADA"/>
        </a:accent4>
        <a:accent5>
          <a:srgbClr val="CAD8B4"/>
        </a:accent5>
        <a:accent6>
          <a:srgbClr val="83C208"/>
        </a:accent6>
        <a:hlink>
          <a:srgbClr val="D5FF84"/>
        </a:hlink>
        <a:folHlink>
          <a:srgbClr val="B7F53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669900"/>
        </a:dk2>
        <a:lt2>
          <a:srgbClr val="FFFFFF"/>
        </a:lt2>
        <a:accent1>
          <a:srgbClr val="51E865"/>
        </a:accent1>
        <a:accent2>
          <a:srgbClr val="A1E1FF"/>
        </a:accent2>
        <a:accent3>
          <a:srgbClr val="B8CAAA"/>
        </a:accent3>
        <a:accent4>
          <a:srgbClr val="DADADA"/>
        </a:accent4>
        <a:accent5>
          <a:srgbClr val="B3F2B8"/>
        </a:accent5>
        <a:accent6>
          <a:srgbClr val="91CCE7"/>
        </a:accent6>
        <a:hlink>
          <a:srgbClr val="EDF046"/>
        </a:hlink>
        <a:folHlink>
          <a:srgbClr val="ADEB3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669900"/>
        </a:dk2>
        <a:lt2>
          <a:srgbClr val="FFFFFF"/>
        </a:lt2>
        <a:accent1>
          <a:srgbClr val="FFC7C4"/>
        </a:accent1>
        <a:accent2>
          <a:srgbClr val="B7E854"/>
        </a:accent2>
        <a:accent3>
          <a:srgbClr val="B8CAAA"/>
        </a:accent3>
        <a:accent4>
          <a:srgbClr val="DADADA"/>
        </a:accent4>
        <a:accent5>
          <a:srgbClr val="FFE0DE"/>
        </a:accent5>
        <a:accent6>
          <a:srgbClr val="A6D24B"/>
        </a:accent6>
        <a:hlink>
          <a:srgbClr val="EDD5F5"/>
        </a:hlink>
        <a:folHlink>
          <a:srgbClr val="F7DE6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669900"/>
        </a:dk2>
        <a:lt2>
          <a:srgbClr val="FFFFFF"/>
        </a:lt2>
        <a:accent1>
          <a:srgbClr val="B1ED2F"/>
        </a:accent1>
        <a:accent2>
          <a:srgbClr val="FACD89"/>
        </a:accent2>
        <a:accent3>
          <a:srgbClr val="B8CAAA"/>
        </a:accent3>
        <a:accent4>
          <a:srgbClr val="DADADA"/>
        </a:accent4>
        <a:accent5>
          <a:srgbClr val="D5F4AD"/>
        </a:accent5>
        <a:accent6>
          <a:srgbClr val="E3BA7C"/>
        </a:accent6>
        <a:hlink>
          <a:srgbClr val="C4D9FF"/>
        </a:hlink>
        <a:folHlink>
          <a:srgbClr val="FFD1E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8B858"/>
        </a:accent1>
        <a:accent2>
          <a:srgbClr val="91D60A"/>
        </a:accent2>
        <a:accent3>
          <a:srgbClr val="FFFFFF"/>
        </a:accent3>
        <a:accent4>
          <a:srgbClr val="000000"/>
        </a:accent4>
        <a:accent5>
          <a:srgbClr val="CAD8B4"/>
        </a:accent5>
        <a:accent6>
          <a:srgbClr val="83C208"/>
        </a:accent6>
        <a:hlink>
          <a:srgbClr val="D5FF84"/>
        </a:hlink>
        <a:folHlink>
          <a:srgbClr val="B7F53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1E865"/>
        </a:accent1>
        <a:accent2>
          <a:srgbClr val="A1E1FF"/>
        </a:accent2>
        <a:accent3>
          <a:srgbClr val="FFFFFF"/>
        </a:accent3>
        <a:accent4>
          <a:srgbClr val="000000"/>
        </a:accent4>
        <a:accent5>
          <a:srgbClr val="B3F2B8"/>
        </a:accent5>
        <a:accent6>
          <a:srgbClr val="91CCE7"/>
        </a:accent6>
        <a:hlink>
          <a:srgbClr val="EDF046"/>
        </a:hlink>
        <a:folHlink>
          <a:srgbClr val="ADEB3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C7C4"/>
        </a:accent1>
        <a:accent2>
          <a:srgbClr val="B7E854"/>
        </a:accent2>
        <a:accent3>
          <a:srgbClr val="FFFFFF"/>
        </a:accent3>
        <a:accent4>
          <a:srgbClr val="000000"/>
        </a:accent4>
        <a:accent5>
          <a:srgbClr val="FFE0DE"/>
        </a:accent5>
        <a:accent6>
          <a:srgbClr val="A6D24B"/>
        </a:accent6>
        <a:hlink>
          <a:srgbClr val="EDD5F5"/>
        </a:hlink>
        <a:folHlink>
          <a:srgbClr val="F7DE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B1ED2F"/>
        </a:accent1>
        <a:accent2>
          <a:srgbClr val="FACD89"/>
        </a:accent2>
        <a:accent3>
          <a:srgbClr val="FFFFFF"/>
        </a:accent3>
        <a:accent4>
          <a:srgbClr val="000000"/>
        </a:accent4>
        <a:accent5>
          <a:srgbClr val="D5F4AD"/>
        </a:accent5>
        <a:accent6>
          <a:srgbClr val="E3BA7C"/>
        </a:accent6>
        <a:hlink>
          <a:srgbClr val="C4D9FF"/>
        </a:hlink>
        <a:folHlink>
          <a:srgbClr val="FFD1E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4451</Words>
  <Application>WPS 演示</Application>
  <PresentationFormat>On-screen Show (4:3)</PresentationFormat>
  <Paragraphs>216</Paragraphs>
  <Slides>15</Slides>
  <Notes>30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9" baseType="lpstr">
      <vt:lpstr>Arial</vt:lpstr>
      <vt:lpstr>宋体</vt:lpstr>
      <vt:lpstr>Wingdings</vt:lpstr>
      <vt:lpstr>Wingdings 3</vt:lpstr>
      <vt:lpstr>Symbol</vt:lpstr>
      <vt:lpstr>Arial</vt:lpstr>
      <vt:lpstr>微软雅黑</vt:lpstr>
      <vt:lpstr>楷体</vt:lpstr>
      <vt:lpstr>微软雅黑 Light</vt:lpstr>
      <vt:lpstr>Arial Unicode MS</vt:lpstr>
      <vt:lpstr>Century Gothic</vt:lpstr>
      <vt:lpstr>幼圆</vt:lpstr>
      <vt:lpstr>chri_0409_slide</vt:lpstr>
      <vt:lpstr>Wisp</vt:lpstr>
      <vt:lpstr>彼此接納  （羅馬書 15:1-13） </vt:lpstr>
      <vt:lpstr>羅馬書 15：1-13</vt:lpstr>
      <vt:lpstr>堅固 vs. 軟弱</vt:lpstr>
      <vt:lpstr>不求自己的喜悅</vt:lpstr>
      <vt:lpstr>為何不求自己的喜悅</vt:lpstr>
      <vt:lpstr>聖經--神的啟示</vt:lpstr>
      <vt:lpstr>彼此接納 榮耀父神</vt:lpstr>
      <vt:lpstr>彼此接納--適用範圍</vt:lpstr>
      <vt:lpstr>彼此接納--爭議經文</vt:lpstr>
      <vt:lpstr>彼此接納--爭議經文</vt:lpstr>
      <vt:lpstr>爭議經文可能的解釋</vt:lpstr>
      <vt:lpstr>彼此接納--應用界限</vt:lpstr>
      <vt:lpstr>神接納外邦人</vt:lpstr>
      <vt:lpstr>外邦人得救本是神的計畫</vt:lpstr>
      <vt:lpstr>盼望之神--God of hope</vt:lpstr>
    </vt:vector>
  </TitlesOfParts>
  <Company>Law Offices of Jennifer Huang,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Taiyan Zhang</dc:creator>
  <cp:lastModifiedBy>冰蚕</cp:lastModifiedBy>
  <cp:revision>2888</cp:revision>
  <cp:lastPrinted>2021-04-29T06:10:00Z</cp:lastPrinted>
  <dcterms:created xsi:type="dcterms:W3CDTF">2012-10-28T05:13:00Z</dcterms:created>
  <dcterms:modified xsi:type="dcterms:W3CDTF">2023-09-17T08:51:50Z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CF770AB5E94C4681B8B79EB14161C01A_13</vt:lpwstr>
  </property>
  <property fmtid="{D5CDD505-2E9C-101B-9397-08002B2CF9AE}" pid="3" name="KSOProductBuildVer">
    <vt:lpwstr>2052-12.1.0.15374</vt:lpwstr>
  </property>
</Properties>
</file>