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70" r:id="rId5"/>
    <p:sldId id="273" r:id="rId6"/>
    <p:sldId id="264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AEA6-FD6B-40BE-994B-3EE644E9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64F8-4112-4F1A-B1EE-C78424DF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762A-1481-4C94-8CE0-F1F1955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5441-08B0-4213-BDAF-1A58C63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062F-A583-4CC8-A96C-2B3B925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0033-0DC9-4C2A-BD0A-D7C1F42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36D9-5188-41DC-B8BE-979ED9FF7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865D-B91E-49AE-9118-79346A4E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87C2-F8D4-4445-892A-D4F351B3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CF4E-010D-49AA-99EE-362975E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721C9-E042-4122-A66F-E11774ED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0ECFC-919E-452B-94FF-C55B045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806-E84A-4B2B-BC19-85D3E38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A7AC-42DA-4B52-BB2A-A7282B42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AF94-63F7-46C1-BF1C-DDFB6DE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7A87-BBBE-4AF6-98D3-FFF26D2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EDA0-55CC-4156-B4F4-CF6238FC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9796-FC6B-4869-9E1F-A5FAB63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279F0-6F8E-477E-B753-6C517E7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6D0F-1201-4170-8D34-25705A9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D29D-A6E7-45F1-9407-A42BA61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F9B2-6624-4DC0-833D-97F0DADD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DAF3-FAFE-4E6B-90E6-AAE9D370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6CF9-EE41-49C7-BC95-3F7C697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0C18-F242-4804-8048-98D3CF0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07E-F059-4B73-9C71-A6F8C38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31B4-7D6B-4A82-9FF2-9DAFA50C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AD4F-D317-407B-978F-7BBD9D54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F636E-8FF6-45A5-924D-5C187A7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EE3C4-337A-41C1-8D1D-E9F72AF4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D101-E586-4533-8B2E-EF970ACD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41B7-768D-45C1-8A66-F6432987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6488-68F0-44BC-BD30-844E0537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AF2E-36D7-4956-BFB1-0DC26DF5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FEA93-1514-4FF0-A687-C407643E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40D1D-5C96-40A1-9F66-A7FAD7F5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E8FFC-2A5C-4FB0-9F62-038973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FF42-A206-4771-A47D-28290D0B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1E99-A9FD-4B01-9A26-75200FE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93B-82F3-4D60-B35F-6F9DC47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A3159-D119-4240-8540-5A8C1E9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1388-E361-4FEA-9C7B-949AEC7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E6977-B698-42A0-B328-B3765A2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B48F8-BDDB-499A-9753-BCB36FF8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266D1-85EC-4F8E-AF9B-EF304942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299-479D-4054-8D11-3F485DAA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DC4-3219-4D35-8ED6-B3043AB3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7514-1B83-4D03-BE1C-75115F3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CFC41-B450-4F27-8EDD-965B0F8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97AC-3A24-4FFC-BAE1-0461AD09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6D57B-C6F7-4072-85A6-381FB134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A4F86-EF3F-4FBB-8406-A0C2911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48DB-78AC-4437-AAED-722F486C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F6DEA-C048-44BC-8F18-C21B8F5F8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56FD8-40F7-41A2-89BB-0C41B319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B03-615E-4800-AEFD-9A54E52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2CE6-63B4-4527-9E0A-C9A4106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7CAA0-8331-49A4-A265-44E54EE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87DED-37D1-4409-BD84-D31D59FD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8D2CA-2991-4D4A-8E27-4F3942D6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A66C-4D60-40DE-B8A8-D4D74CE0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FB6-1BD3-400A-A477-1EE005C9685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38DE-2AF6-4BFF-B9B3-B434B785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042A-ED21-4980-BF94-A920B4635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1823A-86F7-44F4-B086-3F951EBF7DD0}"/>
              </a:ext>
            </a:extLst>
          </p:cNvPr>
          <p:cNvSpPr txBox="1"/>
          <p:nvPr/>
        </p:nvSpPr>
        <p:spPr>
          <a:xfrm>
            <a:off x="3046880" y="1301127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但以理书</a:t>
            </a:r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第</a:t>
            </a:r>
            <a:r>
              <a:rPr lang="en-US" altLang="zh-CN" sz="4800" b="1" dirty="0"/>
              <a:t>3</a:t>
            </a:r>
            <a:r>
              <a:rPr lang="zh-CN" altLang="en-US" sz="4800" b="1" dirty="0"/>
              <a:t>章</a:t>
            </a:r>
            <a:endParaRPr lang="en-US" altLang="ja-JP" sz="4800" b="1" dirty="0"/>
          </a:p>
          <a:p>
            <a:pPr algn="ctr"/>
            <a:r>
              <a:rPr lang="ja-JP" altLang="en-US" sz="4800" b="1" dirty="0"/>
              <a:t>火窑</a:t>
            </a:r>
            <a:r>
              <a:rPr lang="zh-CN" altLang="en-US" sz="4800" b="1" dirty="0"/>
              <a:t>神迹 </a:t>
            </a:r>
            <a:r>
              <a:rPr lang="en-US" altLang="zh-CN" sz="4800" b="1" dirty="0"/>
              <a:t>- </a:t>
            </a:r>
            <a:r>
              <a:rPr lang="zh-CN" altLang="en-US" sz="4800" b="1" dirty="0"/>
              <a:t>神的主权</a:t>
            </a:r>
            <a:endParaRPr lang="en-US" altLang="zh-CN" sz="4800" b="1" dirty="0"/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Feb 13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41296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3" y="148471"/>
            <a:ext cx="11323674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zh-CN" altLang="en-US" sz="2400" dirty="0"/>
              <a:t>第二章回顾</a:t>
            </a:r>
            <a:r>
              <a:rPr lang="en-US" altLang="zh-CN" sz="2400" dirty="0"/>
              <a:t>   </a:t>
            </a:r>
            <a:r>
              <a:rPr lang="zh-TW" altLang="en-US" sz="2400" dirty="0"/>
              <a:t>但以理</a:t>
            </a:r>
            <a:r>
              <a:rPr lang="zh-CN" altLang="en-US" sz="2400" dirty="0"/>
              <a:t>解梦</a:t>
            </a:r>
            <a:endParaRPr lang="en-US" altLang="zh-CN" sz="2400" dirty="0"/>
          </a:p>
          <a:p>
            <a:r>
              <a:rPr lang="en-US" altLang="zh-TW" sz="2200" dirty="0"/>
              <a:t>2:</a:t>
            </a:r>
            <a:r>
              <a:rPr lang="en-US" altLang="zh-CN" sz="2200" dirty="0"/>
              <a:t>47 </a:t>
            </a:r>
            <a:r>
              <a:rPr lang="zh-TW" altLang="en-US" sz="2200" dirty="0"/>
              <a:t>王對但以理說：你既能顯明這奧祕的事，你們的神誠然是萬神之神、萬王之主，又是顯明奧祕事的</a:t>
            </a:r>
            <a:endParaRPr lang="en-US" altLang="zh-TW" sz="2200" dirty="0"/>
          </a:p>
          <a:p>
            <a:endParaRPr lang="en-US" altLang="zh-CN" sz="2400" dirty="0"/>
          </a:p>
          <a:p>
            <a:r>
              <a:rPr lang="zh-CN" altLang="en-US" sz="2400" dirty="0"/>
              <a:t>第三章</a:t>
            </a:r>
            <a:endParaRPr lang="en-US" altLang="zh-CN" sz="2400" dirty="0"/>
          </a:p>
          <a:p>
            <a:r>
              <a:rPr lang="en-US" altLang="zh-TW" sz="2400" dirty="0"/>
              <a:t>3:</a:t>
            </a:r>
            <a:r>
              <a:rPr lang="en-US" altLang="zh-CN" sz="2400" dirty="0"/>
              <a:t>1  </a:t>
            </a:r>
            <a:r>
              <a:rPr lang="zh-TW" altLang="en-US" sz="2400" dirty="0"/>
              <a:t>尼布甲尼撒王造了一個金像</a:t>
            </a:r>
            <a:endParaRPr lang="en-US" altLang="zh-TW" sz="2400" dirty="0"/>
          </a:p>
          <a:p>
            <a:r>
              <a:rPr lang="en-US" altLang="zh-CN" sz="2400" dirty="0"/>
              <a:t>3:5-6  </a:t>
            </a:r>
            <a:r>
              <a:rPr lang="zh-TW" altLang="en-US" sz="2400" dirty="0"/>
              <a:t>你們一聽見角、笛、琵琶、琴、瑟、笙，和各樣樂器的聲音，</a:t>
            </a:r>
            <a:r>
              <a:rPr lang="zh-TW" altLang="en-US" sz="2400" b="1" dirty="0"/>
              <a:t>就當俯伏敬拜尼布甲尼撒王所立的金像。凡不俯伏敬拜的，必立時扔在烈火的窰中。</a:t>
            </a:r>
            <a:endParaRPr lang="en-US" altLang="zh-CN" sz="2400" b="1" dirty="0"/>
          </a:p>
          <a:p>
            <a:endParaRPr lang="en-US" altLang="zh-CN" sz="2400" dirty="0"/>
          </a:p>
          <a:p>
            <a:r>
              <a:rPr lang="en-US" altLang="zh-CN" sz="2400" dirty="0"/>
              <a:t>3:7 </a:t>
            </a:r>
            <a:r>
              <a:rPr lang="zh-TW" altLang="en-US" sz="2400" dirty="0"/>
              <a:t>因此各方、各國、各族的人民一聽見角、笛、琵琶、琴、瑟，和各樣樂器的聲音，就都俯伏敬拜尼布甲尼撒王所立的金像。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3:12 </a:t>
            </a:r>
            <a:r>
              <a:rPr lang="zh-TW" altLang="en-US" sz="2400" dirty="0"/>
              <a:t>現在有幾個猶大人，就是王所派管理巴比倫省事務的沙得拉、米煞、亞伯尼歌；</a:t>
            </a:r>
            <a:r>
              <a:rPr lang="zh-TW" altLang="en-US" sz="2400" b="1" dirty="0"/>
              <a:t>王啊，這些人不理你，不事奉你的神，也不敬拜你所立的金像。</a:t>
            </a:r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44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200" dirty="0"/>
              <a:t>3:13-15 </a:t>
            </a:r>
            <a:r>
              <a:rPr lang="zh-TW" altLang="en-US" sz="2200" dirty="0"/>
              <a:t>當時，</a:t>
            </a:r>
            <a:r>
              <a:rPr lang="zh-TW" altLang="en-US" sz="2200" b="1" dirty="0"/>
              <a:t>尼布甲尼撒沖沖大怒</a:t>
            </a:r>
            <a:r>
              <a:rPr lang="zh-TW" altLang="en-US" sz="2200" dirty="0"/>
              <a:t>，吩咐人把沙得拉、米煞、亞伯尼歌帶過來</a:t>
            </a:r>
            <a:r>
              <a:rPr lang="zh-CN" altLang="en-US" sz="2200" dirty="0"/>
              <a:t>。。。</a:t>
            </a:r>
            <a:endParaRPr lang="en-US" altLang="zh-CN" sz="2200" dirty="0"/>
          </a:p>
          <a:p>
            <a:r>
              <a:rPr lang="zh-TW" altLang="en-US" sz="2400" dirty="0"/>
              <a:t>尼布甲尼撒問他們說：</a:t>
            </a:r>
            <a:r>
              <a:rPr lang="zh-CN" altLang="en-US" sz="2400" dirty="0"/>
              <a:t>。。。</a:t>
            </a:r>
            <a:r>
              <a:rPr lang="zh-TW" altLang="en-US" sz="2400" dirty="0"/>
              <a:t>若俯伏敬拜我所造的像，卻還可以；若不敬拜，必立時扔在烈火的窰中，</a:t>
            </a:r>
            <a:r>
              <a:rPr lang="zh-TW" altLang="en-US" sz="2400" b="1" dirty="0"/>
              <a:t>有何神能救你們脫離我手呢？</a:t>
            </a:r>
            <a:endParaRPr lang="en-US" altLang="zh-CN" sz="2400" b="1" dirty="0"/>
          </a:p>
          <a:p>
            <a:endParaRPr lang="en-US" altLang="zh-CN" sz="2400" dirty="0"/>
          </a:p>
          <a:p>
            <a:r>
              <a:rPr lang="en-US" altLang="zh-TW" sz="2400" dirty="0"/>
              <a:t>3:</a:t>
            </a:r>
            <a:r>
              <a:rPr lang="en-US" altLang="zh-CN" sz="2400" dirty="0"/>
              <a:t>16-18  </a:t>
            </a:r>
            <a:r>
              <a:rPr lang="zh-TW" altLang="en-US" sz="2400" dirty="0"/>
              <a:t>沙得拉、米煞、亞伯尼歌對王說：尼布甲尼撒啊，這件事我們不必回答你；</a:t>
            </a:r>
          </a:p>
          <a:p>
            <a:r>
              <a:rPr lang="zh-TW" altLang="en-US" sz="2400" dirty="0"/>
              <a:t>即便如此，</a:t>
            </a:r>
            <a:r>
              <a:rPr lang="zh-TW" altLang="en-US" sz="2400" b="1" dirty="0">
                <a:solidFill>
                  <a:srgbClr val="FF0000"/>
                </a:solidFill>
              </a:rPr>
              <a:t>我們所事奉的神能將我們從烈火的窰中救出來</a:t>
            </a:r>
            <a:r>
              <a:rPr lang="zh-TW" altLang="en-US" sz="2400" dirty="0"/>
              <a:t>。王啊，</a:t>
            </a:r>
            <a:r>
              <a:rPr lang="zh-TW" altLang="en-US" sz="2400" b="1" dirty="0">
                <a:solidFill>
                  <a:srgbClr val="FF0000"/>
                </a:solidFill>
              </a:rPr>
              <a:t>他也必救我們脫離你的手</a:t>
            </a:r>
            <a:r>
              <a:rPr lang="zh-TW" altLang="en-US" sz="2400" dirty="0"/>
              <a:t>；</a:t>
            </a:r>
            <a:r>
              <a:rPr lang="zh-TW" altLang="en-US" sz="2400" b="1" dirty="0">
                <a:solidFill>
                  <a:srgbClr val="FF0000"/>
                </a:solidFill>
              </a:rPr>
              <a:t>即或不然，王啊，你當知道我們決不事奉你的神，也不敬拜你所立的金像。</a:t>
            </a:r>
          </a:p>
          <a:p>
            <a:endParaRPr lang="en-US" altLang="zh-CN" sz="2400" dirty="0"/>
          </a:p>
          <a:p>
            <a:r>
              <a:rPr lang="en-US" altLang="zh-TW" sz="2400" dirty="0"/>
              <a:t>3:</a:t>
            </a:r>
            <a:r>
              <a:rPr lang="en-US" altLang="zh-CN" sz="2400" dirty="0"/>
              <a:t>19-23 </a:t>
            </a:r>
            <a:r>
              <a:rPr lang="zh-TW" altLang="en-US" sz="2400" dirty="0"/>
              <a:t>尼布甲尼撒怒氣填胸</a:t>
            </a:r>
            <a:r>
              <a:rPr lang="zh-CN" altLang="en-US" sz="2400" dirty="0"/>
              <a:t>。。。</a:t>
            </a:r>
            <a:r>
              <a:rPr lang="zh-TW" altLang="en-US" sz="2400" dirty="0"/>
              <a:t>吩咐人把窰燒熱，比尋常更加七倍；又吩咐他軍中的幾個壯士，將沙得拉、米煞、亞伯尼歌捆起來，扔在烈火的窰中</a:t>
            </a:r>
            <a:r>
              <a:rPr lang="zh-CN" altLang="en-US" sz="2400" dirty="0"/>
              <a:t>。。。</a:t>
            </a:r>
            <a:r>
              <a:rPr lang="zh-TW" altLang="en-US" sz="2400" dirty="0"/>
              <a:t>因為王命緊急，窰又甚熱，</a:t>
            </a:r>
            <a:r>
              <a:rPr lang="zh-TW" altLang="en-US" sz="2400" b="1" dirty="0"/>
              <a:t>那</a:t>
            </a:r>
            <a:r>
              <a:rPr lang="zh-CN" altLang="en-US" sz="2400" b="1" dirty="0"/>
              <a:t>抬</a:t>
            </a:r>
            <a:r>
              <a:rPr lang="zh-TW" altLang="en-US" sz="2400" b="1" dirty="0"/>
              <a:t>沙得拉、米煞、亞伯尼歌的人都被火焰燒死</a:t>
            </a:r>
            <a:r>
              <a:rPr lang="zh-TW" altLang="en-US" sz="2400" dirty="0"/>
              <a:t>。</a:t>
            </a:r>
            <a:r>
              <a:rPr lang="zh-TW" altLang="en-US" sz="2400" b="1" dirty="0"/>
              <a:t>沙得拉、米煞、亞伯尼歌這三個人都被捆著落在烈火的窰中。</a:t>
            </a:r>
            <a:endParaRPr lang="en-US" altLang="zh-CN" sz="2400" b="1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54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200" dirty="0"/>
              <a:t>3:24-25 </a:t>
            </a:r>
            <a:r>
              <a:rPr lang="zh-TW" altLang="en-US" sz="2200" dirty="0"/>
              <a:t>那時，尼布甲尼撒王驚奇，急忙起來，對謀士說：</a:t>
            </a:r>
            <a:r>
              <a:rPr lang="zh-TW" altLang="en-US" sz="2200" b="1" dirty="0"/>
              <a:t>我捆起來扔在火裡的不是三個人嗎？</a:t>
            </a:r>
            <a:r>
              <a:rPr lang="zh-TW" altLang="en-US" sz="2200" dirty="0"/>
              <a:t>他們回答王說：王啊，是。</a:t>
            </a:r>
            <a:r>
              <a:rPr lang="zh-TW" altLang="en-US" sz="2200" b="1" dirty="0">
                <a:solidFill>
                  <a:srgbClr val="FF0000"/>
                </a:solidFill>
              </a:rPr>
              <a:t>王說：看哪，我見有四個人，並沒有捆綁，在火中遊行，也沒有受傷；</a:t>
            </a:r>
            <a:r>
              <a:rPr lang="zh-TW" altLang="en-US" sz="2200" dirty="0"/>
              <a:t>那第四個的相貌好像神子。</a:t>
            </a:r>
          </a:p>
          <a:p>
            <a:endParaRPr lang="en-US" altLang="zh-CN" sz="2400" dirty="0"/>
          </a:p>
          <a:p>
            <a:r>
              <a:rPr lang="en-US" altLang="zh-TW" sz="2400" dirty="0"/>
              <a:t>3:</a:t>
            </a:r>
            <a:r>
              <a:rPr lang="en-US" altLang="zh-CN" sz="2400" dirty="0"/>
              <a:t>26-27  </a:t>
            </a:r>
            <a:r>
              <a:rPr lang="zh-TW" altLang="en-US" sz="2400" dirty="0"/>
              <a:t>於是，尼布甲尼撒就近烈火窰門，說：</a:t>
            </a:r>
            <a:r>
              <a:rPr lang="zh-TW" altLang="en-US" sz="2400" b="1" dirty="0">
                <a:solidFill>
                  <a:srgbClr val="FF0000"/>
                </a:solidFill>
              </a:rPr>
              <a:t>至高神的僕人沙得拉、米煞、亞伯尼歌出來</a:t>
            </a:r>
            <a:r>
              <a:rPr lang="zh-TW" altLang="en-US" sz="2400" dirty="0"/>
              <a:t>，上這裡來吧！沙得拉、米煞、亞伯尼歌就從火中出來了。那些總督、欽差、巡撫，和王的謀士一同聚集看這三個人，</a:t>
            </a:r>
            <a:r>
              <a:rPr lang="zh-TW" altLang="en-US" sz="2400" b="1" dirty="0">
                <a:solidFill>
                  <a:srgbClr val="FF0000"/>
                </a:solidFill>
              </a:rPr>
              <a:t>見火無力傷他們的身體，頭髮也沒有燒焦，衣裳也沒有變色，並沒有火燎的氣味。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TW" sz="2400" dirty="0"/>
          </a:p>
          <a:p>
            <a:r>
              <a:rPr lang="en-US" altLang="zh-TW" sz="2400" dirty="0"/>
              <a:t>3:28</a:t>
            </a:r>
            <a:r>
              <a:rPr lang="en-US" altLang="zh-CN" sz="2400" dirty="0"/>
              <a:t>-30 </a:t>
            </a:r>
            <a:r>
              <a:rPr lang="zh-TW" altLang="en-US" sz="2400" b="1" dirty="0">
                <a:solidFill>
                  <a:srgbClr val="FF0000"/>
                </a:solidFill>
              </a:rPr>
              <a:t>尼布甲尼撒說：沙得拉、米煞、亞伯尼歌的神是應當稱頌的！</a:t>
            </a:r>
            <a:r>
              <a:rPr lang="zh-TW" altLang="en-US" sz="2400" dirty="0"/>
              <a:t>他差遣使者救護倚靠他的僕人，他們不遵王命，捨去己身，</a:t>
            </a:r>
            <a:r>
              <a:rPr lang="zh-TW" altLang="en-US" sz="2400" b="1" dirty="0">
                <a:solidFill>
                  <a:srgbClr val="FF0000"/>
                </a:solidFill>
              </a:rPr>
              <a:t>在他們神以外不肯事奉敬拜別神。</a:t>
            </a:r>
          </a:p>
          <a:p>
            <a:r>
              <a:rPr lang="zh-TW" altLang="en-US" sz="2400" dirty="0"/>
              <a:t>現在我降旨，無論何方、何國、何族的人，謗讟沙得拉、米煞、亞伯尼歌之神的，必被凌遲，他的房屋必成糞堆，</a:t>
            </a:r>
            <a:r>
              <a:rPr lang="zh-TW" altLang="en-US" sz="2400" b="1" dirty="0">
                <a:solidFill>
                  <a:srgbClr val="FF0000"/>
                </a:solidFill>
              </a:rPr>
              <a:t>因為沒有別神能這樣施行拯救。</a:t>
            </a:r>
            <a:r>
              <a:rPr lang="zh-TW" altLang="en-US" sz="2400" dirty="0"/>
              <a:t>那時</a:t>
            </a:r>
            <a:r>
              <a:rPr lang="zh-TW" altLang="en-US" sz="2400" b="1" dirty="0"/>
              <a:t>王在巴比倫省，高升了沙得拉、米煞、亞伯尼歌。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8785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尼布甲尼撒王、但以理和他的三友- 马六甲福音堂">
            <a:extLst>
              <a:ext uri="{FF2B5EF4-FFF2-40B4-BE49-F238E27FC236}">
                <a16:creationId xmlns:a16="http://schemas.microsoft.com/office/drawing/2014/main" id="{927B00BE-5A6F-4F04-8CD7-02E88BE0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0" y="138618"/>
            <a:ext cx="5080083" cy="65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他们不拜金像— 守望台线上书库">
            <a:extLst>
              <a:ext uri="{FF2B5EF4-FFF2-40B4-BE49-F238E27FC236}">
                <a16:creationId xmlns:a16="http://schemas.microsoft.com/office/drawing/2014/main" id="{F9BF61F5-D506-4FD2-AC47-94966A0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979692"/>
            <a:ext cx="4618622" cy="23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沙得拉、米煞和亞伯尼歌">
            <a:extLst>
              <a:ext uri="{FF2B5EF4-FFF2-40B4-BE49-F238E27FC236}">
                <a16:creationId xmlns:a16="http://schemas.microsoft.com/office/drawing/2014/main" id="{8EE68584-366A-45BD-81FE-836EC5B9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3" y="358187"/>
            <a:ext cx="4110205" cy="33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5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499730" y="519749"/>
            <a:ext cx="11192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沙得拉、米煞、亞伯尼歌</a:t>
            </a:r>
            <a:r>
              <a:rPr lang="zh-CN" altLang="en-US" sz="3600" b="1" dirty="0"/>
              <a:t>为什么没有</a:t>
            </a:r>
            <a:r>
              <a:rPr lang="zh-TW" altLang="en-US" sz="3600" b="1" dirty="0"/>
              <a:t>被火焰燒死</a:t>
            </a:r>
            <a:r>
              <a:rPr lang="zh-CN" altLang="en-US" sz="3600" b="1" dirty="0"/>
              <a:t>？</a:t>
            </a:r>
            <a:endParaRPr lang="ja-JP" alt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BD383-417E-4AAF-BA97-58BCCF5F35A6}"/>
              </a:ext>
            </a:extLst>
          </p:cNvPr>
          <p:cNvSpPr txBox="1"/>
          <p:nvPr/>
        </p:nvSpPr>
        <p:spPr>
          <a:xfrm>
            <a:off x="499730" y="1729884"/>
            <a:ext cx="114725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22 </a:t>
            </a:r>
            <a:r>
              <a:rPr lang="zh-TW" altLang="en-US" sz="2400" dirty="0"/>
              <a:t>那</a:t>
            </a:r>
            <a:r>
              <a:rPr lang="zh-TW" altLang="en-US" sz="2400" b="1" dirty="0">
                <a:solidFill>
                  <a:srgbClr val="FF0000"/>
                </a:solidFill>
              </a:rPr>
              <a:t>抬</a:t>
            </a:r>
            <a:r>
              <a:rPr lang="zh-TW" altLang="en-US" sz="2400" dirty="0"/>
              <a:t>沙得拉、米煞、亞伯尼歌</a:t>
            </a:r>
            <a:r>
              <a:rPr lang="zh-TW" altLang="en-US" sz="2400" b="1" dirty="0">
                <a:solidFill>
                  <a:srgbClr val="FF0000"/>
                </a:solidFill>
              </a:rPr>
              <a:t>的人都被火焰燒死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CN" sz="1600" dirty="0"/>
          </a:p>
          <a:p>
            <a:r>
              <a:rPr lang="en-US" altLang="zh-CN" sz="2400" dirty="0"/>
              <a:t>23 </a:t>
            </a:r>
            <a:r>
              <a:rPr lang="zh-TW" altLang="en-US" sz="2400" dirty="0"/>
              <a:t>沙得拉、米煞、亞伯尼歌這三個人</a:t>
            </a:r>
            <a:r>
              <a:rPr lang="zh-TW" altLang="en-US" sz="2400" b="1" dirty="0">
                <a:solidFill>
                  <a:srgbClr val="FF0000"/>
                </a:solidFill>
              </a:rPr>
              <a:t>都被捆著</a:t>
            </a:r>
            <a:r>
              <a:rPr lang="zh-TW" altLang="en-US" sz="2400" dirty="0"/>
              <a:t>落在烈火的窰中。</a:t>
            </a:r>
            <a:endParaRPr lang="en-US" altLang="zh-CN" sz="2400" dirty="0"/>
          </a:p>
          <a:p>
            <a:r>
              <a:rPr lang="en-US" altLang="zh-CN" sz="2400" dirty="0"/>
              <a:t>25 </a:t>
            </a:r>
            <a:r>
              <a:rPr lang="zh-TW" altLang="en-US" sz="2400" dirty="0"/>
              <a:t>我見有四個人，</a:t>
            </a:r>
            <a:r>
              <a:rPr lang="zh-TW" altLang="en-US" sz="2400" b="1" dirty="0">
                <a:solidFill>
                  <a:srgbClr val="FF0000"/>
                </a:solidFill>
              </a:rPr>
              <a:t>並沒有捆綁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1600" dirty="0"/>
          </a:p>
          <a:p>
            <a:r>
              <a:rPr lang="en-US" altLang="zh-CN" sz="2400" dirty="0"/>
              <a:t>27 </a:t>
            </a:r>
            <a:r>
              <a:rPr lang="zh-TW" altLang="en-US" sz="2400" dirty="0"/>
              <a:t>那些總督、欽差、巡撫，和王的謀士一同聚集看這三個人，</a:t>
            </a:r>
            <a:r>
              <a:rPr lang="zh-TW" altLang="en-US" sz="2400" b="1" dirty="0">
                <a:solidFill>
                  <a:srgbClr val="FF0000"/>
                </a:solidFill>
              </a:rPr>
              <a:t>見火無力傷他們的身體，頭髮也沒有燒焦，衣裳也沒有變色，並沒有火燎的氣味。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28 </a:t>
            </a:r>
            <a:r>
              <a:rPr lang="zh-TW" altLang="en-US" sz="2400" dirty="0"/>
              <a:t>尼布甲尼撒說：</a:t>
            </a:r>
            <a:r>
              <a:rPr lang="zh-CN" altLang="en-US" sz="2400" dirty="0"/>
              <a:t>。。。</a:t>
            </a:r>
            <a:r>
              <a:rPr lang="zh-TW" altLang="en-US" sz="2400" b="1" dirty="0">
                <a:solidFill>
                  <a:srgbClr val="FF0000"/>
                </a:solidFill>
              </a:rPr>
              <a:t>他差遣使者救護倚靠他的僕人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CN" sz="1600" b="1" dirty="0"/>
          </a:p>
          <a:p>
            <a:endParaRPr lang="en-US" altLang="zh-CN" sz="1600" b="1" dirty="0"/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神的作为，神的主权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BD383-417E-4AAF-BA97-58BCCF5F35A6}"/>
              </a:ext>
            </a:extLst>
          </p:cNvPr>
          <p:cNvSpPr txBox="1"/>
          <p:nvPr/>
        </p:nvSpPr>
        <p:spPr>
          <a:xfrm>
            <a:off x="371769" y="102959"/>
            <a:ext cx="1147253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</a:rPr>
              <a:t>如何看待超自然的神迹？</a:t>
            </a:r>
            <a:endParaRPr lang="en-US" altLang="zh-CN" sz="4000" b="1" dirty="0">
              <a:solidFill>
                <a:srgbClr val="0000FF"/>
              </a:solidFill>
            </a:endParaRPr>
          </a:p>
          <a:p>
            <a:pPr algn="ctr"/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忽略神迹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刻意追求神迹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相信</a:t>
            </a:r>
            <a:r>
              <a:rPr lang="zh-CN" altLang="en-US" sz="2800" b="1" dirty="0">
                <a:solidFill>
                  <a:srgbClr val="FF0000"/>
                </a:solidFill>
              </a:rPr>
              <a:t>神迹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7AC70B-41F7-4F73-9E62-F3845BCA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0" y="2283180"/>
            <a:ext cx="2883321" cy="43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85F88-359D-4D98-A58E-40C7BC5F9544}"/>
              </a:ext>
            </a:extLst>
          </p:cNvPr>
          <p:cNvSpPr txBox="1"/>
          <p:nvPr/>
        </p:nvSpPr>
        <p:spPr>
          <a:xfrm>
            <a:off x="3450018" y="3679954"/>
            <a:ext cx="86908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Faith seeking understanding</a:t>
            </a:r>
          </a:p>
          <a:p>
            <a:pPr algn="ctr"/>
            <a:r>
              <a:rPr lang="en-US" altLang="zh-CN" sz="2400" dirty="0"/>
              <a:t>-- </a:t>
            </a:r>
            <a:r>
              <a:rPr lang="zh-CN" altLang="en-US" sz="2400" dirty="0"/>
              <a:t> </a:t>
            </a:r>
            <a:r>
              <a:rPr lang="en-US" altLang="zh-CN" sz="2400" dirty="0"/>
              <a:t>by Anselm of Canterbury (1033–1109)</a:t>
            </a:r>
          </a:p>
          <a:p>
            <a:pPr algn="ctr"/>
            <a:endParaRPr lang="en-US" altLang="zh-CN" sz="3600" b="1" dirty="0"/>
          </a:p>
          <a:p>
            <a:pPr algn="ctr"/>
            <a:r>
              <a:rPr lang="en-US" altLang="zh-CN" sz="2800" dirty="0"/>
              <a:t>Faith is required for/essential to understanding.</a:t>
            </a:r>
          </a:p>
          <a:p>
            <a:pPr algn="ctr"/>
            <a:r>
              <a:rPr lang="zh-CN" altLang="en-US" sz="3600" dirty="0"/>
              <a:t>相信神</a:t>
            </a:r>
            <a:r>
              <a:rPr lang="en-US" altLang="zh-CN" sz="3600" dirty="0"/>
              <a:t>(</a:t>
            </a:r>
            <a:r>
              <a:rPr lang="zh-CN" altLang="en-US" sz="3600" dirty="0"/>
              <a:t>对神的信心</a:t>
            </a:r>
            <a:r>
              <a:rPr lang="en-US" altLang="zh-CN" sz="3600" dirty="0"/>
              <a:t>)</a:t>
            </a:r>
            <a:r>
              <a:rPr lang="zh-CN" altLang="en-US" sz="3600" dirty="0"/>
              <a:t>是明白神的必要条件。对神的信心也激励我们去更明白神的心意。</a:t>
            </a:r>
            <a:endParaRPr lang="en-US" altLang="zh-C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AD604-84F2-4A3F-B7BC-D55014436036}"/>
              </a:ext>
            </a:extLst>
          </p:cNvPr>
          <p:cNvSpPr txBox="1"/>
          <p:nvPr/>
        </p:nvSpPr>
        <p:spPr>
          <a:xfrm>
            <a:off x="8446168" y="2435436"/>
            <a:ext cx="3240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00FF"/>
                </a:solidFill>
              </a:rPr>
              <a:t>因信称义</a:t>
            </a:r>
            <a:endParaRPr lang="en-US" altLang="zh-CN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499729" y="218956"/>
            <a:ext cx="11192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沙得拉、米煞、亞伯尼歌</a:t>
            </a:r>
            <a:r>
              <a:rPr lang="zh-CN" altLang="en-US" sz="3200" b="1" dirty="0"/>
              <a:t>对我们的现实意义： </a:t>
            </a:r>
            <a:r>
              <a:rPr lang="zh-CN" altLang="en-US" sz="3600" b="1" dirty="0"/>
              <a:t>谁当受敬拜？</a:t>
            </a:r>
            <a:endParaRPr lang="en-US" altLang="zh-C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BD383-417E-4AAF-BA97-58BCCF5F35A6}"/>
              </a:ext>
            </a:extLst>
          </p:cNvPr>
          <p:cNvSpPr txBox="1"/>
          <p:nvPr/>
        </p:nvSpPr>
        <p:spPr>
          <a:xfrm>
            <a:off x="985376" y="1120873"/>
            <a:ext cx="1054087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dirty="0"/>
              <a:t>3:13-15 </a:t>
            </a:r>
            <a:r>
              <a:rPr lang="zh-TW" altLang="en-US" sz="2200" dirty="0"/>
              <a:t>當時，</a:t>
            </a:r>
            <a:r>
              <a:rPr lang="zh-TW" altLang="en-US" sz="2200" b="1" dirty="0"/>
              <a:t>尼布甲尼撒沖沖大怒</a:t>
            </a:r>
            <a:r>
              <a:rPr lang="zh-TW" altLang="en-US" sz="2200" dirty="0"/>
              <a:t>，吩咐人把沙得拉、米煞、亞伯尼歌帶過來</a:t>
            </a:r>
            <a:r>
              <a:rPr lang="zh-CN" altLang="en-US" sz="2200" dirty="0"/>
              <a:t>。。。</a:t>
            </a:r>
            <a:endParaRPr lang="en-US" altLang="zh-CN" sz="2200" dirty="0"/>
          </a:p>
          <a:p>
            <a:r>
              <a:rPr lang="zh-TW" altLang="en-US" sz="2400" dirty="0"/>
              <a:t>尼布甲尼撒問他們說：</a:t>
            </a:r>
            <a:r>
              <a:rPr lang="zh-CN" altLang="en-US" sz="2400" dirty="0"/>
              <a:t>。。。</a:t>
            </a:r>
            <a:r>
              <a:rPr lang="zh-TW" altLang="en-US" sz="2400" dirty="0"/>
              <a:t>若俯伏敬拜我所造的像，卻還可以；若不敬拜，必立時扔在烈火的窰中，</a:t>
            </a:r>
            <a:r>
              <a:rPr lang="zh-TW" altLang="en-US" sz="2400" b="1" dirty="0"/>
              <a:t>有何神能救你們脫離我手呢？</a:t>
            </a:r>
            <a:endParaRPr lang="en-US" altLang="zh-CN" sz="2400" b="1" dirty="0"/>
          </a:p>
          <a:p>
            <a:endParaRPr lang="en-US" altLang="zh-CN" sz="2400" dirty="0"/>
          </a:p>
          <a:p>
            <a:r>
              <a:rPr lang="en-US" altLang="zh-TW" sz="2400" dirty="0"/>
              <a:t>3:</a:t>
            </a:r>
            <a:r>
              <a:rPr lang="en-US" altLang="zh-CN" sz="2400" dirty="0"/>
              <a:t>16-18  </a:t>
            </a:r>
            <a:r>
              <a:rPr lang="zh-TW" altLang="en-US" sz="2400" dirty="0"/>
              <a:t>沙得拉、米煞、亞伯尼歌對王說：尼布甲尼撒啊，這件事我們不必回答你；即便如此，</a:t>
            </a:r>
            <a:r>
              <a:rPr lang="zh-TW" altLang="en-US" sz="2400" b="1" dirty="0">
                <a:solidFill>
                  <a:srgbClr val="FF0000"/>
                </a:solidFill>
              </a:rPr>
              <a:t>我們所事奉的神能將我們從烈火的窰中救出來</a:t>
            </a:r>
            <a:r>
              <a:rPr lang="zh-TW" altLang="en-US" sz="2400" dirty="0"/>
              <a:t>。王啊，</a:t>
            </a:r>
            <a:r>
              <a:rPr lang="zh-TW" altLang="en-US" sz="2400" b="1" dirty="0">
                <a:solidFill>
                  <a:srgbClr val="FF0000"/>
                </a:solidFill>
              </a:rPr>
              <a:t>他也必救我們脫離你的手</a:t>
            </a:r>
            <a:r>
              <a:rPr lang="zh-TW" altLang="en-US" sz="2400" dirty="0"/>
              <a:t>；</a:t>
            </a:r>
            <a:r>
              <a:rPr lang="zh-TW" altLang="en-US" sz="2400" b="1" dirty="0">
                <a:solidFill>
                  <a:srgbClr val="FF0000"/>
                </a:solidFill>
              </a:rPr>
              <a:t>即或不然，王啊，你當知道我們決不事奉你的神，也不敬拜你所立的金像。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我们在信仰的旅程中遇到过什么逼迫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试炼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试探？</a:t>
            </a:r>
            <a:endParaRPr lang="en-US" altLang="zh-CN" sz="3200" b="1" dirty="0"/>
          </a:p>
          <a:p>
            <a:r>
              <a:rPr lang="zh-CN" altLang="en-US" sz="3200" b="1" dirty="0"/>
              <a:t>我们有坚守信仰的勇气吗？</a:t>
            </a:r>
            <a:endParaRPr lang="en-US" altLang="zh-CN" sz="3200" b="1" dirty="0"/>
          </a:p>
          <a:p>
            <a:r>
              <a:rPr lang="zh-CN" altLang="en-US" sz="3200" b="1" dirty="0"/>
              <a:t>请分享您的经历见证。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180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1532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Haining Zhu</cp:lastModifiedBy>
  <cp:revision>12</cp:revision>
  <dcterms:created xsi:type="dcterms:W3CDTF">2021-12-12T14:47:49Z</dcterms:created>
  <dcterms:modified xsi:type="dcterms:W3CDTF">2022-02-13T16:04:37Z</dcterms:modified>
</cp:coreProperties>
</file>