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850" r:id="rId3"/>
    <p:sldId id="864" r:id="rId4"/>
    <p:sldId id="861" r:id="rId5"/>
    <p:sldId id="863" r:id="rId6"/>
    <p:sldId id="868" r:id="rId7"/>
    <p:sldId id="869" r:id="rId8"/>
    <p:sldId id="870" r:id="rId9"/>
    <p:sldId id="871" r:id="rId10"/>
    <p:sldId id="862" r:id="rId11"/>
    <p:sldId id="872" r:id="rId12"/>
    <p:sldId id="873" r:id="rId13"/>
    <p:sldId id="874" r:id="rId14"/>
    <p:sldId id="875" r:id="rId15"/>
    <p:sldId id="876" r:id="rId16"/>
    <p:sldId id="860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996633"/>
    <a:srgbClr val="663300"/>
    <a:srgbClr val="FF9933"/>
    <a:srgbClr val="FFCCFF"/>
    <a:srgbClr val="333399"/>
    <a:srgbClr val="FF5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16C62D-C789-4ACF-8803-23823E9F9F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E57D5-CE51-46C5-9D69-14E5067DD60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A5F1A-9282-471B-BAD8-2EA16ACD438E}" type="datetimeFigureOut">
              <a:rPr lang="en-US"/>
              <a:pPr>
                <a:defRPr/>
              </a:pPr>
              <a:t>6/21/2020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1F9B168-91B7-46F2-8C13-A8E796EED8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1B8436A-8E22-45A8-A804-D3D1441DB4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F0E95-5FF7-4602-8DE2-E152585C95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7C2C85-120C-4931-ADF0-34D4C8C4E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4355035-9EF4-4481-A290-708736484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94C8-147D-47AC-B085-D2E02EF4F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D8556-7C7A-4630-9D14-78970A3F4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4F802-6CAC-4CAC-B3DA-BE60AE6D54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31FFD0-C12F-428C-85D5-F4FCA722E0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A8EABF-AE95-4728-BB3A-1629EB8186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CC02C-99B5-4AA8-99A9-66FC57C9587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15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2ECB9-B7BA-4DF4-A393-48B33F91F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7F636-FDBC-4F72-8DC0-F3D06387F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418248-053E-403C-8B9D-5816BD2DA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7F48D0-0D1D-4553-A4B8-A688D7D96A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3F6F88-76C5-41AD-95EA-523B3978C4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D474-53AD-400D-A922-803D3DE2978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608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E339D3-7648-4BCB-B502-2A98A2CC5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3E5B2-D070-4527-91FD-4087464AB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120F7B-F0ED-463E-8F11-5F86A07E7D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EC17B8-26FF-48F1-8F4C-7C97A10E35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15D956-E782-4408-BF7A-333BCDA056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87641-60F3-430D-A528-E8BBC93823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764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F9DC7-CB5A-4486-BD8C-83666ABD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D12C8-0697-4C53-B9F3-6E72D4D1F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7B9508-BBD8-4F1A-A53C-6FFCA80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FE052F-981B-4CA5-85C2-FDFAD30617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A911A8-4FDA-4900-BF88-2CBFDF550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136C1-159C-4301-9A6D-DF50242FACE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0800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5F92-1E89-40A9-8F5F-C84C34589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915AE-4C6A-45F4-BFE3-BE20164CB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E2465C-8062-4291-A254-1724EDE510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0E499-E34D-4513-882D-4E041AF10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872769-4CEA-4AE5-8AA0-4ED8550C4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ABE02-4479-45C9-81F5-95A6C551FE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6036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45423-D653-44B6-9844-FE558ACB1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0BC09-D916-449D-BA24-8C353A6DA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1B42A7-613D-4673-9849-8EC146E78E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55CE7F-F434-4BA2-8E4D-ED1371CCA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3E67A7-76B9-4CCF-8275-9A30EF19B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E59A1-C782-4099-8DA2-A51BF14FF64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686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D8970-11DD-4A09-B052-568EAB355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D6F9-4E1D-4A53-A2C8-7CD3FA92C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53467-3EAB-45A0-8BE7-A6587CF5C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6657DD-7F00-45F7-88E1-274E83D2D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F96DA0-B3E4-4567-A12E-7CE5684F8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5FD6A1-2441-4272-AB98-0A202B431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6DDF6-F25A-45BD-9BD5-FC09F639E3E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371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220D-CEBD-4B1D-BACA-E8001CB9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201F5-6427-428A-A673-624C500EF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16B07-1ADA-4CA9-A0D0-63F2DFF20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203E44-8F1F-4346-9068-FFAD96B9F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F4317-EADE-4B60-97C6-15DEC9D8C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0CF8A03-38C4-4586-A9D5-3CC2406AE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000F11B-B59F-4B11-976A-DAED081D24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A43EE0B-42A5-465F-B636-D2A49DAD87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B9B1F-7E0C-42A2-917C-432994E678A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115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CF89E-A652-4866-BF32-937F5E065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5AE139A-45BB-4701-9D24-C0B3F67B95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ED19C7-9D62-490F-9C9A-9340BD6A92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D5E624-4BDD-4098-9BB6-C852DC822F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B6335-B27A-4244-9FB0-E088AA167D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4245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2F3071B-0993-44B4-ACD1-C795CE677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FD2E0A-C132-42A3-8E65-004D910A2E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DBF3392-48AD-440A-A1C3-00144F623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6C045-3DA3-4BB1-B087-F0890299FE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0822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F672-A307-4C5A-A737-697750FBF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AF2-252B-48C3-ADAD-8C08B210B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F9671-0577-4278-B15B-6360B64FE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40172-EB04-4EFE-A310-E8596B7DB0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02D9AD-49F9-456F-AE2D-94BDC00F5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EC6EA-23E1-4D46-A6E4-783F49412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1B96B-B9DE-406F-AE59-95BEA685000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767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43788-390A-4959-85E7-3E30BDA7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0F9E4-0E4D-4EC8-AAEA-13B0B26A7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29E0B1-8A8C-4A30-9971-4AE109D870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F461F5-A920-40EF-8789-73F755945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F1BAE6-D3C7-4C33-847D-674BF09006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9562E-2C50-4331-9BA7-2E6FBE29D1F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249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56A4-A58B-48A3-B53C-0F2AB7A9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7D370B-1230-4C29-BBBA-44C347F81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D8C82-EBA9-4CC6-B145-13674E7C1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510F8-B8B7-406E-85C0-B69DE90C4C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284CE1-BB26-4088-912D-B9BFEDF89E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C12A89-FD9D-4016-A487-8798CC17D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033A8-F394-4814-A31B-72B28969432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2990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6445-406C-48D6-B946-73E02023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264CB-0EA4-464D-9F5C-69B234CDC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C04FE7-675C-4DA8-82B6-72D734D29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0E3370-781C-4E03-8AF1-672D35293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8C4B06-BA31-435F-A0BF-18064C887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AC7C6-1E76-4E35-8A08-E67716ED601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8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B777B-9560-4477-81C0-280D1ECEF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057CA-E7A8-45E2-9512-C8577A390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3D0CAD-2EDF-485D-A7FA-66A81242C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C52F98-D4B5-4A03-8E69-D549C7FD9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755C6F-2648-49E7-95B2-35AD9A887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4484E-0565-4C07-950D-0162CADD853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481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834ED-1EC5-4139-95AA-5FBC63BE9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C8BAD-3CD2-4A1A-888F-9E730884E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5D7433-F602-4883-85A9-A119F337E5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E375EF-58D5-41BA-B567-DA47781B9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D94699-B9AA-424D-B0CF-50667A315A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9F452-2CC0-4C6E-B185-8B911CF05B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736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E441F-7470-48BD-A3DC-C30E2CC30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BF8D4-E9A0-4115-98F6-071C88DAA3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250C0-6EA9-4AF3-A841-A0CE78B7B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4A56B2-776F-452E-8538-9BEB47923B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996E9D-0CE0-49B1-A2CA-C7BB21E8BE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D6F61F-1F65-4470-A22D-C5DFA2791C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47EE5-61F7-4F6A-B18A-32A6DF1A152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8030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F3063-C6A3-4776-9FD8-C2E329DA0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39BB3-4C88-41AD-9F48-FC1DC7D41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69B2F-1DB2-45E0-AAF7-32B1FFA9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B3BD4-5FAF-45B8-814D-790BF1278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8C2585-2CB4-45A1-AB1E-07678367E8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79FB58F-096E-4AA2-8B69-77C606B800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EF1DBE8-7CF7-494D-9547-981CB625CA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E0D50D0-7AAE-4D51-9BD6-729D4A0175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1AAC7-2D54-4CFF-92C8-5AA67F88E41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734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9FBAF-8261-4EE0-B74B-05F2AAF9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642FB2F-5B5E-43B4-BD72-AE1E398803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C88B474-AE31-4703-A8BC-F405281282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AE658E-38ED-475E-958E-9E5295857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2C172-4CC8-48D2-AA8E-C6D2E61CF2A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833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E298FE-3DE7-4CE4-9735-745FAF95D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BBD0A11-D7A7-461A-84F1-771F9B1D4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40BD290-86E0-45C1-BF54-D8923E7652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FDFC4-50AC-452E-AC5E-FC03F01A71A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296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0546A-483F-4AC8-AD3D-BD4F86770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7E61A-E2E2-4886-BE83-32702E2C1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1604F-BB1B-4B97-9FBB-212B32052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0A3B88-2A7E-448D-9B39-68359954C9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8832C8-E9A6-4D54-9131-D0E0CC9586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737A9-8D3D-4F88-A3F6-417234994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16369-2B1D-4D92-95D1-E3DC872624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036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05E8-BB00-46F8-A7EA-8A21092CD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DD25C-F75E-4B31-95D7-716981944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CB6A0-E50B-43A0-A74A-0F38285AE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27AD3C-1F22-4465-A48A-40A2B3474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3E6047-557E-483C-ABA1-D157B11AE2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E82536-DD29-42A2-BD51-477E338792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A883-1FA5-4363-A462-E8BA5E325C2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276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09BB97-CA2B-42B8-B269-93C02F8A29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E9AE4D2-2C96-4CC6-9AE7-7486A92F6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0B8AA2-ACB4-4799-9D91-51C6D6E9505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EBE49C-571E-4E41-B77B-3AC39FD19A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6A7DA38-DC08-471C-B9BD-0E2F8E0470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47784747-2D4B-4FB7-BCDE-7BF6E29908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6D09F3D-6198-490E-B643-221534294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2FE5A78-60F1-4849-8030-FC00BBA05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A5543-7F35-4A5C-B9FF-20D89D439C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710C63-93AF-4E86-91D8-4BA4C0466F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77C919-8CA4-4FD3-92B3-58505E25B3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B54ABE4-6458-4C70-9A3A-59B30D2253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6">
            <a:extLst>
              <a:ext uri="{FF2B5EF4-FFF2-40B4-BE49-F238E27FC236}">
                <a16:creationId xmlns:a16="http://schemas.microsoft.com/office/drawing/2014/main" id="{01327B82-8EFE-4931-A267-F687FC069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700" y="2209800"/>
            <a:ext cx="26479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800">
                <a:solidFill>
                  <a:srgbClr val="000000"/>
                </a:solidFill>
                <a:ea typeface="SimHei" panose="02010609060101010101" pitchFamily="49" charset="-122"/>
              </a:rPr>
              <a:t>瑪拉基書</a:t>
            </a:r>
          </a:p>
        </p:txBody>
      </p:sp>
      <p:sp>
        <p:nvSpPr>
          <p:cNvPr id="4101" name="Rectangle 1">
            <a:extLst>
              <a:ext uri="{FF2B5EF4-FFF2-40B4-BE49-F238E27FC236}">
                <a16:creationId xmlns:a16="http://schemas.microsoft.com/office/drawing/2014/main" id="{62FB23E4-A0E8-49E1-B55C-A455DFF74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124200"/>
            <a:ext cx="6705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《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祂愛永不變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》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第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3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课</a:t>
            </a:r>
            <a:endParaRPr lang="en-US" altLang="zh-CN" sz="36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06/21/2020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dirty="0">
              <a:solidFill>
                <a:srgbClr val="000000"/>
              </a:solidFill>
              <a:ea typeface="SimHei" panose="02010609060101010101" pitchFamily="49" charset="-122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3770413-5D55-424B-ADB4-04C89DE1E04C}"/>
              </a:ext>
            </a:extLst>
          </p:cNvPr>
          <p:cNvGrpSpPr/>
          <p:nvPr/>
        </p:nvGrpSpPr>
        <p:grpSpPr>
          <a:xfrm>
            <a:off x="3124200" y="4495800"/>
            <a:ext cx="4419600" cy="609600"/>
            <a:chOff x="3124200" y="4495800"/>
            <a:chExt cx="4419600" cy="609600"/>
          </a:xfrm>
        </p:grpSpPr>
        <p:sp>
          <p:nvSpPr>
            <p:cNvPr id="7" name="Rectangle 6" descr="blue-marble4">
              <a:extLst>
                <a:ext uri="{FF2B5EF4-FFF2-40B4-BE49-F238E27FC236}">
                  <a16:creationId xmlns:a16="http://schemas.microsoft.com/office/drawing/2014/main" id="{251C56AD-A4C0-4B03-8F70-8F471CF2C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8" name="Text Box 5">
              <a:extLst>
                <a:ext uri="{FF2B5EF4-FFF2-40B4-BE49-F238E27FC236}">
                  <a16:creationId xmlns:a16="http://schemas.microsoft.com/office/drawing/2014/main" id="{711CAC42-B214-4C90-AEDA-0A6444F318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467600" cy="3807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1:6-7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6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藐視我名的祭司阿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1800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萬軍之耶和華對你們說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兒子尊敬父親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僕人敬畏主人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我既為父親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尊敬</a:t>
            </a:r>
            <a:r>
              <a:rPr lang="en-US" altLang="zh-TW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榮耀、分量</a:t>
            </a:r>
            <a:r>
              <a:rPr lang="en-US" altLang="zh-TW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我的在那裡呢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我既為主人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敬畏</a:t>
            </a:r>
            <a:r>
              <a:rPr lang="en-US" altLang="zh-TW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恐懼</a:t>
            </a:r>
            <a:r>
              <a:rPr lang="en-US" altLang="zh-TW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我的在那裡呢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你們卻說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我們在何事上藐視你的名呢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7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你們將污穢的食物獻在我的壇上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且說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我們在何事上污穢你呢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因你們說</a:t>
            </a:r>
            <a:r>
              <a:rPr lang="zh-CN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耶和華的桌子是可藐視的。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辯論仍是神先指出祭司的問題：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藐視神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不看為有價值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百姓的反應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這怎麼可能？ </a:t>
            </a:r>
            <a:r>
              <a:rPr lang="en-US" altLang="zh-TW" b="1" dirty="0"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我們是否有同感？</a:t>
            </a:r>
            <a:r>
              <a:rPr lang="en-US" altLang="zh-CN" b="1" dirty="0"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b="1" dirty="0"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神具體指出：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污穢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和 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自以為是</a:t>
            </a:r>
            <a:r>
              <a:rPr lang="en-US" altLang="zh-CN" dirty="0">
                <a:latin typeface="SimHei" panose="02010609060101010101" pitchFamily="49" charset="-122"/>
                <a:ea typeface="SimHei" panose="02010609060101010101" pitchFamily="49" charset="-122"/>
              </a:rPr>
              <a:t>(7);  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七宗罪</a:t>
            </a:r>
            <a:r>
              <a:rPr lang="en-US" altLang="zh-CN" dirty="0">
                <a:latin typeface="SimHei" panose="02010609060101010101" pitchFamily="49" charset="-122"/>
                <a:ea typeface="SimHei" panose="02010609060101010101" pitchFamily="49" charset="-122"/>
              </a:rPr>
              <a:t>(8-14);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</a:rPr>
              <a:t>污穢：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使之不潔、使之失去價值。心態上、禮儀上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5600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09600" y="1371600"/>
            <a:ext cx="7543800" cy="3609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1:8-10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8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將瞎眼的獻為祭物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，這不為惡麼？將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瘸腿的有病的獻上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，這不為惡麼？你獻給你的省長，他豈喜悅你？豈能看你的情面麼？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en-US" altLang="zh-TW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(1)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9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現在我勸你們懇求神，他好施恩與我們。這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妄獻的事，既由你們經手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，他豈能看你們的情面麼？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en-US" altLang="zh-TW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(2)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sz="18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10 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甚願你們中間有一人關上殿門，免得你們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徒</a:t>
            </a:r>
            <a:r>
              <a:rPr lang="zh-TW" altLang="en-US" sz="18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然在我壇上燒火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</a:t>
            </a:r>
            <a:r>
              <a:rPr lang="en-US" altLang="zh-TW" sz="18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(3)</a:t>
            </a:r>
            <a:r>
              <a:rPr lang="zh-TW" altLang="en-US" sz="18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：我不喜悅你們，也不從你們手中收納供物。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神不要有問題的；神不要你不要的；神不要你的次好。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奉獻必須是從神而來、按照神的方式。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分別為聖</a:t>
            </a:r>
            <a:endParaRPr lang="en-US" altLang="zh-TW" b="1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在神家不認真就是失職，不盡心就是藐視 ：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來就要來真的</a:t>
            </a:r>
            <a:endParaRPr lang="en-US" altLang="zh-TW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935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47700" y="1344230"/>
            <a:ext cx="7658100" cy="4312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1:11-14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11 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</a:t>
            </a:r>
            <a:r>
              <a:rPr lang="en-US" altLang="zh-TW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(4)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從日出之地到日落之處，我的名在外邦中必尊為大。在各處人必奉我的名燒香，獻潔淨的供物。因為我的名在外邦中必尊為大。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你們卻褻瀆我的名</a:t>
            </a:r>
            <a:r>
              <a:rPr lang="zh-CN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說：耶和華的桌子是污穢的，其上的食物是可藐視的。 </a:t>
            </a:r>
            <a:endParaRPr lang="en-US" altLang="zh-TW" sz="16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你們又說：</a:t>
            </a:r>
            <a:r>
              <a:rPr lang="en-US" altLang="zh-TW" sz="16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sz="16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看那！</a:t>
            </a:r>
            <a:r>
              <a:rPr lang="en-US" altLang="zh-CN" sz="16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16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這些事何等煩瑣？並嗤之以鼻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en-US" altLang="zh-TW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(5)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你們把</a:t>
            </a:r>
            <a:r>
              <a:rPr lang="zh-TW" altLang="en-US" sz="16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搶奪的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、瘸腿的、有病的、拿來獻上為祭，我豈能從你們手中收納呢？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這是耶和華說的</a:t>
            </a:r>
            <a:r>
              <a:rPr lang="en-US" altLang="zh-TW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(6)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14 </a:t>
            </a:r>
            <a:r>
              <a:rPr lang="zh-TW" altLang="en-US" sz="1600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行詭詐的在群中有公羊，他許願卻用有殘疾的獻給主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，這人是可咒詛的。因為我是大君王，我的名在外邦中是可畏的。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en-US" altLang="zh-TW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(7)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全地都是神的，能事奉是神的恩典；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漫不經心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就是污穢神。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覺得煩瑣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很可能我們不肯信神的一個信號。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搶奪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霸佔、撕裂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行詭詐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欺哄、作假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合神心意：</a:t>
            </a:r>
            <a:r>
              <a:rPr lang="zh-CN" altLang="en-US" b="1" dirty="0">
                <a:solidFill>
                  <a:srgbClr val="C00000"/>
                </a:solidFill>
                <a:latin typeface="Arial Narrow" panose="020B0606020202030204" pitchFamily="34" charset="0"/>
                <a:ea typeface="SimHei" panose="02010609060101010101" pitchFamily="49" charset="-122"/>
              </a:rPr>
              <a:t>本于祂，倚靠祂，歸與他。 </a:t>
            </a:r>
            <a:r>
              <a:rPr lang="en-US" altLang="zh-CN" b="1" dirty="0">
                <a:solidFill>
                  <a:srgbClr val="C00000"/>
                </a:solidFill>
                <a:latin typeface="Arial Narrow" panose="020B0606020202030204" pitchFamily="34" charset="0"/>
                <a:ea typeface="SimHei" panose="02010609060101010101" pitchFamily="49" charset="-122"/>
              </a:rPr>
              <a:t>Of HIM, By HIM, For HIM </a:t>
            </a:r>
            <a:endParaRPr lang="en-US" altLang="zh-TW" b="1" dirty="0">
              <a:solidFill>
                <a:srgbClr val="C00000"/>
              </a:solidFill>
              <a:latin typeface="Arial Narrow" panose="020B0606020202030204" pitchFamily="34" charset="0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9622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47700" y="1344230"/>
            <a:ext cx="7734300" cy="3853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2:1-4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眾祭司阿，這誡命是傳給你們的。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 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萬軍之耶和華說：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你們若不聽從，也不放在心上，將榮耀歸與我的名，我就使咒詛臨到你們，使你們的福分變為咒詛。因你們不把誡命放在心上，我已經咒詛你們了。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我必斥責你們的種子，又把你們犧牲的糞抹在你們的臉上。你們要與糞一同除掉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4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你們就知道我傳這誡命給你們</a:t>
            </a:r>
            <a:r>
              <a:rPr lang="zh-CN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使我與利未</a:t>
            </a: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或作利未人</a:t>
            </a: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所立的約可以常存</a:t>
            </a:r>
            <a:r>
              <a:rPr lang="zh-CN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神家的教導出了問題：領袖需要為神家的話語事奉負責。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『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祝福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』 </a:t>
            </a:r>
            <a:r>
              <a:rPr lang="en-US" dirty="0"/>
              <a:t>↔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『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诅咒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』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的反轉。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種子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指植物就是欠收；指人是兒女前途受阻 （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祝福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誡命是幫助我們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『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維持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』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與神的關係，是神性情的表達。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對神話語的解釋必須誠實、忠心。不能夾雜個人利益或喜好。</a:t>
            </a:r>
            <a:endParaRPr lang="en-US" altLang="zh-TW" b="1" dirty="0">
              <a:solidFill>
                <a:srgbClr val="C00000"/>
              </a:solidFill>
              <a:latin typeface="Arial Narrow" panose="020B0606020202030204" pitchFamily="34" charset="0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072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47700" y="1344230"/>
            <a:ext cx="7734300" cy="4312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2:5-9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5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我曾與他立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生命和平安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的約。我將這兩樣賜給他，使他存敬畏的心，他就敬畏我，懼怕我的名。</a:t>
            </a:r>
            <a:endParaRPr lang="en-US" altLang="zh-TW" sz="16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6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真實的律法在他口中，他嘴裡沒有不義的話。他以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平安和正直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與我同行，使多人回頭離開罪孽。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7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祭司的嘴裡當存知識，人也當由他口中尋求律法，因為他是萬軍之耶和華的使者。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8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你們卻偏離正道，使許多人在律法上跌倒。你們廢棄我與利未所立的約。</a:t>
            </a:r>
            <a:r>
              <a:rPr lang="zh-TW" altLang="en-US" sz="1600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9 </a:t>
            </a:r>
            <a:r>
              <a:rPr lang="zh-TW" altLang="en-US" sz="1600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所以我使你們被眾人藐視，看為下賤，因你們不守我的道，竟在律法上瞻徇情面。</a:t>
            </a:r>
            <a:endParaRPr lang="en-US" altLang="zh-TW" sz="1600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遵行誡命的祝福：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生命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和 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平安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神的話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代替 </a:t>
            </a:r>
            <a:r>
              <a:rPr lang="zh-CN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不義的話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；</a:t>
            </a:r>
            <a:r>
              <a:rPr lang="zh-CN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與神同行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代替 </a:t>
            </a:r>
            <a:r>
              <a:rPr lang="zh-CN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罪孽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話語執事的重要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— </a:t>
            </a:r>
            <a:r>
              <a:rPr lang="zh-CN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之耶和華的使者</a:t>
            </a:r>
            <a:endParaRPr lang="en-US" altLang="zh-CN" b="1" dirty="0">
              <a:solidFill>
                <a:srgbClr val="CC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誡命是幫助我們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『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維持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』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與神的關係，是神性情的表達。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對神話語的解釋必須誠實、忠心。不能夾雜個人利益或喜好。</a:t>
            </a:r>
            <a:endParaRPr lang="en-US" altLang="zh-TW" b="1" dirty="0">
              <a:solidFill>
                <a:srgbClr val="C00000"/>
              </a:solidFill>
              <a:latin typeface="Arial Narrow" panose="020B0606020202030204" pitchFamily="34" charset="0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2150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 descr="blue-marble4">
            <a:extLst>
              <a:ext uri="{FF2B5EF4-FFF2-40B4-BE49-F238E27FC236}">
                <a16:creationId xmlns:a16="http://schemas.microsoft.com/office/drawing/2014/main" id="{9BBED190-FE5C-44B1-9272-4C485DE8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"/>
            <a:ext cx="4875213" cy="6096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6DF0FB8C-8410-47EA-9109-3D165BEE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3878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第三課：問答討論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A19F51-B1BE-4C52-8779-6E2CD0559EA4}"/>
              </a:ext>
            </a:extLst>
          </p:cNvPr>
          <p:cNvSpPr/>
          <p:nvPr/>
        </p:nvSpPr>
        <p:spPr>
          <a:xfrm>
            <a:off x="261938" y="952500"/>
            <a:ext cx="8043862" cy="404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400" b="1" dirty="0">
                <a:latin typeface="+mj-lt"/>
                <a:ea typeface="SimHei" panose="02010609060101010101" pitchFamily="49" charset="-122"/>
                <a:cs typeface="+mn-cs"/>
              </a:rPr>
              <a:t>问答：</a:t>
            </a:r>
            <a:r>
              <a:rPr lang="zh-CN" altLang="en-US" sz="2400" b="1" u="sng" dirty="0">
                <a:latin typeface="+mj-lt"/>
                <a:ea typeface="SimHei" panose="02010609060101010101" pitchFamily="49" charset="-122"/>
                <a:cs typeface="+mn-cs"/>
              </a:rPr>
              <a:t>讓主居首位</a:t>
            </a:r>
            <a:endParaRPr lang="en-US" altLang="zh-TW" sz="2400" b="1" u="sng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zh-TW" altLang="en-US" sz="2400" b="1" dirty="0">
                <a:latin typeface="+mj-lt"/>
                <a:ea typeface="SimHei" panose="02010609060101010101" pitchFamily="49" charset="-122"/>
                <a:cs typeface="+mn-cs"/>
              </a:rPr>
              <a:t>正確理解才能真正實行</a:t>
            </a:r>
            <a:endParaRPr lang="en-US" altLang="zh-TW" sz="2400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TW" sz="2400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TW" b="1" dirty="0">
                <a:latin typeface="+mj-lt"/>
                <a:ea typeface="SimHei" panose="02010609060101010101" pitchFamily="49" charset="-122"/>
                <a:cs typeface="+mn-cs"/>
              </a:rPr>
              <a:t>1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、如何理解讓主居首位在</a:t>
            </a:r>
            <a:r>
              <a:rPr lang="zh-CN" altLang="en-US" b="1" dirty="0">
                <a:solidFill>
                  <a:srgbClr val="CC0000"/>
                </a:solidFill>
                <a:latin typeface="+mj-lt"/>
                <a:ea typeface="SimHei" panose="02010609060101010101" pitchFamily="49" charset="-122"/>
                <a:cs typeface="+mn-cs"/>
              </a:rPr>
              <a:t>家庭里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實現？</a:t>
            </a:r>
            <a:endParaRPr lang="en-US" altLang="zh-CN" sz="800" b="1" i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CN" sz="900" b="1" i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zh-CN" altLang="en-US" sz="1800" b="1" i="1" dirty="0">
                <a:latin typeface="+mj-lt"/>
                <a:ea typeface="SimHei" panose="02010609060101010101" pitchFamily="49" charset="-122"/>
                <a:cs typeface="+mn-cs"/>
              </a:rPr>
              <a:t>路</a:t>
            </a:r>
            <a:r>
              <a:rPr lang="en-US" altLang="zh-CN" sz="1800" b="1" i="1" dirty="0">
                <a:latin typeface="+mj-lt"/>
                <a:ea typeface="SimHei" panose="02010609060101010101" pitchFamily="49" charset="-122"/>
                <a:cs typeface="+mn-cs"/>
              </a:rPr>
              <a:t>14:26: </a:t>
            </a:r>
            <a:r>
              <a:rPr lang="zh-TW" altLang="en-US" sz="1800" b="1" i="1" dirty="0">
                <a:latin typeface="+mj-lt"/>
                <a:ea typeface="SimHei" panose="02010609060101010101" pitchFamily="49" charset="-122"/>
                <a:cs typeface="+mn-cs"/>
              </a:rPr>
              <a:t>人到我這裡來，若不愛我勝過愛自己的父母，妻子，兒女，弟兄，姐妹，和自己的性命，就不能作我的門徒。</a:t>
            </a:r>
            <a:r>
              <a:rPr lang="en-US" altLang="zh-TW" sz="1800" b="1" i="1" dirty="0">
                <a:latin typeface="+mj-lt"/>
                <a:ea typeface="SimHei" panose="02010609060101010101" pitchFamily="49" charset="-122"/>
                <a:cs typeface="+mn-cs"/>
              </a:rPr>
              <a:t>(</a:t>
            </a:r>
            <a:r>
              <a:rPr lang="zh-TW" altLang="en-US" sz="1800" b="1" i="1" dirty="0">
                <a:latin typeface="+mj-lt"/>
                <a:ea typeface="SimHei" panose="02010609060101010101" pitchFamily="49" charset="-122"/>
                <a:cs typeface="+mn-cs"/>
              </a:rPr>
              <a:t>愛我勝過愛原文作恨</a:t>
            </a:r>
            <a:r>
              <a:rPr lang="en-US" altLang="zh-TW" sz="1800" b="1" i="1" dirty="0">
                <a:latin typeface="+mj-lt"/>
                <a:ea typeface="SimHei" panose="02010609060101010101" pitchFamily="49" charset="-122"/>
                <a:cs typeface="+mn-cs"/>
              </a:rPr>
              <a:t>)</a:t>
            </a: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TW" b="1" dirty="0">
                <a:latin typeface="+mj-lt"/>
                <a:ea typeface="SimHei" panose="02010609060101010101" pitchFamily="49" charset="-122"/>
                <a:cs typeface="+mn-cs"/>
              </a:rPr>
              <a:t>2</a:t>
            </a:r>
            <a:r>
              <a:rPr lang="zh-TW" altLang="en-US" b="1" dirty="0">
                <a:latin typeface="+mj-lt"/>
                <a:ea typeface="SimHei" panose="02010609060101010101" pitchFamily="49" charset="-122"/>
                <a:cs typeface="+mn-cs"/>
              </a:rPr>
              <a:t>、既然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全地都是神的</a:t>
            </a:r>
            <a:r>
              <a:rPr lang="zh-TW" altLang="en-US" b="1" dirty="0">
                <a:latin typeface="+mj-lt"/>
                <a:ea typeface="SimHei" panose="02010609060101010101" pitchFamily="49" charset="-122"/>
                <a:cs typeface="+mn-cs"/>
              </a:rPr>
              <a:t>，為什麼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還</a:t>
            </a:r>
            <a:r>
              <a:rPr lang="zh-TW" altLang="en-US" b="1" dirty="0">
                <a:latin typeface="+mj-lt"/>
                <a:ea typeface="SimHei" panose="02010609060101010101" pitchFamily="49" charset="-122"/>
                <a:cs typeface="+mn-cs"/>
              </a:rPr>
              <a:t>要奉獻呢？</a:t>
            </a:r>
          </a:p>
          <a:p>
            <a:pPr eaLnBrk="1" hangingPunct="1">
              <a:defRPr/>
            </a:pPr>
            <a:r>
              <a:rPr lang="en-US" altLang="zh-TW" b="1" dirty="0">
                <a:latin typeface="+mj-lt"/>
                <a:ea typeface="SimHei" panose="02010609060101010101" pitchFamily="49" charset="-122"/>
                <a:cs typeface="+mn-cs"/>
              </a:rPr>
              <a:t>3</a:t>
            </a:r>
            <a:r>
              <a:rPr lang="zh-TW" altLang="en-US" b="1" dirty="0">
                <a:latin typeface="+mj-lt"/>
                <a:ea typeface="SimHei" panose="02010609060101010101" pitchFamily="49" charset="-122"/>
                <a:cs typeface="+mn-cs"/>
              </a:rPr>
              <a:t>、如果我在服侍或奉獻的時候，心裡有掙扎，是不是就算輕看神了呢？</a:t>
            </a:r>
          </a:p>
          <a:p>
            <a:pPr eaLnBrk="1" hangingPunct="1">
              <a:defRPr/>
            </a:pPr>
            <a:endParaRPr lang="zh-TW" altLang="en-US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TW" b="1" dirty="0">
                <a:latin typeface="+mj-lt"/>
                <a:ea typeface="SimHei" panose="02010609060101010101" pitchFamily="49" charset="-122"/>
                <a:cs typeface="+mn-cs"/>
              </a:rPr>
              <a:t>4</a:t>
            </a:r>
            <a:r>
              <a:rPr lang="zh-TW" altLang="en-US" b="1" dirty="0">
                <a:latin typeface="+mj-lt"/>
                <a:ea typeface="SimHei" panose="02010609060101010101" pitchFamily="49" charset="-122"/>
                <a:cs typeface="+mn-cs"/>
              </a:rPr>
              <a:t>、神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的話語的重要性不言而喻，舊約主要靠祭司傳講解釋，新約時代如何理解實行？</a:t>
            </a:r>
            <a:endParaRPr lang="zh-TW" altLang="en-US" b="1" dirty="0">
              <a:latin typeface="+mj-lt"/>
              <a:ea typeface="SimHe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543800" cy="4334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複習：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神是否愛我們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是我們信仰中要解決的第一個問題。</a:t>
            </a:r>
            <a:endParaRPr lang="en-US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愛是神的主權，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不受制于人的道德情感判斷</a:t>
            </a:r>
            <a:r>
              <a:rPr lang="en-US" altLang="zh-CN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人的分別善惡</a:t>
            </a:r>
            <a:r>
              <a:rPr lang="en-US" altLang="zh-CN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救恩（慈愛）</a:t>
            </a:r>
            <a:r>
              <a:rPr lang="en-US" altLang="zh-CN" b="1" u="sng" dirty="0">
                <a:solidFill>
                  <a:srgbClr val="000000"/>
                </a:solidFill>
                <a:latin typeface="Arial"/>
                <a:ea typeface="SimHei" panose="02010609060101010101" pitchFamily="49" charset="-122"/>
                <a:cs typeface="Times New Roman" panose="02020603050405020304" pitchFamily="18" charset="0"/>
              </a:rPr>
              <a:t>100%</a:t>
            </a:r>
            <a:r>
              <a:rPr lang="zh-CN" altLang="en-US" b="1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都是神的工作，人毫無貢獻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神的慈愛就體現在祂揀選了雅各，儘管雅各和以掃一樣的敗壞，雅各所得的是全然的、白白的恩典。神的慈愛就體現在祂對雅各的愛永不改變。</a:t>
            </a:r>
            <a:endParaRPr lang="en-US" altLang="zh-CN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神的公義就體現在祂必不免去以掃的刑罰，人的良心和律法見證了作惡的人必被審判。</a:t>
            </a:r>
            <a:endParaRPr lang="en-US" altLang="zh-CN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這裡要特別注意：不要試著為以掃（惡人）向神所要所謂的公義公平。因為那是基於人自己的邏輯和道德標準。而是要為雅各的得救感謝神。愛以掃的就會學以掃，會和以掃一樣；愛雅各的就學雅各，會和雅各一樣。</a:t>
            </a:r>
            <a:endParaRPr lang="en-US" altLang="zh-TW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5180E817-D41D-487D-ACB4-254CA2CA3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725297"/>
            <a:ext cx="3432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9" name="Rectangle 8" descr="blue-marble4">
            <a:extLst>
              <a:ext uri="{FF2B5EF4-FFF2-40B4-BE49-F238E27FC236}">
                <a16:creationId xmlns:a16="http://schemas.microsoft.com/office/drawing/2014/main" id="{F741DB0C-D3C0-441B-8BF8-8F729060C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FDF69764-E8BB-42CC-B337-4353E1DA2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7674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762000" y="1752600"/>
            <a:ext cx="7162800" cy="3017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概論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1:1-5</a:t>
            </a:r>
            <a:r>
              <a:rPr lang="zh-CN" alt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：宣告神對以色列的慈愛，我是否灰心冷淡</a:t>
            </a:r>
            <a:r>
              <a:rPr 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 </a:t>
            </a:r>
            <a:r>
              <a:rPr lang="zh-CN" altLang="en-US" b="1" strike="sngStrike" dirty="0">
                <a:solidFill>
                  <a:schemeClr val="bg1">
                    <a:lumMod val="8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？</a:t>
            </a:r>
            <a:endParaRPr lang="en-US" b="1" strike="sngStrike" dirty="0">
              <a:solidFill>
                <a:schemeClr val="bg1">
                  <a:lumMod val="8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1:6-2:9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：對祭司責備的信息，領袖的責任和需要悔改之處</a:t>
            </a:r>
            <a:endParaRPr lang="en-US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2:10-17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：認識我的詭詐，我對我的鄰舍、甚至對我自己誠實嗎？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3:1-6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：豫示彌賽亞的降臨，堅忍盼望公義的主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3:7-15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：認識我的詭詐，我對神誠實嗎？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3:16-4:6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：豫示</a:t>
            </a:r>
            <a:r>
              <a:rPr lang="en-US" altLang="zh-CN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『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耶和華日子</a:t>
            </a:r>
            <a:r>
              <a:rPr lang="en-US" altLang="zh-CN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』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，歡喜盼望慈愛的主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總複習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971C717-662F-4BC4-A3C1-0574BE5C4F2F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E1B61EA6-D2A8-443C-97D7-053E91CA7C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ED1A8D7-4962-438D-A6C8-F836E4E8E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74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467600" cy="4169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1:6-9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6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藐視我名的祭司阿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萬軍之耶和華對你們說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兒子尊敬父親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僕人敬畏主人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我既為父親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尊敬我的在那裡呢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我既為主人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敬畏我的在那裡呢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你們卻說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我們在何事上藐視你的名呢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7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你們將污穢的食物獻在我的壇上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且說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我們在何事上污穢你呢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因你們說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耶和華的桌子是可藐視的。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8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你們將瞎眼的獻為祭物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這不為惡麼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將瘸腿的有病的獻上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這不為惡麼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你獻給你的省長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他豈喜悅你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豈能看你的情面麼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9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現在我勸你們懇求神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他好施恩與我們。這妄獻的事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既由你們經手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他豈能看你們的情面麼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1400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85800" y="1380590"/>
            <a:ext cx="7620000" cy="3201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1:10-12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10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甚願你們中間有一人關上殿門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免得你們徒然在我壇上燒火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我不喜悅你們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也不從你們手中收納供物。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11 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從日出之地到日落之處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我的名在外邦中必尊為大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在各處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人必奉我的名燒香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獻潔淨的供物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因為我的名在外邦中必尊為大。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你們卻褻瀆我的名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耶和華的桌子是污穢的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其上的食物是可藐視的。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891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85800" y="1380590"/>
            <a:ext cx="7620000" cy="2852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1:13-14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13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你們又說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這些事何等煩瑣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並嗤之以鼻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。你們把搶奪的、瘸腿的、有病的、拿來獻上為祭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我豈能從你們手中收納呢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這是耶和華說的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14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行詭詐的在群中有公羊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他許願卻用有殘疾的獻給主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這人是可咒詛的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因為我是大君王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我的名在外邦中是可畏的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這是萬軍之耶和華說的。 </a:t>
            </a:r>
            <a:endParaRPr lang="en-US" b="1" dirty="0">
              <a:solidFill>
                <a:srgbClr val="CC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2554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914400" y="1380590"/>
            <a:ext cx="7620000" cy="4334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2:1-5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眾祭司阿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這誡命是傳給你們的。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 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萬軍之耶和華說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你們若不聽從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也不放在心上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將榮耀歸與我的名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我就使咒詛臨到你們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使你們的福分變為咒詛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因你們不把誡命放在心上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我已經咒詛你們了。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3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我必斥責你們的種子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又把你們犧牲的糞抹在你們的臉上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你們要與糞一同除掉。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4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你們就知道我傳這誡命給你們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使我與利未</a:t>
            </a: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或作利未人</a:t>
            </a: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所立的約可以常存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5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我曾與他立生命和平安的約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我將這兩樣賜給他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使他存敬畏的心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他就敬畏我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懼怕我的名。 </a:t>
            </a:r>
            <a:endParaRPr lang="en-US" b="1" dirty="0">
              <a:solidFill>
                <a:srgbClr val="CC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7055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914400" y="1380590"/>
            <a:ext cx="7239000" cy="3511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（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2:6-9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）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6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真實的律法在他口中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他嘴裡沒有不義的話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他以平安和正直與我同行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使多人回頭離開罪孽。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7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祭司的嘴裡當存知識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人也當由他口中尋求律法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因為他是萬軍之耶和華的使者。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8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你們卻偏離正道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使許多人在律法上跌倒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你們廢棄我與利未所立的約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CC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這是萬軍之耶和華說的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zh-TW" altLang="en-US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9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所以我使你們被眾人藐視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看為下賤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因你們不守我的道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竟在律法上瞻徇情面。 </a:t>
            </a:r>
            <a:endParaRPr lang="en-US" b="1" dirty="0">
              <a:solidFill>
                <a:srgbClr val="CC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D49D66-D831-4977-A73A-29A7D41CDCC0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8" name="Rectangle 7" descr="blue-marble4">
              <a:extLst>
                <a:ext uri="{FF2B5EF4-FFF2-40B4-BE49-F238E27FC236}">
                  <a16:creationId xmlns:a16="http://schemas.microsoft.com/office/drawing/2014/main" id="{7EC89365-7F1A-425B-BD7F-E1E375D039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9" name="Text Box 5">
              <a:extLst>
                <a:ext uri="{FF2B5EF4-FFF2-40B4-BE49-F238E27FC236}">
                  <a16:creationId xmlns:a16="http://schemas.microsoft.com/office/drawing/2014/main" id="{F6759E70-279C-49F6-A20A-B378EEAB80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2143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6" y="3048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85800" y="1371600"/>
            <a:ext cx="7467600" cy="4005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二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個回合的辯論</a:t>
            </a:r>
            <a:r>
              <a:rPr lang="en-US" altLang="zh-TW" b="1" dirty="0">
                <a:solidFill>
                  <a:srgbClr val="000000"/>
                </a:solidFill>
                <a:latin typeface="+mj-lt"/>
                <a:ea typeface="SimHei" panose="02010609060101010101" pitchFamily="49" charset="-122"/>
              </a:rPr>
              <a:t>1:6–2:9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b="1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责备祭司藐视耶和华</a:t>
            </a:r>
            <a:endParaRPr lang="en-US" altLang="zh-TW" b="1" u="sng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辯論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主題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我們的事奉合神心意嗎？什麼是合神心意的事奉？</a:t>
            </a:r>
            <a:endParaRPr lang="en-US" altLang="zh-TW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背景：</a:t>
            </a:r>
            <a:endParaRPr lang="en-US" altLang="zh-CN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祭司還是有日常的事奉，奉獻也是有的。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祭司也許面臨很多困難：經濟上欠收、兒女的前途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(2:3)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、被不公正對待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(2:3)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、社會地位低下不被尊重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(2:9)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，等等。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所以祭司的事奉開始冷淡、漫不經心和流於形式。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1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1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事奉最關鍵的是：愛神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讓主居首位。</a:t>
            </a:r>
            <a:endParaRPr lang="en-US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事奉應有的態度：誠實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來就要來真的。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事奉帶來的福氣：生命與平安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 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與神相和、以神為樂、荣耀盼望。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B66BE5FF-46F7-41E3-845F-AA0465D400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B6D02E5-6014-4696-8D4B-A1C218526C24}"/>
              </a:ext>
            </a:extLst>
          </p:cNvPr>
          <p:cNvGrpSpPr/>
          <p:nvPr/>
        </p:nvGrpSpPr>
        <p:grpSpPr>
          <a:xfrm>
            <a:off x="2286000" y="762000"/>
            <a:ext cx="4419600" cy="609600"/>
            <a:chOff x="3124200" y="4495800"/>
            <a:chExt cx="4419600" cy="609600"/>
          </a:xfrm>
        </p:grpSpPr>
        <p:sp>
          <p:nvSpPr>
            <p:cNvPr id="11" name="Rectangle 10" descr="blue-marble4">
              <a:extLst>
                <a:ext uri="{FF2B5EF4-FFF2-40B4-BE49-F238E27FC236}">
                  <a16:creationId xmlns:a16="http://schemas.microsoft.com/office/drawing/2014/main" id="{D297CC55-8529-4760-B3F0-8C8213710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4200" y="4495800"/>
              <a:ext cx="4419600" cy="609600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/>
            </a:p>
          </p:txBody>
        </p:sp>
        <p:sp>
          <p:nvSpPr>
            <p:cNvPr id="12" name="Text Box 5">
              <a:extLst>
                <a:ext uri="{FF2B5EF4-FFF2-40B4-BE49-F238E27FC236}">
                  <a16:creationId xmlns:a16="http://schemas.microsoft.com/office/drawing/2014/main" id="{7ED66231-C27E-4EEF-B91C-C2029AFECB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6600" y="4572000"/>
              <a:ext cx="357020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dirty="0">
                  <a:solidFill>
                    <a:schemeClr val="bg1"/>
                  </a:solidFill>
                  <a:ea typeface="SimHei" panose="02010609060101010101" pitchFamily="49" charset="-122"/>
                </a:rPr>
                <a:t>第二個回合：讓主居首位</a:t>
              </a:r>
              <a:endPara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806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9286</TotalTime>
  <Words>3420</Words>
  <Application>Microsoft Office PowerPoint</Application>
  <PresentationFormat>On-screen Show (4:3)</PresentationFormat>
  <Paragraphs>154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SimHei</vt:lpstr>
      <vt:lpstr>Arial</vt:lpstr>
      <vt:lpstr>Arial Narrow</vt:lpstr>
      <vt:lpstr>Calibri</vt:lpstr>
      <vt:lpstr>Wingdings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</dc:creator>
  <cp:lastModifiedBy>Mike Lu</cp:lastModifiedBy>
  <cp:revision>365</cp:revision>
  <dcterms:created xsi:type="dcterms:W3CDTF">2010-09-27T10:14:17Z</dcterms:created>
  <dcterms:modified xsi:type="dcterms:W3CDTF">2020-06-21T14:32:38Z</dcterms:modified>
</cp:coreProperties>
</file>