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3" r:id="rId3"/>
    <p:sldId id="280" r:id="rId4"/>
    <p:sldId id="281" r:id="rId5"/>
    <p:sldId id="282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70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7550" y="160312"/>
            <a:ext cx="710963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第三課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TW" alt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</a:t>
            </a:r>
            <a:r>
              <a:rPr lang="zh-TW" altLang="en-US" sz="6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羅第一次外出宣教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215" y="1893329"/>
            <a:ext cx="5452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r>
              <a:rPr lang="en-US" altLang="zh-CN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個方面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826127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研讀保羅行蹤時當注意的點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保羅第一次宣教行蹤圖 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(AD46-48):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課堂作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業</a:t>
            </a:r>
            <a:endParaRPr lang="en-US" altLang="zh-CN" sz="4000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耶路撒冷會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議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(AD49/50): 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律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法</a:t>
            </a:r>
            <a:r>
              <a:rPr lang="en-US" altLang="zh-CN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Vs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福音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點討論：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律法主義的主要問題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478465" y="668338"/>
            <a:ext cx="11355572" cy="269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在那裡遇見一個有法術，假充先知的猶太人，名叫巴耶穌。這人常和方伯士求保羅同在。士求保羅是個通達人，他請了巴拿巴和掃羅來，要聽神的道。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en-US" altLang="zh-TW" sz="2400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68969" name="AutoShape 9"/>
          <p:cNvSpPr>
            <a:spLocks noChangeArrowheads="1"/>
          </p:cNvSpPr>
          <p:nvPr/>
        </p:nvSpPr>
        <p:spPr bwMode="auto">
          <a:xfrm>
            <a:off x="2190306" y="3782053"/>
            <a:ext cx="5454503" cy="2469891"/>
          </a:xfrm>
          <a:prstGeom prst="wedgeRectCallout">
            <a:avLst>
              <a:gd name="adj1" fmla="val -21461"/>
              <a:gd name="adj2" fmla="val -132489"/>
            </a:avLst>
          </a:prstGeom>
          <a:solidFill>
            <a:srgbClr val="FF0000">
              <a:alpha val="34000"/>
            </a:srgbClr>
          </a:solidFill>
          <a:ln w="9525">
            <a:solidFill>
              <a:srgbClr val="FFFF00">
                <a:alpha val="33000"/>
              </a:srgbClr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3600" dirty="0">
                <a:solidFill>
                  <a:schemeClr val="bg1"/>
                </a:solidFill>
                <a:ea typeface="SimHei" panose="02010609060101010101" pitchFamily="49" charset="-122"/>
              </a:rPr>
              <a:t>方伯即省長，位同巡撫，巡撫為皇帝所派，方伯為元老院所派。故居比路為羅馬元老院的直轄省分。</a:t>
            </a:r>
          </a:p>
        </p:txBody>
      </p:sp>
    </p:spTree>
    <p:extLst>
      <p:ext uri="{BB962C8B-B14F-4D97-AF65-F5344CB8AC3E}">
        <p14:creationId xmlns:p14="http://schemas.microsoft.com/office/powerpoint/2010/main" val="229041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Text Box 2"/>
          <p:cNvSpPr txBox="1">
            <a:spLocks noChangeArrowheads="1"/>
          </p:cNvSpPr>
          <p:nvPr/>
        </p:nvSpPr>
        <p:spPr bwMode="auto">
          <a:xfrm>
            <a:off x="893134" y="604542"/>
            <a:ext cx="10579396" cy="5780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在那裡遇見一個有法術，假充先知的猶太人，名叫巴耶穌。這人常和方伯士求保羅同在。士求保羅是個通達人，他請了巴拿巴和掃羅來，要聽神的道。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只是那行法術的以呂馬（這名翻出來就是行法術的意思）敵擋使徒，要叫方伯不信真道。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6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-8)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掃羅又名保羅，被聖靈充滿，定睛看他，說：「你這充滿各樣詭詐奸惡，魔鬼的兒子，眾善的仇敵，你混亂主的正道，還不止住嗎？現在主的手加在你身上，你要瞎眼，暫且不見日光。」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他的眼睛立刻昏蒙黑暗，四下裡求人拉著手領他。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方伯看見所做的事，很希奇主的道，就信了。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8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13:9-12)</a:t>
            </a:r>
          </a:p>
        </p:txBody>
      </p:sp>
    </p:spTree>
    <p:extLst>
      <p:ext uri="{BB962C8B-B14F-4D97-AF65-F5344CB8AC3E}">
        <p14:creationId xmlns:p14="http://schemas.microsoft.com/office/powerpoint/2010/main" val="110122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012" name="Picture 28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013" name="Freeform 29"/>
          <p:cNvSpPr>
            <a:spLocks/>
          </p:cNvSpPr>
          <p:nvPr/>
        </p:nvSpPr>
        <p:spPr bwMode="auto">
          <a:xfrm>
            <a:off x="4846639" y="2438401"/>
            <a:ext cx="1406525" cy="785813"/>
          </a:xfrm>
          <a:custGeom>
            <a:avLst/>
            <a:gdLst>
              <a:gd name="T0" fmla="*/ 21 w 886"/>
              <a:gd name="T1" fmla="*/ 186 h 495"/>
              <a:gd name="T2" fmla="*/ 66 w 886"/>
              <a:gd name="T3" fmla="*/ 45 h 495"/>
              <a:gd name="T4" fmla="*/ 175 w 886"/>
              <a:gd name="T5" fmla="*/ 0 h 495"/>
              <a:gd name="T6" fmla="*/ 316 w 886"/>
              <a:gd name="T7" fmla="*/ 28 h 495"/>
              <a:gd name="T8" fmla="*/ 383 w 886"/>
              <a:gd name="T9" fmla="*/ 55 h 495"/>
              <a:gd name="T10" fmla="*/ 577 w 886"/>
              <a:gd name="T11" fmla="*/ 144 h 495"/>
              <a:gd name="T12" fmla="*/ 695 w 886"/>
              <a:gd name="T13" fmla="*/ 162 h 495"/>
              <a:gd name="T14" fmla="*/ 831 w 886"/>
              <a:gd name="T15" fmla="*/ 197 h 495"/>
              <a:gd name="T16" fmla="*/ 886 w 886"/>
              <a:gd name="T17" fmla="*/ 297 h 495"/>
              <a:gd name="T18" fmla="*/ 886 w 886"/>
              <a:gd name="T19" fmla="*/ 391 h 495"/>
              <a:gd name="T20" fmla="*/ 846 w 886"/>
              <a:gd name="T21" fmla="*/ 458 h 495"/>
              <a:gd name="T22" fmla="*/ 775 w 886"/>
              <a:gd name="T23" fmla="*/ 495 h 495"/>
              <a:gd name="T24" fmla="*/ 721 w 886"/>
              <a:gd name="T25" fmla="*/ 426 h 495"/>
              <a:gd name="T26" fmla="*/ 650 w 886"/>
              <a:gd name="T27" fmla="*/ 417 h 495"/>
              <a:gd name="T28" fmla="*/ 580 w 886"/>
              <a:gd name="T29" fmla="*/ 380 h 495"/>
              <a:gd name="T30" fmla="*/ 405 w 886"/>
              <a:gd name="T31" fmla="*/ 362 h 495"/>
              <a:gd name="T32" fmla="*/ 335 w 886"/>
              <a:gd name="T33" fmla="*/ 336 h 495"/>
              <a:gd name="T34" fmla="*/ 166 w 886"/>
              <a:gd name="T35" fmla="*/ 329 h 495"/>
              <a:gd name="T36" fmla="*/ 122 w 886"/>
              <a:gd name="T37" fmla="*/ 326 h 495"/>
              <a:gd name="T38" fmla="*/ 96 w 886"/>
              <a:gd name="T39" fmla="*/ 391 h 495"/>
              <a:gd name="T40" fmla="*/ 34 w 886"/>
              <a:gd name="T41" fmla="*/ 353 h 495"/>
              <a:gd name="T42" fmla="*/ 0 w 886"/>
              <a:gd name="T43" fmla="*/ 213 h 495"/>
              <a:gd name="T44" fmla="*/ 21 w 886"/>
              <a:gd name="T45" fmla="*/ 186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86" h="495">
                <a:moveTo>
                  <a:pt x="21" y="186"/>
                </a:moveTo>
                <a:lnTo>
                  <a:pt x="66" y="45"/>
                </a:lnTo>
                <a:lnTo>
                  <a:pt x="175" y="0"/>
                </a:lnTo>
                <a:lnTo>
                  <a:pt x="316" y="28"/>
                </a:lnTo>
                <a:lnTo>
                  <a:pt x="383" y="55"/>
                </a:lnTo>
                <a:lnTo>
                  <a:pt x="577" y="144"/>
                </a:lnTo>
                <a:lnTo>
                  <a:pt x="695" y="162"/>
                </a:lnTo>
                <a:lnTo>
                  <a:pt x="831" y="197"/>
                </a:lnTo>
                <a:lnTo>
                  <a:pt x="886" y="297"/>
                </a:lnTo>
                <a:lnTo>
                  <a:pt x="886" y="391"/>
                </a:lnTo>
                <a:lnTo>
                  <a:pt x="846" y="458"/>
                </a:lnTo>
                <a:lnTo>
                  <a:pt x="775" y="495"/>
                </a:lnTo>
                <a:lnTo>
                  <a:pt x="721" y="426"/>
                </a:lnTo>
                <a:lnTo>
                  <a:pt x="650" y="417"/>
                </a:lnTo>
                <a:lnTo>
                  <a:pt x="580" y="380"/>
                </a:lnTo>
                <a:lnTo>
                  <a:pt x="405" y="362"/>
                </a:lnTo>
                <a:lnTo>
                  <a:pt x="335" y="336"/>
                </a:lnTo>
                <a:lnTo>
                  <a:pt x="166" y="329"/>
                </a:lnTo>
                <a:lnTo>
                  <a:pt x="122" y="326"/>
                </a:lnTo>
                <a:lnTo>
                  <a:pt x="96" y="391"/>
                </a:lnTo>
                <a:lnTo>
                  <a:pt x="34" y="353"/>
                </a:lnTo>
                <a:lnTo>
                  <a:pt x="0" y="213"/>
                </a:lnTo>
                <a:lnTo>
                  <a:pt x="21" y="186"/>
                </a:lnTo>
                <a:close/>
              </a:path>
            </a:pathLst>
          </a:custGeom>
          <a:solidFill>
            <a:srgbClr val="FF0000">
              <a:alpha val="30000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9997" name="AutoShape 13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169998" name="AutoShape 14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169999" name="Oval 15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0" name="AutoShape 16"/>
          <p:cNvSpPr>
            <a:spLocks noChangeArrowheads="1"/>
          </p:cNvSpPr>
          <p:nvPr/>
        </p:nvSpPr>
        <p:spPr bwMode="auto">
          <a:xfrm>
            <a:off x="7210425" y="4502151"/>
            <a:ext cx="914400" cy="377825"/>
          </a:xfrm>
          <a:prstGeom prst="wedgeRectCallout">
            <a:avLst>
              <a:gd name="adj1" fmla="val -38542"/>
              <a:gd name="adj2" fmla="val -10630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170002" name="Freeform 18"/>
          <p:cNvSpPr>
            <a:spLocks/>
          </p:cNvSpPr>
          <p:nvPr/>
        </p:nvSpPr>
        <p:spPr bwMode="auto">
          <a:xfrm>
            <a:off x="7375526" y="3448051"/>
            <a:ext cx="1139825" cy="727075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3" name="Oval 19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5" name="AutoShape 21"/>
          <p:cNvSpPr>
            <a:spLocks noChangeArrowheads="1"/>
          </p:cNvSpPr>
          <p:nvPr/>
        </p:nvSpPr>
        <p:spPr bwMode="auto">
          <a:xfrm>
            <a:off x="5780089" y="4824413"/>
            <a:ext cx="663575" cy="374650"/>
          </a:xfrm>
          <a:prstGeom prst="wedgeRectCallout">
            <a:avLst>
              <a:gd name="adj1" fmla="val 25120"/>
              <a:gd name="adj2" fmla="val -12203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帕弗</a:t>
            </a:r>
          </a:p>
        </p:txBody>
      </p:sp>
      <p:sp>
        <p:nvSpPr>
          <p:cNvPr id="170006" name="Oval 22"/>
          <p:cNvSpPr>
            <a:spLocks noChangeArrowheads="1"/>
          </p:cNvSpPr>
          <p:nvPr/>
        </p:nvSpPr>
        <p:spPr bwMode="auto">
          <a:xfrm>
            <a:off x="5129214" y="2827339"/>
            <a:ext cx="130175" cy="130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7" name="AutoShape 23"/>
          <p:cNvSpPr>
            <a:spLocks noChangeArrowheads="1"/>
          </p:cNvSpPr>
          <p:nvPr/>
        </p:nvSpPr>
        <p:spPr bwMode="auto">
          <a:xfrm>
            <a:off x="4205289" y="2857500"/>
            <a:ext cx="663575" cy="374650"/>
          </a:xfrm>
          <a:prstGeom prst="wedgeRectCallout">
            <a:avLst>
              <a:gd name="adj1" fmla="val 88519"/>
              <a:gd name="adj2" fmla="val -3474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170008" name="Freeform 24"/>
          <p:cNvSpPr>
            <a:spLocks/>
          </p:cNvSpPr>
          <p:nvPr/>
        </p:nvSpPr>
        <p:spPr bwMode="auto">
          <a:xfrm>
            <a:off x="6370638" y="4264025"/>
            <a:ext cx="868362" cy="292100"/>
          </a:xfrm>
          <a:custGeom>
            <a:avLst/>
            <a:gdLst>
              <a:gd name="T0" fmla="*/ 547 w 547"/>
              <a:gd name="T1" fmla="*/ 0 h 184"/>
              <a:gd name="T2" fmla="*/ 343 w 547"/>
              <a:gd name="T3" fmla="*/ 156 h 184"/>
              <a:gd name="T4" fmla="*/ 0 w 547"/>
              <a:gd name="T5" fmla="*/ 165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7" h="184">
                <a:moveTo>
                  <a:pt x="547" y="0"/>
                </a:moveTo>
                <a:cubicBezTo>
                  <a:pt x="490" y="64"/>
                  <a:pt x="434" y="128"/>
                  <a:pt x="343" y="156"/>
                </a:cubicBezTo>
                <a:cubicBezTo>
                  <a:pt x="252" y="184"/>
                  <a:pt x="119" y="177"/>
                  <a:pt x="0" y="165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1" name="Oval 17"/>
          <p:cNvSpPr>
            <a:spLocks noChangeArrowheads="1"/>
          </p:cNvSpPr>
          <p:nvPr/>
        </p:nvSpPr>
        <p:spPr bwMode="auto">
          <a:xfrm>
            <a:off x="7229476" y="415766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9" name="Freeform 25"/>
          <p:cNvSpPr>
            <a:spLocks/>
          </p:cNvSpPr>
          <p:nvPr/>
        </p:nvSpPr>
        <p:spPr bwMode="auto">
          <a:xfrm>
            <a:off x="5211763" y="2974976"/>
            <a:ext cx="1020762" cy="1501775"/>
          </a:xfrm>
          <a:custGeom>
            <a:avLst/>
            <a:gdLst>
              <a:gd name="T0" fmla="*/ 643 w 643"/>
              <a:gd name="T1" fmla="*/ 946 h 946"/>
              <a:gd name="T2" fmla="*/ 360 w 643"/>
              <a:gd name="T3" fmla="*/ 742 h 946"/>
              <a:gd name="T4" fmla="*/ 161 w 643"/>
              <a:gd name="T5" fmla="*/ 440 h 946"/>
              <a:gd name="T6" fmla="*/ 0 w 643"/>
              <a:gd name="T7" fmla="*/ 0 h 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3" h="946">
                <a:moveTo>
                  <a:pt x="643" y="946"/>
                </a:moveTo>
                <a:cubicBezTo>
                  <a:pt x="541" y="886"/>
                  <a:pt x="440" y="826"/>
                  <a:pt x="360" y="742"/>
                </a:cubicBezTo>
                <a:cubicBezTo>
                  <a:pt x="280" y="658"/>
                  <a:pt x="221" y="564"/>
                  <a:pt x="161" y="440"/>
                </a:cubicBezTo>
                <a:cubicBezTo>
                  <a:pt x="101" y="316"/>
                  <a:pt x="31" y="95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4" name="Oval 20"/>
          <p:cNvSpPr>
            <a:spLocks noChangeArrowheads="1"/>
          </p:cNvSpPr>
          <p:nvPr/>
        </p:nvSpPr>
        <p:spPr bwMode="auto">
          <a:xfrm>
            <a:off x="6216651" y="442118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0" name="Rectangle 26"/>
          <p:cNvSpPr>
            <a:spLocks noChangeArrowheads="1"/>
          </p:cNvSpPr>
          <p:nvPr/>
        </p:nvSpPr>
        <p:spPr bwMode="auto">
          <a:xfrm>
            <a:off x="1524001" y="5567364"/>
            <a:ext cx="9142413" cy="1290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1" name="Rectangle 27"/>
          <p:cNvSpPr>
            <a:spLocks noChangeArrowheads="1"/>
          </p:cNvSpPr>
          <p:nvPr/>
        </p:nvSpPr>
        <p:spPr bwMode="auto">
          <a:xfrm>
            <a:off x="2012951" y="5665789"/>
            <a:ext cx="7834313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保羅和他的同人從帕弗開船，來到旁非利亞的別加，約翰就離開他們，回耶路撒冷去。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13:13) </a:t>
            </a:r>
          </a:p>
        </p:txBody>
      </p:sp>
      <p:sp>
        <p:nvSpPr>
          <p:cNvPr id="170015" name="Rectangle 31"/>
          <p:cNvSpPr>
            <a:spLocks noChangeArrowheads="1"/>
          </p:cNvSpPr>
          <p:nvPr/>
        </p:nvSpPr>
        <p:spPr bwMode="auto">
          <a:xfrm rot="1104638">
            <a:off x="5065713" y="258603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旁非利亞</a:t>
            </a:r>
          </a:p>
        </p:txBody>
      </p:sp>
      <p:sp>
        <p:nvSpPr>
          <p:cNvPr id="170016" name="AutoShape 32"/>
          <p:cNvSpPr>
            <a:spLocks noChangeArrowheads="1"/>
          </p:cNvSpPr>
          <p:nvPr/>
        </p:nvSpPr>
        <p:spPr bwMode="auto">
          <a:xfrm>
            <a:off x="1905000" y="4876800"/>
            <a:ext cx="2057400" cy="527050"/>
          </a:xfrm>
          <a:prstGeom prst="wedgeRectCallout">
            <a:avLst>
              <a:gd name="adj1" fmla="val -21606"/>
              <a:gd name="adj2" fmla="val 11084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95000"/>
              </a:lnSpc>
            </a:pPr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從此以保羅為首</a:t>
            </a:r>
          </a:p>
        </p:txBody>
      </p:sp>
    </p:spTree>
    <p:extLst>
      <p:ext uri="{BB962C8B-B14F-4D97-AF65-F5344CB8AC3E}">
        <p14:creationId xmlns:p14="http://schemas.microsoft.com/office/powerpoint/2010/main" val="16348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13" grpId="0" animBg="1"/>
      <p:bldP spid="170006" grpId="0" animBg="1"/>
      <p:bldP spid="170007" grpId="0" animBg="1"/>
      <p:bldP spid="170009" grpId="0" animBg="1"/>
      <p:bldP spid="170010" grpId="0" animBg="1"/>
      <p:bldP spid="170011" grpId="0"/>
      <p:bldP spid="170015" grpId="0"/>
      <p:bldP spid="1700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554" name="Picture 2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9556" name="Freeform 4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58" name="Oval 6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1" name="AutoShape 9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9562" name="AutoShape 10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9566" name="Oval 14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7" name="Rectangle 15"/>
          <p:cNvSpPr>
            <a:spLocks noChangeArrowheads="1"/>
          </p:cNvSpPr>
          <p:nvPr/>
        </p:nvSpPr>
        <p:spPr bwMode="auto">
          <a:xfrm>
            <a:off x="5505450" y="0"/>
            <a:ext cx="516255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8" name="Text Box 16"/>
          <p:cNvSpPr txBox="1">
            <a:spLocks noChangeArrowheads="1"/>
          </p:cNvSpPr>
          <p:nvPr/>
        </p:nvSpPr>
        <p:spPr bwMode="auto">
          <a:xfrm>
            <a:off x="5894388" y="604839"/>
            <a:ext cx="4438650" cy="5576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1127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335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3558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8130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702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7274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846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這條山路從海邊到海拔</a:t>
            </a:r>
            <a:r>
              <a:rPr lang="en-US" altLang="zh-TW" sz="22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1200m</a:t>
            </a:r>
            <a:r>
              <a:rPr lang="zh-TW" altLang="en-US" sz="22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的高原，崎嶇險峻，馬車和拖車都不能通過，且多有盜賊</a:t>
            </a:r>
            <a:r>
              <a:rPr lang="zh-TW" altLang="en-US" sz="2200" dirty="0" smtClean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和野</a:t>
            </a:r>
            <a:r>
              <a:rPr lang="zh-TW" altLang="en-US" sz="22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蠻部</a:t>
            </a:r>
            <a:r>
              <a:rPr lang="zh-TW" altLang="en-US" sz="2200" dirty="0" smtClean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落，</a:t>
            </a:r>
            <a:r>
              <a:rPr lang="zh-TW" altLang="en-US" sz="22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使徒們必須與商旅結隊同行。入夜後，他們圍著營火躺下休息，還必須派人輪流守望。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zh-TW" altLang="en-US" sz="2200" dirty="0">
              <a:solidFill>
                <a:srgbClr val="6633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又屢次行遠路，遭江河的危險、盜賊的危險、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… 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城裡的危險、曠野的危險、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… 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受勞碌、受困苦，多次不得睡，又飢又渴，多次不得食，受寒冷，赤身露體。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林後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11:26-27)</a:t>
            </a:r>
          </a:p>
        </p:txBody>
      </p:sp>
      <p:sp>
        <p:nvSpPr>
          <p:cNvPr id="279569" name="Line 17"/>
          <p:cNvSpPr>
            <a:spLocks noChangeShapeType="1"/>
          </p:cNvSpPr>
          <p:nvPr/>
        </p:nvSpPr>
        <p:spPr bwMode="auto">
          <a:xfrm>
            <a:off x="5910264" y="3419475"/>
            <a:ext cx="4352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7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67" grpId="0" animBg="1"/>
      <p:bldP spid="27956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058" name="Picture 2" descr="1st journey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" b="27904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1059" name="Freeform 3"/>
          <p:cNvSpPr>
            <a:spLocks/>
          </p:cNvSpPr>
          <p:nvPr/>
        </p:nvSpPr>
        <p:spPr bwMode="auto">
          <a:xfrm>
            <a:off x="4846639" y="3770313"/>
            <a:ext cx="1406525" cy="785812"/>
          </a:xfrm>
          <a:custGeom>
            <a:avLst/>
            <a:gdLst>
              <a:gd name="T0" fmla="*/ 21 w 886"/>
              <a:gd name="T1" fmla="*/ 186 h 495"/>
              <a:gd name="T2" fmla="*/ 66 w 886"/>
              <a:gd name="T3" fmla="*/ 45 h 495"/>
              <a:gd name="T4" fmla="*/ 175 w 886"/>
              <a:gd name="T5" fmla="*/ 0 h 495"/>
              <a:gd name="T6" fmla="*/ 316 w 886"/>
              <a:gd name="T7" fmla="*/ 28 h 495"/>
              <a:gd name="T8" fmla="*/ 383 w 886"/>
              <a:gd name="T9" fmla="*/ 55 h 495"/>
              <a:gd name="T10" fmla="*/ 577 w 886"/>
              <a:gd name="T11" fmla="*/ 144 h 495"/>
              <a:gd name="T12" fmla="*/ 695 w 886"/>
              <a:gd name="T13" fmla="*/ 162 h 495"/>
              <a:gd name="T14" fmla="*/ 831 w 886"/>
              <a:gd name="T15" fmla="*/ 197 h 495"/>
              <a:gd name="T16" fmla="*/ 886 w 886"/>
              <a:gd name="T17" fmla="*/ 297 h 495"/>
              <a:gd name="T18" fmla="*/ 886 w 886"/>
              <a:gd name="T19" fmla="*/ 391 h 495"/>
              <a:gd name="T20" fmla="*/ 846 w 886"/>
              <a:gd name="T21" fmla="*/ 458 h 495"/>
              <a:gd name="T22" fmla="*/ 775 w 886"/>
              <a:gd name="T23" fmla="*/ 495 h 495"/>
              <a:gd name="T24" fmla="*/ 721 w 886"/>
              <a:gd name="T25" fmla="*/ 426 h 495"/>
              <a:gd name="T26" fmla="*/ 650 w 886"/>
              <a:gd name="T27" fmla="*/ 417 h 495"/>
              <a:gd name="T28" fmla="*/ 580 w 886"/>
              <a:gd name="T29" fmla="*/ 380 h 495"/>
              <a:gd name="T30" fmla="*/ 405 w 886"/>
              <a:gd name="T31" fmla="*/ 362 h 495"/>
              <a:gd name="T32" fmla="*/ 335 w 886"/>
              <a:gd name="T33" fmla="*/ 336 h 495"/>
              <a:gd name="T34" fmla="*/ 166 w 886"/>
              <a:gd name="T35" fmla="*/ 329 h 495"/>
              <a:gd name="T36" fmla="*/ 122 w 886"/>
              <a:gd name="T37" fmla="*/ 326 h 495"/>
              <a:gd name="T38" fmla="*/ 96 w 886"/>
              <a:gd name="T39" fmla="*/ 391 h 495"/>
              <a:gd name="T40" fmla="*/ 34 w 886"/>
              <a:gd name="T41" fmla="*/ 353 h 495"/>
              <a:gd name="T42" fmla="*/ 0 w 886"/>
              <a:gd name="T43" fmla="*/ 213 h 495"/>
              <a:gd name="T44" fmla="*/ 21 w 886"/>
              <a:gd name="T45" fmla="*/ 186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86" h="495">
                <a:moveTo>
                  <a:pt x="21" y="186"/>
                </a:moveTo>
                <a:lnTo>
                  <a:pt x="66" y="45"/>
                </a:lnTo>
                <a:lnTo>
                  <a:pt x="175" y="0"/>
                </a:lnTo>
                <a:lnTo>
                  <a:pt x="316" y="28"/>
                </a:lnTo>
                <a:lnTo>
                  <a:pt x="383" y="55"/>
                </a:lnTo>
                <a:lnTo>
                  <a:pt x="577" y="144"/>
                </a:lnTo>
                <a:lnTo>
                  <a:pt x="695" y="162"/>
                </a:lnTo>
                <a:lnTo>
                  <a:pt x="831" y="197"/>
                </a:lnTo>
                <a:lnTo>
                  <a:pt x="886" y="297"/>
                </a:lnTo>
                <a:lnTo>
                  <a:pt x="886" y="391"/>
                </a:lnTo>
                <a:lnTo>
                  <a:pt x="846" y="458"/>
                </a:lnTo>
                <a:lnTo>
                  <a:pt x="775" y="495"/>
                </a:lnTo>
                <a:lnTo>
                  <a:pt x="721" y="426"/>
                </a:lnTo>
                <a:lnTo>
                  <a:pt x="650" y="417"/>
                </a:lnTo>
                <a:lnTo>
                  <a:pt x="580" y="380"/>
                </a:lnTo>
                <a:lnTo>
                  <a:pt x="405" y="362"/>
                </a:lnTo>
                <a:lnTo>
                  <a:pt x="335" y="336"/>
                </a:lnTo>
                <a:lnTo>
                  <a:pt x="166" y="329"/>
                </a:lnTo>
                <a:lnTo>
                  <a:pt x="122" y="326"/>
                </a:lnTo>
                <a:lnTo>
                  <a:pt x="96" y="391"/>
                </a:lnTo>
                <a:lnTo>
                  <a:pt x="34" y="353"/>
                </a:lnTo>
                <a:lnTo>
                  <a:pt x="0" y="213"/>
                </a:lnTo>
                <a:lnTo>
                  <a:pt x="21" y="186"/>
                </a:lnTo>
                <a:close/>
              </a:path>
            </a:pathLst>
          </a:custGeom>
          <a:solidFill>
            <a:srgbClr val="FF0000">
              <a:alpha val="30000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0" name="Freeform 4"/>
          <p:cNvSpPr>
            <a:spLocks/>
          </p:cNvSpPr>
          <p:nvPr/>
        </p:nvSpPr>
        <p:spPr bwMode="auto">
          <a:xfrm>
            <a:off x="4562475" y="3263901"/>
            <a:ext cx="1200150" cy="879475"/>
          </a:xfrm>
          <a:custGeom>
            <a:avLst/>
            <a:gdLst>
              <a:gd name="T0" fmla="*/ 0 w 756"/>
              <a:gd name="T1" fmla="*/ 490 h 554"/>
              <a:gd name="T2" fmla="*/ 107 w 756"/>
              <a:gd name="T3" fmla="*/ 554 h 554"/>
              <a:gd name="T4" fmla="*/ 177 w 756"/>
              <a:gd name="T5" fmla="*/ 529 h 554"/>
              <a:gd name="T6" fmla="*/ 203 w 756"/>
              <a:gd name="T7" fmla="*/ 504 h 554"/>
              <a:gd name="T8" fmla="*/ 246 w 756"/>
              <a:gd name="T9" fmla="*/ 364 h 554"/>
              <a:gd name="T10" fmla="*/ 362 w 756"/>
              <a:gd name="T11" fmla="*/ 315 h 554"/>
              <a:gd name="T12" fmla="*/ 502 w 756"/>
              <a:gd name="T13" fmla="*/ 347 h 554"/>
              <a:gd name="T14" fmla="*/ 756 w 756"/>
              <a:gd name="T15" fmla="*/ 464 h 554"/>
              <a:gd name="T16" fmla="*/ 735 w 756"/>
              <a:gd name="T17" fmla="*/ 226 h 554"/>
              <a:gd name="T18" fmla="*/ 626 w 756"/>
              <a:gd name="T19" fmla="*/ 72 h 554"/>
              <a:gd name="T20" fmla="*/ 548 w 756"/>
              <a:gd name="T21" fmla="*/ 0 h 554"/>
              <a:gd name="T22" fmla="*/ 357 w 756"/>
              <a:gd name="T23" fmla="*/ 34 h 554"/>
              <a:gd name="T24" fmla="*/ 240 w 756"/>
              <a:gd name="T25" fmla="*/ 108 h 554"/>
              <a:gd name="T26" fmla="*/ 161 w 756"/>
              <a:gd name="T27" fmla="*/ 180 h 554"/>
              <a:gd name="T28" fmla="*/ 147 w 756"/>
              <a:gd name="T29" fmla="*/ 219 h 554"/>
              <a:gd name="T30" fmla="*/ 103 w 756"/>
              <a:gd name="T31" fmla="*/ 317 h 554"/>
              <a:gd name="T32" fmla="*/ 66 w 756"/>
              <a:gd name="T33" fmla="*/ 428 h 554"/>
              <a:gd name="T34" fmla="*/ 0 w 756"/>
              <a:gd name="T35" fmla="*/ 490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56" h="554">
                <a:moveTo>
                  <a:pt x="0" y="490"/>
                </a:moveTo>
                <a:lnTo>
                  <a:pt x="107" y="554"/>
                </a:lnTo>
                <a:lnTo>
                  <a:pt x="177" y="529"/>
                </a:lnTo>
                <a:lnTo>
                  <a:pt x="203" y="504"/>
                </a:lnTo>
                <a:lnTo>
                  <a:pt x="246" y="364"/>
                </a:lnTo>
                <a:lnTo>
                  <a:pt x="362" y="315"/>
                </a:lnTo>
                <a:lnTo>
                  <a:pt x="502" y="347"/>
                </a:lnTo>
                <a:lnTo>
                  <a:pt x="756" y="464"/>
                </a:lnTo>
                <a:lnTo>
                  <a:pt x="735" y="226"/>
                </a:lnTo>
                <a:lnTo>
                  <a:pt x="626" y="72"/>
                </a:lnTo>
                <a:lnTo>
                  <a:pt x="548" y="0"/>
                </a:lnTo>
                <a:lnTo>
                  <a:pt x="357" y="34"/>
                </a:lnTo>
                <a:lnTo>
                  <a:pt x="240" y="108"/>
                </a:lnTo>
                <a:lnTo>
                  <a:pt x="161" y="180"/>
                </a:lnTo>
                <a:lnTo>
                  <a:pt x="147" y="219"/>
                </a:lnTo>
                <a:lnTo>
                  <a:pt x="103" y="317"/>
                </a:lnTo>
                <a:lnTo>
                  <a:pt x="66" y="428"/>
                </a:lnTo>
                <a:lnTo>
                  <a:pt x="0" y="490"/>
                </a:lnTo>
                <a:close/>
              </a:path>
            </a:pathLst>
          </a:custGeom>
          <a:solidFill>
            <a:srgbClr val="66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1" name="Freeform 5"/>
          <p:cNvSpPr>
            <a:spLocks/>
          </p:cNvSpPr>
          <p:nvPr/>
        </p:nvSpPr>
        <p:spPr bwMode="auto">
          <a:xfrm>
            <a:off x="5432425" y="2654301"/>
            <a:ext cx="1677988" cy="1781175"/>
          </a:xfrm>
          <a:custGeom>
            <a:avLst/>
            <a:gdLst>
              <a:gd name="T0" fmla="*/ 0 w 1057"/>
              <a:gd name="T1" fmla="*/ 381 h 1122"/>
              <a:gd name="T2" fmla="*/ 75 w 1057"/>
              <a:gd name="T3" fmla="*/ 372 h 1122"/>
              <a:gd name="T4" fmla="*/ 187 w 1057"/>
              <a:gd name="T5" fmla="*/ 384 h 1122"/>
              <a:gd name="T6" fmla="*/ 244 w 1057"/>
              <a:gd name="T7" fmla="*/ 304 h 1122"/>
              <a:gd name="T8" fmla="*/ 221 w 1057"/>
              <a:gd name="T9" fmla="*/ 216 h 1122"/>
              <a:gd name="T10" fmla="*/ 187 w 1057"/>
              <a:gd name="T11" fmla="*/ 85 h 1122"/>
              <a:gd name="T12" fmla="*/ 151 w 1057"/>
              <a:gd name="T13" fmla="*/ 16 h 1122"/>
              <a:gd name="T14" fmla="*/ 510 w 1057"/>
              <a:gd name="T15" fmla="*/ 0 h 1122"/>
              <a:gd name="T16" fmla="*/ 802 w 1057"/>
              <a:gd name="T17" fmla="*/ 86 h 1122"/>
              <a:gd name="T18" fmla="*/ 1046 w 1057"/>
              <a:gd name="T19" fmla="*/ 488 h 1122"/>
              <a:gd name="T20" fmla="*/ 1057 w 1057"/>
              <a:gd name="T21" fmla="*/ 724 h 1122"/>
              <a:gd name="T22" fmla="*/ 986 w 1057"/>
              <a:gd name="T23" fmla="*/ 921 h 1122"/>
              <a:gd name="T24" fmla="*/ 737 w 1057"/>
              <a:gd name="T25" fmla="*/ 1050 h 1122"/>
              <a:gd name="T26" fmla="*/ 610 w 1057"/>
              <a:gd name="T27" fmla="*/ 1122 h 1122"/>
              <a:gd name="T28" fmla="*/ 524 w 1057"/>
              <a:gd name="T29" fmla="*/ 1091 h 1122"/>
              <a:gd name="T30" fmla="*/ 510 w 1057"/>
              <a:gd name="T31" fmla="*/ 988 h 1122"/>
              <a:gd name="T32" fmla="*/ 458 w 1057"/>
              <a:gd name="T33" fmla="*/ 899 h 1122"/>
              <a:gd name="T34" fmla="*/ 341 w 1057"/>
              <a:gd name="T35" fmla="*/ 867 h 1122"/>
              <a:gd name="T36" fmla="*/ 204 w 1057"/>
              <a:gd name="T37" fmla="*/ 847 h 1122"/>
              <a:gd name="T38" fmla="*/ 187 w 1057"/>
              <a:gd name="T39" fmla="*/ 616 h 1122"/>
              <a:gd name="T40" fmla="*/ 83 w 1057"/>
              <a:gd name="T41" fmla="*/ 460 h 1122"/>
              <a:gd name="T42" fmla="*/ 0 w 1057"/>
              <a:gd name="T43" fmla="*/ 381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7" h="1122">
                <a:moveTo>
                  <a:pt x="0" y="381"/>
                </a:moveTo>
                <a:lnTo>
                  <a:pt x="75" y="372"/>
                </a:lnTo>
                <a:lnTo>
                  <a:pt x="187" y="384"/>
                </a:lnTo>
                <a:lnTo>
                  <a:pt x="244" y="304"/>
                </a:lnTo>
                <a:lnTo>
                  <a:pt x="221" y="216"/>
                </a:lnTo>
                <a:lnTo>
                  <a:pt x="187" y="85"/>
                </a:lnTo>
                <a:lnTo>
                  <a:pt x="151" y="16"/>
                </a:lnTo>
                <a:lnTo>
                  <a:pt x="510" y="0"/>
                </a:lnTo>
                <a:lnTo>
                  <a:pt x="802" y="86"/>
                </a:lnTo>
                <a:lnTo>
                  <a:pt x="1046" y="488"/>
                </a:lnTo>
                <a:lnTo>
                  <a:pt x="1057" y="724"/>
                </a:lnTo>
                <a:lnTo>
                  <a:pt x="986" y="921"/>
                </a:lnTo>
                <a:lnTo>
                  <a:pt x="737" y="1050"/>
                </a:lnTo>
                <a:lnTo>
                  <a:pt x="610" y="1122"/>
                </a:lnTo>
                <a:lnTo>
                  <a:pt x="524" y="1091"/>
                </a:lnTo>
                <a:lnTo>
                  <a:pt x="510" y="988"/>
                </a:lnTo>
                <a:lnTo>
                  <a:pt x="458" y="899"/>
                </a:lnTo>
                <a:lnTo>
                  <a:pt x="341" y="867"/>
                </a:lnTo>
                <a:lnTo>
                  <a:pt x="204" y="847"/>
                </a:lnTo>
                <a:lnTo>
                  <a:pt x="187" y="616"/>
                </a:lnTo>
                <a:lnTo>
                  <a:pt x="83" y="460"/>
                </a:lnTo>
                <a:lnTo>
                  <a:pt x="0" y="381"/>
                </a:lnTo>
                <a:close/>
              </a:path>
            </a:pathLst>
          </a:custGeom>
          <a:solidFill>
            <a:srgbClr val="0066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2" name="Freeform 6"/>
          <p:cNvSpPr>
            <a:spLocks/>
          </p:cNvSpPr>
          <p:nvPr/>
        </p:nvSpPr>
        <p:spPr bwMode="auto">
          <a:xfrm>
            <a:off x="4851400" y="706439"/>
            <a:ext cx="5842000" cy="2085975"/>
          </a:xfrm>
          <a:custGeom>
            <a:avLst/>
            <a:gdLst>
              <a:gd name="T0" fmla="*/ 0 w 3680"/>
              <a:gd name="T1" fmla="*/ 725 h 1314"/>
              <a:gd name="T2" fmla="*/ 44 w 3680"/>
              <a:gd name="T3" fmla="*/ 1009 h 1314"/>
              <a:gd name="T4" fmla="*/ 392 w 3680"/>
              <a:gd name="T5" fmla="*/ 1237 h 1314"/>
              <a:gd name="T6" fmla="*/ 511 w 3680"/>
              <a:gd name="T7" fmla="*/ 1243 h 1314"/>
              <a:gd name="T8" fmla="*/ 863 w 3680"/>
              <a:gd name="T9" fmla="*/ 1229 h 1314"/>
              <a:gd name="T10" fmla="*/ 1172 w 3680"/>
              <a:gd name="T11" fmla="*/ 1314 h 1314"/>
              <a:gd name="T12" fmla="*/ 1230 w 3680"/>
              <a:gd name="T13" fmla="*/ 1152 h 1314"/>
              <a:gd name="T14" fmla="*/ 1548 w 3680"/>
              <a:gd name="T15" fmla="*/ 985 h 1314"/>
              <a:gd name="T16" fmla="*/ 2077 w 3680"/>
              <a:gd name="T17" fmla="*/ 876 h 1314"/>
              <a:gd name="T18" fmla="*/ 2247 w 3680"/>
              <a:gd name="T19" fmla="*/ 928 h 1314"/>
              <a:gd name="T20" fmla="*/ 2717 w 3680"/>
              <a:gd name="T21" fmla="*/ 753 h 1314"/>
              <a:gd name="T22" fmla="*/ 2951 w 3680"/>
              <a:gd name="T23" fmla="*/ 830 h 1314"/>
              <a:gd name="T24" fmla="*/ 3301 w 3680"/>
              <a:gd name="T25" fmla="*/ 766 h 1314"/>
              <a:gd name="T26" fmla="*/ 3598 w 3680"/>
              <a:gd name="T27" fmla="*/ 715 h 1314"/>
              <a:gd name="T28" fmla="*/ 3680 w 3680"/>
              <a:gd name="T29" fmla="*/ 658 h 1314"/>
              <a:gd name="T30" fmla="*/ 3676 w 3680"/>
              <a:gd name="T31" fmla="*/ 210 h 1314"/>
              <a:gd name="T32" fmla="*/ 3496 w 3680"/>
              <a:gd name="T33" fmla="*/ 108 h 1314"/>
              <a:gd name="T34" fmla="*/ 3287 w 3680"/>
              <a:gd name="T35" fmla="*/ 114 h 1314"/>
              <a:gd name="T36" fmla="*/ 3145 w 3680"/>
              <a:gd name="T37" fmla="*/ 160 h 1314"/>
              <a:gd name="T38" fmla="*/ 3091 w 3680"/>
              <a:gd name="T39" fmla="*/ 225 h 1314"/>
              <a:gd name="T40" fmla="*/ 2859 w 3680"/>
              <a:gd name="T41" fmla="*/ 221 h 1314"/>
              <a:gd name="T42" fmla="*/ 2913 w 3680"/>
              <a:gd name="T43" fmla="*/ 169 h 1314"/>
              <a:gd name="T44" fmla="*/ 2904 w 3680"/>
              <a:gd name="T45" fmla="*/ 126 h 1314"/>
              <a:gd name="T46" fmla="*/ 2852 w 3680"/>
              <a:gd name="T47" fmla="*/ 130 h 1314"/>
              <a:gd name="T48" fmla="*/ 2820 w 3680"/>
              <a:gd name="T49" fmla="*/ 160 h 1314"/>
              <a:gd name="T50" fmla="*/ 2587 w 3680"/>
              <a:gd name="T51" fmla="*/ 171 h 1314"/>
              <a:gd name="T52" fmla="*/ 2528 w 3680"/>
              <a:gd name="T53" fmla="*/ 107 h 1314"/>
              <a:gd name="T54" fmla="*/ 2456 w 3680"/>
              <a:gd name="T55" fmla="*/ 184 h 1314"/>
              <a:gd name="T56" fmla="*/ 2228 w 3680"/>
              <a:gd name="T57" fmla="*/ 196 h 1314"/>
              <a:gd name="T58" fmla="*/ 1986 w 3680"/>
              <a:gd name="T59" fmla="*/ 93 h 1314"/>
              <a:gd name="T60" fmla="*/ 1755 w 3680"/>
              <a:gd name="T61" fmla="*/ 0 h 1314"/>
              <a:gd name="T62" fmla="*/ 1562 w 3680"/>
              <a:gd name="T63" fmla="*/ 138 h 1314"/>
              <a:gd name="T64" fmla="*/ 1662 w 3680"/>
              <a:gd name="T65" fmla="*/ 207 h 1314"/>
              <a:gd name="T66" fmla="*/ 1626 w 3680"/>
              <a:gd name="T67" fmla="*/ 325 h 1314"/>
              <a:gd name="T68" fmla="*/ 1343 w 3680"/>
              <a:gd name="T69" fmla="*/ 434 h 1314"/>
              <a:gd name="T70" fmla="*/ 1206 w 3680"/>
              <a:gd name="T71" fmla="*/ 468 h 1314"/>
              <a:gd name="T72" fmla="*/ 983 w 3680"/>
              <a:gd name="T73" fmla="*/ 531 h 1314"/>
              <a:gd name="T74" fmla="*/ 900 w 3680"/>
              <a:gd name="T75" fmla="*/ 549 h 1314"/>
              <a:gd name="T76" fmla="*/ 649 w 3680"/>
              <a:gd name="T77" fmla="*/ 665 h 1314"/>
              <a:gd name="T78" fmla="*/ 487 w 3680"/>
              <a:gd name="T79" fmla="*/ 760 h 1314"/>
              <a:gd name="T80" fmla="*/ 417 w 3680"/>
              <a:gd name="T81" fmla="*/ 850 h 1314"/>
              <a:gd name="T82" fmla="*/ 318 w 3680"/>
              <a:gd name="T83" fmla="*/ 751 h 1314"/>
              <a:gd name="T84" fmla="*/ 169 w 3680"/>
              <a:gd name="T85" fmla="*/ 726 h 1314"/>
              <a:gd name="T86" fmla="*/ 0 w 3680"/>
              <a:gd name="T87" fmla="*/ 725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680" h="1314">
                <a:moveTo>
                  <a:pt x="0" y="725"/>
                </a:moveTo>
                <a:lnTo>
                  <a:pt x="44" y="1009"/>
                </a:lnTo>
                <a:lnTo>
                  <a:pt x="392" y="1237"/>
                </a:lnTo>
                <a:lnTo>
                  <a:pt x="511" y="1243"/>
                </a:lnTo>
                <a:lnTo>
                  <a:pt x="863" y="1229"/>
                </a:lnTo>
                <a:lnTo>
                  <a:pt x="1172" y="1314"/>
                </a:lnTo>
                <a:lnTo>
                  <a:pt x="1230" y="1152"/>
                </a:lnTo>
                <a:lnTo>
                  <a:pt x="1548" y="985"/>
                </a:lnTo>
                <a:lnTo>
                  <a:pt x="2077" y="876"/>
                </a:lnTo>
                <a:lnTo>
                  <a:pt x="2247" y="928"/>
                </a:lnTo>
                <a:lnTo>
                  <a:pt x="2717" y="753"/>
                </a:lnTo>
                <a:lnTo>
                  <a:pt x="2951" y="830"/>
                </a:lnTo>
                <a:lnTo>
                  <a:pt x="3301" y="766"/>
                </a:lnTo>
                <a:lnTo>
                  <a:pt x="3598" y="715"/>
                </a:lnTo>
                <a:lnTo>
                  <a:pt x="3680" y="658"/>
                </a:lnTo>
                <a:lnTo>
                  <a:pt x="3676" y="210"/>
                </a:lnTo>
                <a:lnTo>
                  <a:pt x="3496" y="108"/>
                </a:lnTo>
                <a:lnTo>
                  <a:pt x="3287" y="114"/>
                </a:lnTo>
                <a:lnTo>
                  <a:pt x="3145" y="160"/>
                </a:lnTo>
                <a:lnTo>
                  <a:pt x="3091" y="225"/>
                </a:lnTo>
                <a:lnTo>
                  <a:pt x="2859" y="221"/>
                </a:lnTo>
                <a:lnTo>
                  <a:pt x="2913" y="169"/>
                </a:lnTo>
                <a:lnTo>
                  <a:pt x="2904" y="126"/>
                </a:lnTo>
                <a:lnTo>
                  <a:pt x="2852" y="130"/>
                </a:lnTo>
                <a:lnTo>
                  <a:pt x="2820" y="160"/>
                </a:lnTo>
                <a:lnTo>
                  <a:pt x="2587" y="171"/>
                </a:lnTo>
                <a:lnTo>
                  <a:pt x="2528" y="107"/>
                </a:lnTo>
                <a:lnTo>
                  <a:pt x="2456" y="184"/>
                </a:lnTo>
                <a:lnTo>
                  <a:pt x="2228" y="196"/>
                </a:lnTo>
                <a:lnTo>
                  <a:pt x="1986" y="93"/>
                </a:lnTo>
                <a:lnTo>
                  <a:pt x="1755" y="0"/>
                </a:lnTo>
                <a:lnTo>
                  <a:pt x="1562" y="138"/>
                </a:lnTo>
                <a:lnTo>
                  <a:pt x="1662" y="207"/>
                </a:lnTo>
                <a:lnTo>
                  <a:pt x="1626" y="325"/>
                </a:lnTo>
                <a:lnTo>
                  <a:pt x="1343" y="434"/>
                </a:lnTo>
                <a:lnTo>
                  <a:pt x="1206" y="468"/>
                </a:lnTo>
                <a:lnTo>
                  <a:pt x="983" y="531"/>
                </a:lnTo>
                <a:lnTo>
                  <a:pt x="900" y="549"/>
                </a:lnTo>
                <a:lnTo>
                  <a:pt x="649" y="665"/>
                </a:lnTo>
                <a:lnTo>
                  <a:pt x="487" y="760"/>
                </a:lnTo>
                <a:lnTo>
                  <a:pt x="417" y="850"/>
                </a:lnTo>
                <a:lnTo>
                  <a:pt x="318" y="751"/>
                </a:lnTo>
                <a:lnTo>
                  <a:pt x="169" y="726"/>
                </a:lnTo>
                <a:lnTo>
                  <a:pt x="0" y="725"/>
                </a:lnTo>
                <a:close/>
              </a:path>
            </a:pathLst>
          </a:custGeom>
          <a:solidFill>
            <a:srgbClr val="3333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3" name="Freeform 7"/>
          <p:cNvSpPr>
            <a:spLocks/>
          </p:cNvSpPr>
          <p:nvPr/>
        </p:nvSpPr>
        <p:spPr bwMode="auto">
          <a:xfrm>
            <a:off x="4570413" y="704850"/>
            <a:ext cx="6119812" cy="3722688"/>
          </a:xfrm>
          <a:custGeom>
            <a:avLst/>
            <a:gdLst>
              <a:gd name="T0" fmla="*/ 1744 w 3855"/>
              <a:gd name="T1" fmla="*/ 137 h 2345"/>
              <a:gd name="T2" fmla="*/ 1806 w 3855"/>
              <a:gd name="T3" fmla="*/ 326 h 2345"/>
              <a:gd name="T4" fmla="*/ 1089 w 3855"/>
              <a:gd name="T5" fmla="*/ 552 h 2345"/>
              <a:gd name="T6" fmla="*/ 670 w 3855"/>
              <a:gd name="T7" fmla="*/ 763 h 2345"/>
              <a:gd name="T8" fmla="*/ 497 w 3855"/>
              <a:gd name="T9" fmla="*/ 750 h 2345"/>
              <a:gd name="T10" fmla="*/ 182 w 3855"/>
              <a:gd name="T11" fmla="*/ 724 h 2345"/>
              <a:gd name="T12" fmla="*/ 573 w 3855"/>
              <a:gd name="T13" fmla="*/ 1234 h 2345"/>
              <a:gd name="T14" fmla="*/ 739 w 3855"/>
              <a:gd name="T15" fmla="*/ 1327 h 2345"/>
              <a:gd name="T16" fmla="*/ 737 w 3855"/>
              <a:gd name="T17" fmla="*/ 1611 h 2345"/>
              <a:gd name="T18" fmla="*/ 515 w 3855"/>
              <a:gd name="T19" fmla="*/ 1616 h 2345"/>
              <a:gd name="T20" fmla="*/ 160 w 3855"/>
              <a:gd name="T21" fmla="*/ 1794 h 2345"/>
              <a:gd name="T22" fmla="*/ 0 w 3855"/>
              <a:gd name="T23" fmla="*/ 2094 h 2345"/>
              <a:gd name="T24" fmla="*/ 177 w 3855"/>
              <a:gd name="T25" fmla="*/ 2142 h 2345"/>
              <a:gd name="T26" fmla="*/ 245 w 3855"/>
              <a:gd name="T27" fmla="*/ 1976 h 2345"/>
              <a:gd name="T28" fmla="*/ 559 w 3855"/>
              <a:gd name="T29" fmla="*/ 1979 h 2345"/>
              <a:gd name="T30" fmla="*/ 888 w 3855"/>
              <a:gd name="T31" fmla="*/ 2093 h 2345"/>
              <a:gd name="T32" fmla="*/ 1065 w 3855"/>
              <a:gd name="T33" fmla="*/ 2233 h 2345"/>
              <a:gd name="T34" fmla="*/ 1162 w 3855"/>
              <a:gd name="T35" fmla="*/ 2345 h 2345"/>
              <a:gd name="T36" fmla="*/ 1602 w 3855"/>
              <a:gd name="T37" fmla="*/ 1964 h 2345"/>
              <a:gd name="T38" fmla="*/ 1350 w 3855"/>
              <a:gd name="T39" fmla="*/ 1309 h 2345"/>
              <a:gd name="T40" fmla="*/ 1739 w 3855"/>
              <a:gd name="T41" fmla="*/ 985 h 2345"/>
              <a:gd name="T42" fmla="*/ 2437 w 3855"/>
              <a:gd name="T43" fmla="*/ 928 h 2345"/>
              <a:gd name="T44" fmla="*/ 3142 w 3855"/>
              <a:gd name="T45" fmla="*/ 829 h 2345"/>
              <a:gd name="T46" fmla="*/ 3781 w 3855"/>
              <a:gd name="T47" fmla="*/ 714 h 2345"/>
              <a:gd name="T48" fmla="*/ 3855 w 3855"/>
              <a:gd name="T49" fmla="*/ 210 h 2345"/>
              <a:gd name="T50" fmla="*/ 3471 w 3855"/>
              <a:gd name="T51" fmla="*/ 115 h 2345"/>
              <a:gd name="T52" fmla="*/ 3267 w 3855"/>
              <a:gd name="T53" fmla="*/ 226 h 2345"/>
              <a:gd name="T54" fmla="*/ 3097 w 3855"/>
              <a:gd name="T55" fmla="*/ 169 h 2345"/>
              <a:gd name="T56" fmla="*/ 3036 w 3855"/>
              <a:gd name="T57" fmla="*/ 129 h 2345"/>
              <a:gd name="T58" fmla="*/ 2770 w 3855"/>
              <a:gd name="T59" fmla="*/ 169 h 2345"/>
              <a:gd name="T60" fmla="*/ 2637 w 3855"/>
              <a:gd name="T61" fmla="*/ 186 h 2345"/>
              <a:gd name="T62" fmla="*/ 1939 w 3855"/>
              <a:gd name="T63" fmla="*/ 0 h 2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855" h="2345">
                <a:moveTo>
                  <a:pt x="1939" y="0"/>
                </a:moveTo>
                <a:lnTo>
                  <a:pt x="1744" y="137"/>
                </a:lnTo>
                <a:lnTo>
                  <a:pt x="1846" y="208"/>
                </a:lnTo>
                <a:lnTo>
                  <a:pt x="1806" y="326"/>
                </a:lnTo>
                <a:lnTo>
                  <a:pt x="1500" y="444"/>
                </a:lnTo>
                <a:lnTo>
                  <a:pt x="1089" y="552"/>
                </a:lnTo>
                <a:lnTo>
                  <a:pt x="828" y="673"/>
                </a:lnTo>
                <a:lnTo>
                  <a:pt x="670" y="763"/>
                </a:lnTo>
                <a:lnTo>
                  <a:pt x="599" y="851"/>
                </a:lnTo>
                <a:lnTo>
                  <a:pt x="497" y="750"/>
                </a:lnTo>
                <a:lnTo>
                  <a:pt x="363" y="724"/>
                </a:lnTo>
                <a:lnTo>
                  <a:pt x="182" y="724"/>
                </a:lnTo>
                <a:lnTo>
                  <a:pt x="222" y="1007"/>
                </a:lnTo>
                <a:lnTo>
                  <a:pt x="573" y="1234"/>
                </a:lnTo>
                <a:lnTo>
                  <a:pt x="706" y="1247"/>
                </a:lnTo>
                <a:lnTo>
                  <a:pt x="739" y="1327"/>
                </a:lnTo>
                <a:lnTo>
                  <a:pt x="789" y="1535"/>
                </a:lnTo>
                <a:lnTo>
                  <a:pt x="737" y="1611"/>
                </a:lnTo>
                <a:lnTo>
                  <a:pt x="623" y="1598"/>
                </a:lnTo>
                <a:lnTo>
                  <a:pt x="515" y="1616"/>
                </a:lnTo>
                <a:lnTo>
                  <a:pt x="355" y="1646"/>
                </a:lnTo>
                <a:lnTo>
                  <a:pt x="160" y="1794"/>
                </a:lnTo>
                <a:lnTo>
                  <a:pt x="67" y="2041"/>
                </a:lnTo>
                <a:lnTo>
                  <a:pt x="0" y="2094"/>
                </a:lnTo>
                <a:lnTo>
                  <a:pt x="107" y="2170"/>
                </a:lnTo>
                <a:lnTo>
                  <a:pt x="177" y="2142"/>
                </a:lnTo>
                <a:lnTo>
                  <a:pt x="204" y="2112"/>
                </a:lnTo>
                <a:lnTo>
                  <a:pt x="245" y="1976"/>
                </a:lnTo>
                <a:lnTo>
                  <a:pt x="362" y="1931"/>
                </a:lnTo>
                <a:lnTo>
                  <a:pt x="559" y="1979"/>
                </a:lnTo>
                <a:lnTo>
                  <a:pt x="752" y="2077"/>
                </a:lnTo>
                <a:lnTo>
                  <a:pt x="888" y="2093"/>
                </a:lnTo>
                <a:lnTo>
                  <a:pt x="1007" y="2126"/>
                </a:lnTo>
                <a:lnTo>
                  <a:pt x="1065" y="2233"/>
                </a:lnTo>
                <a:lnTo>
                  <a:pt x="1065" y="2321"/>
                </a:lnTo>
                <a:lnTo>
                  <a:pt x="1162" y="2345"/>
                </a:lnTo>
                <a:lnTo>
                  <a:pt x="1531" y="2148"/>
                </a:lnTo>
                <a:lnTo>
                  <a:pt x="1602" y="1964"/>
                </a:lnTo>
                <a:lnTo>
                  <a:pt x="1594" y="1713"/>
                </a:lnTo>
                <a:lnTo>
                  <a:pt x="1350" y="1309"/>
                </a:lnTo>
                <a:lnTo>
                  <a:pt x="1418" y="1151"/>
                </a:lnTo>
                <a:lnTo>
                  <a:pt x="1739" y="985"/>
                </a:lnTo>
                <a:lnTo>
                  <a:pt x="2268" y="874"/>
                </a:lnTo>
                <a:lnTo>
                  <a:pt x="2437" y="928"/>
                </a:lnTo>
                <a:lnTo>
                  <a:pt x="2907" y="754"/>
                </a:lnTo>
                <a:lnTo>
                  <a:pt x="3142" y="829"/>
                </a:lnTo>
                <a:lnTo>
                  <a:pt x="3458" y="772"/>
                </a:lnTo>
                <a:lnTo>
                  <a:pt x="3781" y="714"/>
                </a:lnTo>
                <a:lnTo>
                  <a:pt x="3855" y="660"/>
                </a:lnTo>
                <a:lnTo>
                  <a:pt x="3855" y="210"/>
                </a:lnTo>
                <a:lnTo>
                  <a:pt x="3677" y="108"/>
                </a:lnTo>
                <a:lnTo>
                  <a:pt x="3471" y="115"/>
                </a:lnTo>
                <a:lnTo>
                  <a:pt x="3329" y="158"/>
                </a:lnTo>
                <a:lnTo>
                  <a:pt x="3267" y="226"/>
                </a:lnTo>
                <a:lnTo>
                  <a:pt x="3036" y="222"/>
                </a:lnTo>
                <a:lnTo>
                  <a:pt x="3097" y="169"/>
                </a:lnTo>
                <a:lnTo>
                  <a:pt x="3086" y="125"/>
                </a:lnTo>
                <a:lnTo>
                  <a:pt x="3036" y="129"/>
                </a:lnTo>
                <a:lnTo>
                  <a:pt x="2998" y="162"/>
                </a:lnTo>
                <a:lnTo>
                  <a:pt x="2770" y="169"/>
                </a:lnTo>
                <a:lnTo>
                  <a:pt x="2712" y="107"/>
                </a:lnTo>
                <a:lnTo>
                  <a:pt x="2637" y="186"/>
                </a:lnTo>
                <a:lnTo>
                  <a:pt x="2409" y="196"/>
                </a:lnTo>
                <a:lnTo>
                  <a:pt x="1939" y="0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auto">
          <a:xfrm>
            <a:off x="6421438" y="16065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加拉太</a:t>
            </a:r>
          </a:p>
        </p:txBody>
      </p:sp>
      <p:sp>
        <p:nvSpPr>
          <p:cNvPr id="301065" name="Text Box 9"/>
          <p:cNvSpPr txBox="1">
            <a:spLocks noChangeArrowheads="1"/>
          </p:cNvSpPr>
          <p:nvPr/>
        </p:nvSpPr>
        <p:spPr bwMode="auto">
          <a:xfrm>
            <a:off x="4789488" y="3403601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彼西底</a:t>
            </a:r>
          </a:p>
        </p:txBody>
      </p:sp>
      <p:sp>
        <p:nvSpPr>
          <p:cNvPr id="301066" name="AutoShape 10"/>
          <p:cNvSpPr>
            <a:spLocks noChangeArrowheads="1"/>
          </p:cNvSpPr>
          <p:nvPr/>
        </p:nvSpPr>
        <p:spPr bwMode="auto">
          <a:xfrm>
            <a:off x="7272339" y="2930526"/>
            <a:ext cx="1487487" cy="498475"/>
          </a:xfrm>
          <a:prstGeom prst="wedgeRectCallout">
            <a:avLst>
              <a:gd name="adj1" fmla="val -70384"/>
              <a:gd name="adj2" fmla="val -2866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加拉太省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5830888" y="32448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呂高尼</a:t>
            </a:r>
          </a:p>
        </p:txBody>
      </p:sp>
      <p:sp>
        <p:nvSpPr>
          <p:cNvPr id="301068" name="Oval 12"/>
          <p:cNvSpPr>
            <a:spLocks noChangeArrowheads="1"/>
          </p:cNvSpPr>
          <p:nvPr/>
        </p:nvSpPr>
        <p:spPr bwMode="auto">
          <a:xfrm>
            <a:off x="5143501" y="4141789"/>
            <a:ext cx="123825" cy="123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070" name="Oval 14"/>
          <p:cNvSpPr>
            <a:spLocks noChangeArrowheads="1"/>
          </p:cNvSpPr>
          <p:nvPr/>
        </p:nvSpPr>
        <p:spPr bwMode="auto">
          <a:xfrm>
            <a:off x="5335589" y="3259139"/>
            <a:ext cx="123825" cy="123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071" name="AutoShape 15"/>
          <p:cNvSpPr>
            <a:spLocks noChangeArrowheads="1"/>
          </p:cNvSpPr>
          <p:nvPr/>
        </p:nvSpPr>
        <p:spPr bwMode="auto">
          <a:xfrm>
            <a:off x="5133976" y="4433888"/>
            <a:ext cx="663575" cy="374650"/>
          </a:xfrm>
          <a:prstGeom prst="wedgeRectCallout">
            <a:avLst>
              <a:gd name="adj1" fmla="val -35884"/>
              <a:gd name="adj2" fmla="val -97458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301072" name="AutoShape 16"/>
          <p:cNvSpPr>
            <a:spLocks noChangeArrowheads="1"/>
          </p:cNvSpPr>
          <p:nvPr/>
        </p:nvSpPr>
        <p:spPr bwMode="auto">
          <a:xfrm>
            <a:off x="4016375" y="2636838"/>
            <a:ext cx="1112838" cy="679450"/>
          </a:xfrm>
          <a:prstGeom prst="wedgeRectCallout">
            <a:avLst>
              <a:gd name="adj1" fmla="val 69829"/>
              <a:gd name="adj2" fmla="val 4322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301073" name="Rectangle 17"/>
          <p:cNvSpPr>
            <a:spLocks noChangeArrowheads="1"/>
          </p:cNvSpPr>
          <p:nvPr/>
        </p:nvSpPr>
        <p:spPr bwMode="auto">
          <a:xfrm>
            <a:off x="1524000" y="5567364"/>
            <a:ext cx="9144000" cy="1290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074" name="Rectangle 18"/>
          <p:cNvSpPr>
            <a:spLocks noChangeArrowheads="1"/>
          </p:cNvSpPr>
          <p:nvPr/>
        </p:nvSpPr>
        <p:spPr bwMode="auto">
          <a:xfrm>
            <a:off x="2179638" y="5676901"/>
            <a:ext cx="7834312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他們離了別加往前行，來到彼西底的安提阿，在安息日進會堂坐下。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13:14) </a:t>
            </a:r>
          </a:p>
        </p:txBody>
      </p:sp>
      <p:sp>
        <p:nvSpPr>
          <p:cNvPr id="301075" name="Rectangle 19"/>
          <p:cNvSpPr>
            <a:spLocks noChangeArrowheads="1"/>
          </p:cNvSpPr>
          <p:nvPr/>
        </p:nvSpPr>
        <p:spPr bwMode="auto">
          <a:xfrm rot="1104638">
            <a:off x="5065713" y="391953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旁非利亞</a:t>
            </a:r>
          </a:p>
        </p:txBody>
      </p:sp>
      <p:sp>
        <p:nvSpPr>
          <p:cNvPr id="301076" name="AutoShape 20"/>
          <p:cNvSpPr>
            <a:spLocks noChangeArrowheads="1"/>
          </p:cNvSpPr>
          <p:nvPr/>
        </p:nvSpPr>
        <p:spPr bwMode="auto">
          <a:xfrm>
            <a:off x="7283450" y="3444875"/>
            <a:ext cx="1460500" cy="1100138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10000"/>
              </a:spcAft>
            </a:pPr>
            <a:r>
              <a:rPr lang="zh-TW" altLang="en-US" sz="2000" dirty="0">
                <a:ea typeface="SimHei" panose="02010609060101010101" pitchFamily="49" charset="-122"/>
              </a:rPr>
              <a:t>加拉太書</a:t>
            </a:r>
          </a:p>
          <a:p>
            <a:pPr algn="ctr">
              <a:spcAft>
                <a:spcPct val="10000"/>
              </a:spcAft>
            </a:pPr>
            <a:r>
              <a:rPr lang="zh-TW" altLang="en-US" sz="2000" dirty="0">
                <a:ea typeface="SimHei" panose="02010609060101010101" pitchFamily="49" charset="-122"/>
              </a:rPr>
              <a:t>的受信者</a:t>
            </a:r>
          </a:p>
        </p:txBody>
      </p:sp>
    </p:spTree>
    <p:extLst>
      <p:ext uri="{BB962C8B-B14F-4D97-AF65-F5344CB8AC3E}">
        <p14:creationId xmlns:p14="http://schemas.microsoft.com/office/powerpoint/2010/main" val="262632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0" grpId="0" animBg="1"/>
      <p:bldP spid="301061" grpId="0" animBg="1"/>
      <p:bldP spid="301062" grpId="0" animBg="1"/>
      <p:bldP spid="301063" grpId="0" animBg="1"/>
      <p:bldP spid="301064" grpId="0"/>
      <p:bldP spid="301065" grpId="0"/>
      <p:bldP spid="301066" grpId="0" animBg="1"/>
      <p:bldP spid="301067" grpId="0"/>
      <p:bldP spid="301070" grpId="0" animBg="1"/>
      <p:bldP spid="301072" grpId="0" animBg="1"/>
      <p:bldP spid="3010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544" name="Picture 16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51709" y="-317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8547" name="Oval 19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48" name="AutoShape 20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78532" name="Freeform 4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8533" name="Freeform 5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8534" name="Oval 6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5" name="Oval 7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6" name="Oval 8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8" name="AutoShape 10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8539" name="AutoShape 11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8540" name="AutoShape 12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78541" name="AutoShape 13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78543" name="Oval 15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5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521" name="Picture 17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524" name="Oval 2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25" name="AutoShape 21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77508" name="Freeform 4"/>
          <p:cNvSpPr>
            <a:spLocks/>
          </p:cNvSpPr>
          <p:nvPr/>
        </p:nvSpPr>
        <p:spPr bwMode="auto">
          <a:xfrm>
            <a:off x="6624639" y="2066926"/>
            <a:ext cx="85725" cy="608013"/>
          </a:xfrm>
          <a:custGeom>
            <a:avLst/>
            <a:gdLst>
              <a:gd name="T0" fmla="*/ 43 w 43"/>
              <a:gd name="T1" fmla="*/ 0 h 302"/>
              <a:gd name="T2" fmla="*/ 0 w 43"/>
              <a:gd name="T3" fmla="*/ 302 h 3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" h="302">
                <a:moveTo>
                  <a:pt x="43" y="0"/>
                </a:moveTo>
                <a:cubicBezTo>
                  <a:pt x="25" y="92"/>
                  <a:pt x="8" y="185"/>
                  <a:pt x="0" y="30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09" name="Freeform 5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10" name="Freeform 6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11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2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3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5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7516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7517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77518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77520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26" name="Text Box 22"/>
          <p:cNvSpPr txBox="1">
            <a:spLocks noChangeArrowheads="1"/>
          </p:cNvSpPr>
          <p:nvPr/>
        </p:nvSpPr>
        <p:spPr bwMode="auto">
          <a:xfrm>
            <a:off x="7848601" y="2339975"/>
            <a:ext cx="1692275" cy="406400"/>
          </a:xfrm>
          <a:prstGeom prst="rect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提摩太的家鄉</a:t>
            </a:r>
          </a:p>
        </p:txBody>
      </p:sp>
    </p:spTree>
    <p:extLst>
      <p:ext uri="{BB962C8B-B14F-4D97-AF65-F5344CB8AC3E}">
        <p14:creationId xmlns:p14="http://schemas.microsoft.com/office/powerpoint/2010/main" val="228465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905" name="Picture 17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891" name="Freeform 3"/>
          <p:cNvSpPr>
            <a:spLocks/>
          </p:cNvSpPr>
          <p:nvPr/>
        </p:nvSpPr>
        <p:spPr bwMode="auto">
          <a:xfrm>
            <a:off x="6634164" y="2760663"/>
            <a:ext cx="1736725" cy="800100"/>
          </a:xfrm>
          <a:custGeom>
            <a:avLst/>
            <a:gdLst>
              <a:gd name="T0" fmla="*/ 0 w 864"/>
              <a:gd name="T1" fmla="*/ 0 h 398"/>
              <a:gd name="T2" fmla="*/ 307 w 864"/>
              <a:gd name="T3" fmla="*/ 178 h 398"/>
              <a:gd name="T4" fmla="*/ 643 w 864"/>
              <a:gd name="T5" fmla="*/ 365 h 398"/>
              <a:gd name="T6" fmla="*/ 864 w 864"/>
              <a:gd name="T7" fmla="*/ 375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398">
                <a:moveTo>
                  <a:pt x="0" y="0"/>
                </a:moveTo>
                <a:cubicBezTo>
                  <a:pt x="100" y="58"/>
                  <a:pt x="200" y="117"/>
                  <a:pt x="307" y="178"/>
                </a:cubicBezTo>
                <a:cubicBezTo>
                  <a:pt x="414" y="239"/>
                  <a:pt x="550" y="332"/>
                  <a:pt x="643" y="365"/>
                </a:cubicBezTo>
                <a:cubicBezTo>
                  <a:pt x="736" y="398"/>
                  <a:pt x="774" y="378"/>
                  <a:pt x="864" y="37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2" name="Freeform 4"/>
          <p:cNvSpPr>
            <a:spLocks/>
          </p:cNvSpPr>
          <p:nvPr/>
        </p:nvSpPr>
        <p:spPr bwMode="auto">
          <a:xfrm>
            <a:off x="6624639" y="2066926"/>
            <a:ext cx="85725" cy="608013"/>
          </a:xfrm>
          <a:custGeom>
            <a:avLst/>
            <a:gdLst>
              <a:gd name="T0" fmla="*/ 43 w 43"/>
              <a:gd name="T1" fmla="*/ 0 h 302"/>
              <a:gd name="T2" fmla="*/ 0 w 43"/>
              <a:gd name="T3" fmla="*/ 302 h 3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" h="302">
                <a:moveTo>
                  <a:pt x="43" y="0"/>
                </a:moveTo>
                <a:cubicBezTo>
                  <a:pt x="25" y="92"/>
                  <a:pt x="8" y="185"/>
                  <a:pt x="0" y="302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3" name="Freeform 5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4" name="Freeform 6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5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6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7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8" name="Oval 1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9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3900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3901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93902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93903" name="AutoShape 15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93904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2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0" name="Picture 20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63" name="Freeform 3"/>
          <p:cNvSpPr>
            <a:spLocks/>
          </p:cNvSpPr>
          <p:nvPr/>
        </p:nvSpPr>
        <p:spPr bwMode="auto">
          <a:xfrm>
            <a:off x="6675438" y="2789239"/>
            <a:ext cx="1738312" cy="769937"/>
          </a:xfrm>
          <a:custGeom>
            <a:avLst/>
            <a:gdLst>
              <a:gd name="T0" fmla="*/ 0 w 1095"/>
              <a:gd name="T1" fmla="*/ 0 h 485"/>
              <a:gd name="T2" fmla="*/ 363 w 1095"/>
              <a:gd name="T3" fmla="*/ 207 h 485"/>
              <a:gd name="T4" fmla="*/ 788 w 1095"/>
              <a:gd name="T5" fmla="*/ 444 h 485"/>
              <a:gd name="T6" fmla="*/ 1095 w 1095"/>
              <a:gd name="T7" fmla="*/ 452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5" h="485">
                <a:moveTo>
                  <a:pt x="0" y="0"/>
                </a:moveTo>
                <a:cubicBezTo>
                  <a:pt x="61" y="35"/>
                  <a:pt x="232" y="133"/>
                  <a:pt x="363" y="207"/>
                </a:cubicBezTo>
                <a:cubicBezTo>
                  <a:pt x="494" y="281"/>
                  <a:pt x="666" y="403"/>
                  <a:pt x="788" y="444"/>
                </a:cubicBezTo>
                <a:cubicBezTo>
                  <a:pt x="910" y="485"/>
                  <a:pt x="1031" y="450"/>
                  <a:pt x="1095" y="45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4" name="Freeform 4"/>
          <p:cNvSpPr>
            <a:spLocks/>
          </p:cNvSpPr>
          <p:nvPr/>
        </p:nvSpPr>
        <p:spPr bwMode="auto">
          <a:xfrm>
            <a:off x="6613526" y="2160589"/>
            <a:ext cx="85725" cy="579437"/>
          </a:xfrm>
          <a:custGeom>
            <a:avLst/>
            <a:gdLst>
              <a:gd name="T0" fmla="*/ 54 w 54"/>
              <a:gd name="T1" fmla="*/ 0 h 365"/>
              <a:gd name="T2" fmla="*/ 0 w 54"/>
              <a:gd name="T3" fmla="*/ 365 h 36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" h="365">
                <a:moveTo>
                  <a:pt x="54" y="0"/>
                </a:moveTo>
                <a:cubicBezTo>
                  <a:pt x="45" y="61"/>
                  <a:pt x="11" y="289"/>
                  <a:pt x="0" y="36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5" name="Freeform 5"/>
          <p:cNvSpPr>
            <a:spLocks/>
          </p:cNvSpPr>
          <p:nvPr/>
        </p:nvSpPr>
        <p:spPr bwMode="auto">
          <a:xfrm>
            <a:off x="4097339" y="1028700"/>
            <a:ext cx="2598737" cy="1041400"/>
          </a:xfrm>
          <a:custGeom>
            <a:avLst/>
            <a:gdLst>
              <a:gd name="T0" fmla="*/ 0 w 1637"/>
              <a:gd name="T1" fmla="*/ 0 h 656"/>
              <a:gd name="T2" fmla="*/ 195 w 1637"/>
              <a:gd name="T3" fmla="*/ 295 h 656"/>
              <a:gd name="T4" fmla="*/ 451 w 1637"/>
              <a:gd name="T5" fmla="*/ 527 h 656"/>
              <a:gd name="T6" fmla="*/ 961 w 1637"/>
              <a:gd name="T7" fmla="*/ 563 h 656"/>
              <a:gd name="T8" fmla="*/ 1637 w 1637"/>
              <a:gd name="T9" fmla="*/ 656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7" h="656">
                <a:moveTo>
                  <a:pt x="0" y="0"/>
                </a:moveTo>
                <a:cubicBezTo>
                  <a:pt x="33" y="49"/>
                  <a:pt x="120" y="207"/>
                  <a:pt x="195" y="295"/>
                </a:cubicBezTo>
                <a:cubicBezTo>
                  <a:pt x="270" y="383"/>
                  <a:pt x="323" y="482"/>
                  <a:pt x="451" y="527"/>
                </a:cubicBezTo>
                <a:cubicBezTo>
                  <a:pt x="578" y="571"/>
                  <a:pt x="763" y="542"/>
                  <a:pt x="961" y="563"/>
                </a:cubicBezTo>
                <a:cubicBezTo>
                  <a:pt x="1159" y="584"/>
                  <a:pt x="1496" y="637"/>
                  <a:pt x="1637" y="65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6" name="Freeform 6"/>
          <p:cNvSpPr>
            <a:spLocks/>
          </p:cNvSpPr>
          <p:nvPr/>
        </p:nvSpPr>
        <p:spPr bwMode="auto">
          <a:xfrm>
            <a:off x="3044825" y="955676"/>
            <a:ext cx="1009650" cy="3490913"/>
          </a:xfrm>
          <a:custGeom>
            <a:avLst/>
            <a:gdLst>
              <a:gd name="T0" fmla="*/ 252 w 636"/>
              <a:gd name="T1" fmla="*/ 2199 h 2199"/>
              <a:gd name="T2" fmla="*/ 209 w 636"/>
              <a:gd name="T3" fmla="*/ 2098 h 2199"/>
              <a:gd name="T4" fmla="*/ 135 w 636"/>
              <a:gd name="T5" fmla="*/ 1855 h 2199"/>
              <a:gd name="T6" fmla="*/ 166 w 636"/>
              <a:gd name="T7" fmla="*/ 1525 h 2199"/>
              <a:gd name="T8" fmla="*/ 111 w 636"/>
              <a:gd name="T9" fmla="*/ 1295 h 2199"/>
              <a:gd name="T10" fmla="*/ 62 w 636"/>
              <a:gd name="T11" fmla="*/ 1143 h 2199"/>
              <a:gd name="T12" fmla="*/ 8 w 636"/>
              <a:gd name="T13" fmla="*/ 913 h 2199"/>
              <a:gd name="T14" fmla="*/ 105 w 636"/>
              <a:gd name="T15" fmla="*/ 742 h 2199"/>
              <a:gd name="T16" fmla="*/ 263 w 636"/>
              <a:gd name="T17" fmla="*/ 796 h 2199"/>
              <a:gd name="T18" fmla="*/ 324 w 636"/>
              <a:gd name="T19" fmla="*/ 651 h 2199"/>
              <a:gd name="T20" fmla="*/ 378 w 636"/>
              <a:gd name="T21" fmla="*/ 505 h 2199"/>
              <a:gd name="T22" fmla="*/ 372 w 636"/>
              <a:gd name="T23" fmla="*/ 396 h 2199"/>
              <a:gd name="T24" fmla="*/ 482 w 636"/>
              <a:gd name="T25" fmla="*/ 225 h 2199"/>
              <a:gd name="T26" fmla="*/ 636 w 636"/>
              <a:gd name="T27" fmla="*/ 0 h 2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36" h="2199">
                <a:moveTo>
                  <a:pt x="252" y="2199"/>
                </a:moveTo>
                <a:cubicBezTo>
                  <a:pt x="245" y="2182"/>
                  <a:pt x="228" y="2155"/>
                  <a:pt x="209" y="2098"/>
                </a:cubicBezTo>
                <a:cubicBezTo>
                  <a:pt x="190" y="2041"/>
                  <a:pt x="143" y="1950"/>
                  <a:pt x="135" y="1855"/>
                </a:cubicBezTo>
                <a:cubicBezTo>
                  <a:pt x="128" y="1760"/>
                  <a:pt x="169" y="1619"/>
                  <a:pt x="166" y="1525"/>
                </a:cubicBezTo>
                <a:cubicBezTo>
                  <a:pt x="162" y="1432"/>
                  <a:pt x="129" y="1358"/>
                  <a:pt x="111" y="1295"/>
                </a:cubicBezTo>
                <a:cubicBezTo>
                  <a:pt x="94" y="1232"/>
                  <a:pt x="80" y="1206"/>
                  <a:pt x="62" y="1143"/>
                </a:cubicBezTo>
                <a:cubicBezTo>
                  <a:pt x="44" y="1080"/>
                  <a:pt x="0" y="980"/>
                  <a:pt x="8" y="913"/>
                </a:cubicBezTo>
                <a:cubicBezTo>
                  <a:pt x="15" y="846"/>
                  <a:pt x="62" y="761"/>
                  <a:pt x="105" y="742"/>
                </a:cubicBezTo>
                <a:cubicBezTo>
                  <a:pt x="148" y="723"/>
                  <a:pt x="226" y="811"/>
                  <a:pt x="263" y="796"/>
                </a:cubicBezTo>
                <a:cubicBezTo>
                  <a:pt x="300" y="781"/>
                  <a:pt x="305" y="699"/>
                  <a:pt x="324" y="651"/>
                </a:cubicBezTo>
                <a:cubicBezTo>
                  <a:pt x="343" y="603"/>
                  <a:pt x="370" y="547"/>
                  <a:pt x="378" y="505"/>
                </a:cubicBezTo>
                <a:cubicBezTo>
                  <a:pt x="386" y="463"/>
                  <a:pt x="354" y="443"/>
                  <a:pt x="372" y="396"/>
                </a:cubicBezTo>
                <a:cubicBezTo>
                  <a:pt x="389" y="349"/>
                  <a:pt x="438" y="291"/>
                  <a:pt x="482" y="225"/>
                </a:cubicBezTo>
                <a:cubicBezTo>
                  <a:pt x="526" y="159"/>
                  <a:pt x="604" y="47"/>
                  <a:pt x="636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7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68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69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0" name="Oval 1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1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6972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6973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96974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96976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7" name="Oval 17"/>
          <p:cNvSpPr>
            <a:spLocks noChangeArrowheads="1"/>
          </p:cNvSpPr>
          <p:nvPr/>
        </p:nvSpPr>
        <p:spPr bwMode="auto">
          <a:xfrm>
            <a:off x="3022601" y="4568826"/>
            <a:ext cx="15081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8" name="AutoShape 18"/>
          <p:cNvSpPr>
            <a:spLocks noChangeArrowheads="1"/>
          </p:cNvSpPr>
          <p:nvPr/>
        </p:nvSpPr>
        <p:spPr bwMode="auto">
          <a:xfrm>
            <a:off x="1876425" y="4365625"/>
            <a:ext cx="889000" cy="407988"/>
          </a:xfrm>
          <a:prstGeom prst="wedgeRectCallout">
            <a:avLst>
              <a:gd name="adj1" fmla="val 77856"/>
              <a:gd name="adj2" fmla="val 208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亞大利</a:t>
            </a:r>
          </a:p>
        </p:txBody>
      </p:sp>
      <p:sp>
        <p:nvSpPr>
          <p:cNvPr id="296981" name="Rectangle 21"/>
          <p:cNvSpPr>
            <a:spLocks noChangeArrowheads="1"/>
          </p:cNvSpPr>
          <p:nvPr/>
        </p:nvSpPr>
        <p:spPr bwMode="auto">
          <a:xfrm>
            <a:off x="1524000" y="5462588"/>
            <a:ext cx="9144000" cy="13954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82" name="Rectangle 22"/>
          <p:cNvSpPr>
            <a:spLocks noChangeArrowheads="1"/>
          </p:cNvSpPr>
          <p:nvPr/>
        </p:nvSpPr>
        <p:spPr bwMode="auto">
          <a:xfrm>
            <a:off x="2187576" y="5602289"/>
            <a:ext cx="781367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ea typeface="SimHei" panose="02010609060101010101" pitchFamily="49" charset="-122"/>
              </a:rPr>
              <a:t>二人經過彼西底，來到旁非利亞。在別加講了道，就下亞大利去，從那裡坐船，往安提阿去。</a:t>
            </a:r>
            <a:r>
              <a:rPr lang="en-US" altLang="zh-TW" sz="2400" dirty="0"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ea typeface="SimHei" panose="02010609060101010101" pitchFamily="49" charset="-122"/>
              </a:rPr>
              <a:t>14:24-26)</a:t>
            </a:r>
          </a:p>
        </p:txBody>
      </p:sp>
      <p:sp>
        <p:nvSpPr>
          <p:cNvPr id="296983" name="AutoShape 23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3" name="Freeform 3"/>
          <p:cNvSpPr>
            <a:spLocks/>
          </p:cNvSpPr>
          <p:nvPr/>
        </p:nvSpPr>
        <p:spPr bwMode="auto">
          <a:xfrm flipV="1">
            <a:off x="3044826" y="4519614"/>
            <a:ext cx="385763" cy="134143"/>
          </a:xfrm>
          <a:custGeom>
            <a:avLst/>
            <a:gdLst>
              <a:gd name="T0" fmla="*/ 0 w 1095"/>
              <a:gd name="T1" fmla="*/ 0 h 485"/>
              <a:gd name="T2" fmla="*/ 363 w 1095"/>
              <a:gd name="T3" fmla="*/ 207 h 485"/>
              <a:gd name="T4" fmla="*/ 788 w 1095"/>
              <a:gd name="T5" fmla="*/ 444 h 485"/>
              <a:gd name="T6" fmla="*/ 1095 w 1095"/>
              <a:gd name="T7" fmla="*/ 452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5" h="485">
                <a:moveTo>
                  <a:pt x="0" y="0"/>
                </a:moveTo>
                <a:cubicBezTo>
                  <a:pt x="61" y="35"/>
                  <a:pt x="232" y="133"/>
                  <a:pt x="363" y="207"/>
                </a:cubicBezTo>
                <a:cubicBezTo>
                  <a:pt x="494" y="281"/>
                  <a:pt x="666" y="403"/>
                  <a:pt x="788" y="444"/>
                </a:cubicBezTo>
                <a:cubicBezTo>
                  <a:pt x="910" y="485"/>
                  <a:pt x="1031" y="450"/>
                  <a:pt x="1095" y="45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3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29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29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9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animBg="1"/>
      <p:bldP spid="296964" grpId="0" animBg="1"/>
      <p:bldP spid="296965" grpId="0" animBg="1"/>
      <p:bldP spid="296966" grpId="0" animBg="1"/>
      <p:bldP spid="296977" grpId="0" animBg="1"/>
      <p:bldP spid="296978" grpId="0" animBg="1"/>
      <p:bldP spid="296981" grpId="0" animBg="1"/>
      <p:bldP spid="296982" grpId="0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008" name="Picture 24" descr="1st journey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" b="27904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996" name="Oval 12"/>
          <p:cNvSpPr>
            <a:spLocks noChangeArrowheads="1"/>
          </p:cNvSpPr>
          <p:nvPr/>
        </p:nvSpPr>
        <p:spPr bwMode="auto">
          <a:xfrm>
            <a:off x="5168901" y="4143376"/>
            <a:ext cx="123825" cy="1238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9" name="AutoShape 15"/>
          <p:cNvSpPr>
            <a:spLocks noChangeArrowheads="1"/>
          </p:cNvSpPr>
          <p:nvPr/>
        </p:nvSpPr>
        <p:spPr bwMode="auto">
          <a:xfrm>
            <a:off x="5430839" y="4052888"/>
            <a:ext cx="663575" cy="374650"/>
          </a:xfrm>
          <a:prstGeom prst="wedgeRectCallout">
            <a:avLst>
              <a:gd name="adj1" fmla="val -70097"/>
              <a:gd name="adj2" fmla="val -1356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8004" name="AutoShape 20"/>
          <p:cNvSpPr>
            <a:spLocks noChangeArrowheads="1"/>
          </p:cNvSpPr>
          <p:nvPr/>
        </p:nvSpPr>
        <p:spPr bwMode="auto">
          <a:xfrm>
            <a:off x="3981450" y="3940175"/>
            <a:ext cx="889000" cy="407988"/>
          </a:xfrm>
          <a:prstGeom prst="wedgeRectCallout">
            <a:avLst>
              <a:gd name="adj1" fmla="val 68750"/>
              <a:gd name="adj2" fmla="val 2237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亞大利</a:t>
            </a:r>
          </a:p>
        </p:txBody>
      </p:sp>
      <p:sp>
        <p:nvSpPr>
          <p:cNvPr id="298005" name="Freeform 21"/>
          <p:cNvSpPr>
            <a:spLocks/>
          </p:cNvSpPr>
          <p:nvPr/>
        </p:nvSpPr>
        <p:spPr bwMode="auto">
          <a:xfrm>
            <a:off x="5114925" y="4257676"/>
            <a:ext cx="3581400" cy="785813"/>
          </a:xfrm>
          <a:custGeom>
            <a:avLst/>
            <a:gdLst>
              <a:gd name="T0" fmla="*/ 0 w 2256"/>
              <a:gd name="T1" fmla="*/ 0 h 495"/>
              <a:gd name="T2" fmla="*/ 157 w 2256"/>
              <a:gd name="T3" fmla="*/ 320 h 495"/>
              <a:gd name="T4" fmla="*/ 628 w 2256"/>
              <a:gd name="T5" fmla="*/ 467 h 495"/>
              <a:gd name="T6" fmla="*/ 1034 w 2256"/>
              <a:gd name="T7" fmla="*/ 489 h 495"/>
              <a:gd name="T8" fmla="*/ 1357 w 2256"/>
              <a:gd name="T9" fmla="*/ 441 h 495"/>
              <a:gd name="T10" fmla="*/ 1789 w 2256"/>
              <a:gd name="T11" fmla="*/ 268 h 495"/>
              <a:gd name="T12" fmla="*/ 2256 w 2256"/>
              <a:gd name="T13" fmla="*/ 249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56" h="495">
                <a:moveTo>
                  <a:pt x="0" y="0"/>
                </a:moveTo>
                <a:cubicBezTo>
                  <a:pt x="26" y="53"/>
                  <a:pt x="52" y="242"/>
                  <a:pt x="157" y="320"/>
                </a:cubicBezTo>
                <a:cubicBezTo>
                  <a:pt x="262" y="398"/>
                  <a:pt x="482" y="439"/>
                  <a:pt x="628" y="467"/>
                </a:cubicBezTo>
                <a:cubicBezTo>
                  <a:pt x="774" y="495"/>
                  <a:pt x="913" y="493"/>
                  <a:pt x="1034" y="489"/>
                </a:cubicBezTo>
                <a:cubicBezTo>
                  <a:pt x="1155" y="485"/>
                  <a:pt x="1231" y="478"/>
                  <a:pt x="1357" y="441"/>
                </a:cubicBezTo>
                <a:cubicBezTo>
                  <a:pt x="1483" y="404"/>
                  <a:pt x="1639" y="300"/>
                  <a:pt x="1789" y="268"/>
                </a:cubicBezTo>
                <a:cubicBezTo>
                  <a:pt x="1939" y="236"/>
                  <a:pt x="2172" y="252"/>
                  <a:pt x="2256" y="24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8003" name="Oval 19"/>
          <p:cNvSpPr>
            <a:spLocks noChangeArrowheads="1"/>
          </p:cNvSpPr>
          <p:nvPr/>
        </p:nvSpPr>
        <p:spPr bwMode="auto">
          <a:xfrm>
            <a:off x="5043489" y="4170364"/>
            <a:ext cx="122237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06" name="AutoShape 22"/>
          <p:cNvSpPr>
            <a:spLocks noChangeArrowheads="1"/>
          </p:cNvSpPr>
          <p:nvPr/>
        </p:nvSpPr>
        <p:spPr bwMode="auto">
          <a:xfrm>
            <a:off x="9005888" y="4565650"/>
            <a:ext cx="889000" cy="407988"/>
          </a:xfrm>
          <a:prstGeom prst="wedgeRectCallout">
            <a:avLst>
              <a:gd name="adj1" fmla="val -65356"/>
              <a:gd name="adj2" fmla="val -1653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8007" name="Oval 23"/>
          <p:cNvSpPr>
            <a:spLocks noChangeArrowheads="1"/>
          </p:cNvSpPr>
          <p:nvPr/>
        </p:nvSpPr>
        <p:spPr bwMode="auto">
          <a:xfrm>
            <a:off x="8743950" y="4640264"/>
            <a:ext cx="122238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09" name="Rectangle 25"/>
          <p:cNvSpPr>
            <a:spLocks noChangeArrowheads="1"/>
          </p:cNvSpPr>
          <p:nvPr/>
        </p:nvSpPr>
        <p:spPr bwMode="auto">
          <a:xfrm>
            <a:off x="1524000" y="0"/>
            <a:ext cx="9144000" cy="266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10" name="Text Box 26"/>
          <p:cNvSpPr txBox="1">
            <a:spLocks noChangeArrowheads="1"/>
          </p:cNvSpPr>
          <p:nvPr/>
        </p:nvSpPr>
        <p:spPr bwMode="auto">
          <a:xfrm>
            <a:off x="2066926" y="407988"/>
            <a:ext cx="8054975" cy="197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當初，他們被眾人所託、蒙神之恩，要辦現在所做之工，就是在這地方。到了那裡，聚集了會眾，就述說神藉他們所行的一切事，並神怎樣為外邦人開了信道的門。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二人就在那裡同門徒住了多日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14:26-28)</a:t>
            </a:r>
          </a:p>
        </p:txBody>
      </p:sp>
    </p:spTree>
    <p:extLst>
      <p:ext uri="{BB962C8B-B14F-4D97-AF65-F5344CB8AC3E}">
        <p14:creationId xmlns:p14="http://schemas.microsoft.com/office/powerpoint/2010/main" val="275377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05" grpId="0" animBg="1"/>
      <p:bldP spid="298006" grpId="0" animBg="1"/>
      <p:bldP spid="298007" grpId="0" animBg="1"/>
      <p:bldP spid="29800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3661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一、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研讀保羅行蹤時當注意的點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0248" y="1323340"/>
            <a:ext cx="11002039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marR="0" indent="-5715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熟</a:t>
            </a:r>
            <a:r>
              <a:rPr lang="zh-CN" altLang="en-US" sz="4000" b="1" dirty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悉各站所發生的重要事蹟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28700" marR="0" indent="-5715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讀</a:t>
            </a:r>
            <a:r>
              <a:rPr lang="zh-CN" altLang="en-US" sz="4000" b="1" dirty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保羅幾次的講道－各次背景、中心信息及結果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28700" marR="0" indent="-5715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讀</a:t>
            </a:r>
            <a:r>
              <a:rPr lang="zh-CN" altLang="en-US" sz="4000" b="1" dirty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保羅（及其同工）在各種特別境遇中的態度與反應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28700" marR="0" indent="-5715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若</a:t>
            </a:r>
            <a:r>
              <a:rPr lang="zh-CN" altLang="en-US" sz="4000" b="1" dirty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有任何書信的寫作－找出寫信的背景、對象、寫信目的及中心信</a:t>
            </a:r>
            <a:r>
              <a:rPr lang="zh-CN" altLang="en-US" sz="4000" b="1" dirty="0" smtClean="0">
                <a:solidFill>
                  <a:schemeClr val="bg1"/>
                </a:solidFill>
                <a:latin typeface="SimSun" panose="02010600030101010101" pitchFamily="2" charset="-122"/>
                <a:ea typeface="Times New Roman" panose="02020603050405020304" pitchFamily="18" charset="0"/>
                <a:cs typeface="Arial" panose="020B0604020202020204" pitchFamily="34" charset="0"/>
              </a:rPr>
              <a:t>息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61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4526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保羅第一次宣教旅程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文字：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609" y="1028113"/>
            <a:ext cx="1185253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>
                <a:solidFill>
                  <a:schemeClr val="bg1"/>
                </a:solidFill>
              </a:rPr>
              <a:t>安提阿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zh-TW" altLang="en-US" sz="4000" b="1" dirty="0">
                <a:solidFill>
                  <a:schemeClr val="bg1"/>
                </a:solidFill>
              </a:rPr>
              <a:t>西流基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撒拉米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zh-TW" altLang="en-US" sz="4000" b="1" dirty="0">
                <a:solidFill>
                  <a:schemeClr val="bg1"/>
                </a:solidFill>
              </a:rPr>
              <a:t>帕弗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別加</a:t>
            </a:r>
            <a:endParaRPr lang="en-US" altLang="zh-TW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彼西底的安提阿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以哥念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路司得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特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庇</a:t>
            </a:r>
            <a:endParaRPr lang="en-US" altLang="zh-TW" sz="4000" b="1" dirty="0" smtClean="0">
              <a:solidFill>
                <a:schemeClr val="bg1"/>
              </a:solidFill>
            </a:endParaRPr>
          </a:p>
          <a:p>
            <a:endParaRPr lang="en-US" altLang="zh-TW" sz="28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(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回程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) </a:t>
            </a:r>
            <a:r>
              <a:rPr lang="zh-TW" altLang="en-US" sz="4000" b="1" dirty="0" smtClean="0">
                <a:solidFill>
                  <a:srgbClr val="FFC000"/>
                </a:solidFill>
              </a:rPr>
              <a:t>特</a:t>
            </a:r>
            <a:r>
              <a:rPr lang="zh-TW" altLang="en-US" sz="4000" b="1" dirty="0">
                <a:solidFill>
                  <a:srgbClr val="FFC000"/>
                </a:solidFill>
              </a:rPr>
              <a:t>庇</a:t>
            </a:r>
            <a:r>
              <a:rPr lang="en-US" altLang="zh-CN" sz="4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路司得</a:t>
            </a:r>
            <a:r>
              <a:rPr lang="en-US" altLang="zh-CN" sz="4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以哥念</a:t>
            </a:r>
            <a:r>
              <a:rPr lang="en-US" altLang="zh-CN" sz="4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彼西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底的安</a:t>
            </a:r>
            <a:r>
              <a:rPr lang="zh-TW" altLang="en-US" sz="4000" b="1" dirty="0">
                <a:solidFill>
                  <a:schemeClr val="bg1"/>
                </a:solidFill>
              </a:rPr>
              <a:t>提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阿</a:t>
            </a:r>
            <a:endParaRPr lang="en-US" altLang="zh-TW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別加</a:t>
            </a:r>
            <a:r>
              <a:rPr lang="en-US" altLang="zh-CN" sz="4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4000" b="1" dirty="0">
                <a:solidFill>
                  <a:schemeClr val="bg1"/>
                </a:solidFill>
              </a:rPr>
              <a:t>亞大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利</a:t>
            </a:r>
            <a:r>
              <a:rPr lang="en-US" altLang="zh-CN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40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敘利亞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的</a:t>
            </a:r>
            <a:r>
              <a:rPr lang="zh-TW" altLang="en-US" sz="4000" b="1" dirty="0">
                <a:solidFill>
                  <a:schemeClr val="bg1"/>
                </a:solidFill>
              </a:rPr>
              <a:t>安提阿</a:t>
            </a:r>
            <a:endParaRPr lang="en-US" altLang="zh-TW" sz="4000" b="1" dirty="0">
              <a:solidFill>
                <a:schemeClr val="bg1"/>
              </a:solidFill>
            </a:endParaRPr>
          </a:p>
          <a:p>
            <a:endParaRPr lang="en-US" altLang="zh-TW" sz="2800" b="1" dirty="0">
              <a:solidFill>
                <a:schemeClr val="bg1"/>
              </a:solidFill>
            </a:endParaRPr>
          </a:p>
          <a:p>
            <a:endParaRPr lang="zh-TW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1673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一點討論：律法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Vs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福音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465" y="1097425"/>
            <a:ext cx="11679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40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087" y="980654"/>
            <a:ext cx="117961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solidFill>
                  <a:prstClr val="white"/>
                </a:solidFill>
              </a:rPr>
              <a:t>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、耶</a:t>
            </a:r>
            <a:r>
              <a:rPr lang="zh-CN" altLang="en-US" sz="4000" b="1" dirty="0">
                <a:solidFill>
                  <a:prstClr val="white"/>
                </a:solidFill>
              </a:rPr>
              <a:t>路撒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冷會議的主題和結論，我們有什麼思考？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endParaRPr lang="en-US" altLang="zh-CN" sz="4000" b="1" dirty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2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、律法主義與我們的追求有什麼區別？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endParaRPr lang="en-US" altLang="zh-CN" sz="4000" b="1" dirty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3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、律法主義的結局是什麼？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endParaRPr lang="en-US" altLang="zh-CN" sz="4000" b="1" dirty="0">
              <a:solidFill>
                <a:prstClr val="white"/>
              </a:solidFill>
            </a:endParaRPr>
          </a:p>
          <a:p>
            <a:r>
              <a:rPr lang="zh-CN" altLang="en-US" sz="4000" b="1" dirty="0" smtClean="0">
                <a:solidFill>
                  <a:prstClr val="white"/>
                </a:solidFill>
              </a:rPr>
              <a:t>行</a:t>
            </a:r>
            <a:r>
              <a:rPr lang="zh-CN" altLang="en-US" sz="4000" b="1" dirty="0">
                <a:solidFill>
                  <a:prstClr val="white"/>
                </a:solidFill>
              </a:rPr>
              <a:t>不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出律法而失敗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；守不住律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法而犯罪。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0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037" name="Picture 5" descr="ovalornateframe-graphicsfairy00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23" y="1059676"/>
            <a:ext cx="7834312" cy="555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36" name="Text Box 4"/>
          <p:cNvSpPr txBox="1">
            <a:spLocks noChangeArrowheads="1"/>
          </p:cNvSpPr>
          <p:nvPr/>
        </p:nvSpPr>
        <p:spPr bwMode="auto">
          <a:xfrm>
            <a:off x="4597789" y="2668588"/>
            <a:ext cx="3005951" cy="1548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ct val="15000"/>
              </a:spcAft>
            </a:pPr>
            <a:r>
              <a:rPr lang="zh-TW" altLang="en-US" sz="4400" dirty="0">
                <a:solidFill>
                  <a:srgbClr val="663300"/>
                </a:solidFill>
                <a:ea typeface="SimHei" panose="02010609060101010101" pitchFamily="49" charset="-122"/>
              </a:rPr>
              <a:t>保羅第一次</a:t>
            </a:r>
          </a:p>
          <a:p>
            <a:pPr algn="ctr">
              <a:spcAft>
                <a:spcPct val="15000"/>
              </a:spcAft>
            </a:pPr>
            <a:r>
              <a:rPr lang="zh-TW" altLang="en-US" sz="4400" dirty="0">
                <a:solidFill>
                  <a:srgbClr val="663300"/>
                </a:solidFill>
                <a:ea typeface="SimHei" panose="02010609060101010101" pitchFamily="49" charset="-122"/>
              </a:rPr>
              <a:t>旅行傳道</a:t>
            </a:r>
          </a:p>
        </p:txBody>
      </p:sp>
      <p:sp>
        <p:nvSpPr>
          <p:cNvPr id="2" name="Rectangle 1"/>
          <p:cNvSpPr/>
          <p:nvPr/>
        </p:nvSpPr>
        <p:spPr>
          <a:xfrm>
            <a:off x="4608214" y="4131643"/>
            <a:ext cx="2983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sz="2800" dirty="0"/>
              <a:t>(</a:t>
            </a:r>
            <a:r>
              <a:rPr lang="zh-CN" altLang="en-US" sz="2800" dirty="0"/>
              <a:t>使徒行傳</a:t>
            </a:r>
            <a:r>
              <a:rPr lang="en-US" altLang="zh-CN" sz="2800" dirty="0"/>
              <a:t>13-14</a:t>
            </a:r>
            <a:r>
              <a:rPr lang="zh-CN" altLang="en-US" sz="2800" dirty="0"/>
              <a:t>）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0264" y="228323"/>
            <a:ext cx="9393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第一次宣教旅行 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(AD 46-48)</a:t>
            </a:r>
          </a:p>
        </p:txBody>
      </p:sp>
    </p:spTree>
    <p:extLst>
      <p:ext uri="{BB962C8B-B14F-4D97-AF65-F5344CB8AC3E}">
        <p14:creationId xmlns:p14="http://schemas.microsoft.com/office/powerpoint/2010/main" val="155243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Text Box 2"/>
          <p:cNvSpPr txBox="1">
            <a:spLocks noChangeArrowheads="1"/>
          </p:cNvSpPr>
          <p:nvPr/>
        </p:nvSpPr>
        <p:spPr bwMode="auto">
          <a:xfrm>
            <a:off x="765545" y="844145"/>
            <a:ext cx="10398641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在安提阿的教會中，有幾位先知和教師，就是巴拿巴和稱呼尼結的西面、古利奈人路求，與分封之王希律同養的馬念，並掃羅。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他們事奉主、禁食的時候，聖靈說：「要為我分派巴拿巴和掃羅，去做我召他們所做的工。」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於是禁食禱告，按手在他們頭上，就打發他們去了。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他們既被聖靈差遣，就下到西流基，從那裡坐船往居比路去。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3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:1-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4</a:t>
            </a:r>
            <a:r>
              <a:rPr lang="en-US" altLang="zh-TW" sz="30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083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30" name="Picture 10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8726" name="AutoShape 6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158727" name="AutoShape 7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158728" name="Oval 8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Oval 9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1" name="AutoShape 11"/>
          <p:cNvSpPr>
            <a:spLocks noChangeArrowheads="1"/>
          </p:cNvSpPr>
          <p:nvPr/>
        </p:nvSpPr>
        <p:spPr bwMode="auto">
          <a:xfrm>
            <a:off x="6934200" y="4724401"/>
            <a:ext cx="914400" cy="379413"/>
          </a:xfrm>
          <a:prstGeom prst="wedgeRectCallout">
            <a:avLst>
              <a:gd name="adj1" fmla="val -40972"/>
              <a:gd name="adj2" fmla="val -13870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居比路</a:t>
            </a:r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6934200" y="5181600"/>
            <a:ext cx="914400" cy="762000"/>
          </a:xfrm>
          <a:prstGeom prst="rect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巴拿巴</a:t>
            </a:r>
          </a:p>
          <a:p>
            <a:pPr algn="ctr"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的故鄉</a:t>
            </a:r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8499476" y="3363914"/>
            <a:ext cx="288925" cy="87946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5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6" grpId="0" animBg="1"/>
      <p:bldP spid="158727" grpId="0" animBg="1"/>
      <p:bldP spid="158728" grpId="0" animBg="1"/>
      <p:bldP spid="158729" grpId="0" animBg="1"/>
      <p:bldP spid="158731" grpId="0" animBg="1"/>
      <p:bldP spid="158732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410" name="Picture 2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3412" name="AutoShape 4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3413" name="AutoShape 5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273414" name="Oval 6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6" name="AutoShape 8"/>
          <p:cNvSpPr>
            <a:spLocks noChangeArrowheads="1"/>
          </p:cNvSpPr>
          <p:nvPr/>
        </p:nvSpPr>
        <p:spPr bwMode="auto">
          <a:xfrm>
            <a:off x="7210425" y="4502151"/>
            <a:ext cx="914400" cy="377825"/>
          </a:xfrm>
          <a:prstGeom prst="wedgeRectCallout">
            <a:avLst>
              <a:gd name="adj1" fmla="val -38542"/>
              <a:gd name="adj2" fmla="val -10630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273417" name="Oval 9"/>
          <p:cNvSpPr>
            <a:spLocks noChangeArrowheads="1"/>
          </p:cNvSpPr>
          <p:nvPr/>
        </p:nvSpPr>
        <p:spPr bwMode="auto">
          <a:xfrm>
            <a:off x="7229476" y="415766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8" name="Freeform 10"/>
          <p:cNvSpPr>
            <a:spLocks/>
          </p:cNvSpPr>
          <p:nvPr/>
        </p:nvSpPr>
        <p:spPr bwMode="auto">
          <a:xfrm>
            <a:off x="7375526" y="3448051"/>
            <a:ext cx="1139825" cy="727075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3415" name="Oval 7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8499476" y="3363914"/>
            <a:ext cx="288925" cy="87946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3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7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6" grpId="0" animBg="1"/>
      <p:bldP spid="273417" grpId="0" animBg="1"/>
      <p:bldP spid="2734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899" name="Picture 11" descr="Cyprus_to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6305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892" name="Oval 4"/>
          <p:cNvSpPr>
            <a:spLocks noChangeArrowheads="1"/>
          </p:cNvSpPr>
          <p:nvPr/>
        </p:nvSpPr>
        <p:spPr bwMode="auto">
          <a:xfrm>
            <a:off x="7735889" y="3314701"/>
            <a:ext cx="161925" cy="161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4" name="AutoShape 6"/>
          <p:cNvSpPr>
            <a:spLocks noChangeArrowheads="1"/>
          </p:cNvSpPr>
          <p:nvPr/>
        </p:nvSpPr>
        <p:spPr bwMode="auto">
          <a:xfrm>
            <a:off x="8269289" y="3146426"/>
            <a:ext cx="884237" cy="373063"/>
          </a:xfrm>
          <a:prstGeom prst="wedgeRectCallout">
            <a:avLst>
              <a:gd name="adj1" fmla="val -91292"/>
              <a:gd name="adj2" fmla="val 1681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165905" name="Rectangle 17"/>
          <p:cNvSpPr>
            <a:spLocks noChangeArrowheads="1"/>
          </p:cNvSpPr>
          <p:nvPr/>
        </p:nvSpPr>
        <p:spPr bwMode="auto">
          <a:xfrm>
            <a:off x="1524001" y="5567364"/>
            <a:ext cx="9142413" cy="1290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906" name="Rectangle 18"/>
          <p:cNvSpPr>
            <a:spLocks noChangeArrowheads="1"/>
          </p:cNvSpPr>
          <p:nvPr/>
        </p:nvSpPr>
        <p:spPr bwMode="auto">
          <a:xfrm>
            <a:off x="2012951" y="5665789"/>
            <a:ext cx="7834313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到了撒拉米，就在猶太人各會堂裡傳講神的道，也有約翰作他們的幫手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13:5) </a:t>
            </a:r>
          </a:p>
        </p:txBody>
      </p:sp>
      <p:pic>
        <p:nvPicPr>
          <p:cNvPr id="165907" name="Picture 19" descr="salami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5289550" cy="3967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908" name="Rectangle 20"/>
          <p:cNvSpPr>
            <a:spLocks noChangeArrowheads="1"/>
          </p:cNvSpPr>
          <p:nvPr/>
        </p:nvSpPr>
        <p:spPr bwMode="auto">
          <a:xfrm>
            <a:off x="1644650" y="103189"/>
            <a:ext cx="10223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200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</p:spTree>
    <p:extLst>
      <p:ext uri="{BB962C8B-B14F-4D97-AF65-F5344CB8AC3E}">
        <p14:creationId xmlns:p14="http://schemas.microsoft.com/office/powerpoint/2010/main" val="198066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05" grpId="0" animBg="1"/>
      <p:bldP spid="165906" grpId="0"/>
      <p:bldP spid="1659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466" name="Picture 2" descr="Cyprus_to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6305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8467" name="Freeform 3"/>
          <p:cNvSpPr>
            <a:spLocks/>
          </p:cNvSpPr>
          <p:nvPr/>
        </p:nvSpPr>
        <p:spPr bwMode="auto">
          <a:xfrm>
            <a:off x="3459163" y="3373438"/>
            <a:ext cx="4400550" cy="2068512"/>
          </a:xfrm>
          <a:custGeom>
            <a:avLst/>
            <a:gdLst>
              <a:gd name="T0" fmla="*/ 2802 w 2827"/>
              <a:gd name="T1" fmla="*/ 0 h 1328"/>
              <a:gd name="T2" fmla="*/ 2744 w 2827"/>
              <a:gd name="T3" fmla="*/ 382 h 1328"/>
              <a:gd name="T4" fmla="*/ 2302 w 2827"/>
              <a:gd name="T5" fmla="*/ 468 h 1328"/>
              <a:gd name="T6" fmla="*/ 2211 w 2827"/>
              <a:gd name="T7" fmla="*/ 583 h 1328"/>
              <a:gd name="T8" fmla="*/ 2077 w 2827"/>
              <a:gd name="T9" fmla="*/ 823 h 1328"/>
              <a:gd name="T10" fmla="*/ 1745 w 2827"/>
              <a:gd name="T11" fmla="*/ 1030 h 1328"/>
              <a:gd name="T12" fmla="*/ 1198 w 2827"/>
              <a:gd name="T13" fmla="*/ 1121 h 1328"/>
              <a:gd name="T14" fmla="*/ 857 w 2827"/>
              <a:gd name="T15" fmla="*/ 1298 h 1328"/>
              <a:gd name="T16" fmla="*/ 622 w 2827"/>
              <a:gd name="T17" fmla="*/ 1303 h 1328"/>
              <a:gd name="T18" fmla="*/ 445 w 2827"/>
              <a:gd name="T19" fmla="*/ 1255 h 1328"/>
              <a:gd name="T20" fmla="*/ 286 w 2827"/>
              <a:gd name="T21" fmla="*/ 1270 h 1328"/>
              <a:gd name="T22" fmla="*/ 0 w 2827"/>
              <a:gd name="T23" fmla="*/ 1222 h 1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27" h="1328">
                <a:moveTo>
                  <a:pt x="2802" y="0"/>
                </a:moveTo>
                <a:cubicBezTo>
                  <a:pt x="2792" y="64"/>
                  <a:pt x="2827" y="304"/>
                  <a:pt x="2744" y="382"/>
                </a:cubicBezTo>
                <a:cubicBezTo>
                  <a:pt x="2661" y="460"/>
                  <a:pt x="2391" y="435"/>
                  <a:pt x="2302" y="468"/>
                </a:cubicBezTo>
                <a:cubicBezTo>
                  <a:pt x="2213" y="501"/>
                  <a:pt x="2248" y="524"/>
                  <a:pt x="2211" y="583"/>
                </a:cubicBezTo>
                <a:cubicBezTo>
                  <a:pt x="2174" y="642"/>
                  <a:pt x="2155" y="748"/>
                  <a:pt x="2077" y="823"/>
                </a:cubicBezTo>
                <a:cubicBezTo>
                  <a:pt x="1999" y="898"/>
                  <a:pt x="1892" y="980"/>
                  <a:pt x="1745" y="1030"/>
                </a:cubicBezTo>
                <a:cubicBezTo>
                  <a:pt x="1598" y="1080"/>
                  <a:pt x="1346" y="1076"/>
                  <a:pt x="1198" y="1121"/>
                </a:cubicBezTo>
                <a:cubicBezTo>
                  <a:pt x="1050" y="1166"/>
                  <a:pt x="953" y="1268"/>
                  <a:pt x="857" y="1298"/>
                </a:cubicBezTo>
                <a:cubicBezTo>
                  <a:pt x="761" y="1328"/>
                  <a:pt x="691" y="1310"/>
                  <a:pt x="622" y="1303"/>
                </a:cubicBezTo>
                <a:cubicBezTo>
                  <a:pt x="553" y="1296"/>
                  <a:pt x="501" y="1260"/>
                  <a:pt x="445" y="1255"/>
                </a:cubicBezTo>
                <a:cubicBezTo>
                  <a:pt x="389" y="1250"/>
                  <a:pt x="360" y="1275"/>
                  <a:pt x="286" y="1270"/>
                </a:cubicBezTo>
                <a:cubicBezTo>
                  <a:pt x="212" y="1265"/>
                  <a:pt x="60" y="1232"/>
                  <a:pt x="0" y="1222"/>
                </a:cubicBezTo>
              </a:path>
            </a:pathLst>
          </a:custGeom>
          <a:noFill/>
          <a:ln w="38100" cap="flat" cmpd="sng">
            <a:solidFill>
              <a:schemeClr val="bg1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468" name="Oval 4"/>
          <p:cNvSpPr>
            <a:spLocks noChangeArrowheads="1"/>
          </p:cNvSpPr>
          <p:nvPr/>
        </p:nvSpPr>
        <p:spPr bwMode="auto">
          <a:xfrm>
            <a:off x="7735889" y="3314701"/>
            <a:ext cx="161925" cy="161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69" name="Oval 5"/>
          <p:cNvSpPr>
            <a:spLocks noChangeArrowheads="1"/>
          </p:cNvSpPr>
          <p:nvPr/>
        </p:nvSpPr>
        <p:spPr bwMode="auto">
          <a:xfrm>
            <a:off x="3281364" y="5199064"/>
            <a:ext cx="161925" cy="161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70" name="AutoShape 6"/>
          <p:cNvSpPr>
            <a:spLocks noChangeArrowheads="1"/>
          </p:cNvSpPr>
          <p:nvPr/>
        </p:nvSpPr>
        <p:spPr bwMode="auto">
          <a:xfrm>
            <a:off x="8269289" y="3146426"/>
            <a:ext cx="884237" cy="373063"/>
          </a:xfrm>
          <a:prstGeom prst="wedgeRectCallout">
            <a:avLst>
              <a:gd name="adj1" fmla="val -91292"/>
              <a:gd name="adj2" fmla="val 1681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318471" name="AutoShape 7"/>
          <p:cNvSpPr>
            <a:spLocks noChangeArrowheads="1"/>
          </p:cNvSpPr>
          <p:nvPr/>
        </p:nvSpPr>
        <p:spPr bwMode="auto">
          <a:xfrm>
            <a:off x="2851151" y="5635625"/>
            <a:ext cx="663575" cy="374650"/>
          </a:xfrm>
          <a:prstGeom prst="wedgeRectCallout">
            <a:avLst>
              <a:gd name="adj1" fmla="val 25120"/>
              <a:gd name="adj2" fmla="val -12203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帕弗</a:t>
            </a:r>
          </a:p>
        </p:txBody>
      </p:sp>
      <p:sp>
        <p:nvSpPr>
          <p:cNvPr id="318472" name="Rectangle 8"/>
          <p:cNvSpPr>
            <a:spLocks noChangeArrowheads="1"/>
          </p:cNvSpPr>
          <p:nvPr/>
        </p:nvSpPr>
        <p:spPr bwMode="auto">
          <a:xfrm>
            <a:off x="6918326" y="5429250"/>
            <a:ext cx="3749675" cy="142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73" name="Rectangle 9"/>
          <p:cNvSpPr>
            <a:spLocks noChangeArrowheads="1"/>
          </p:cNvSpPr>
          <p:nvPr/>
        </p:nvSpPr>
        <p:spPr bwMode="auto">
          <a:xfrm>
            <a:off x="7167564" y="5635626"/>
            <a:ext cx="324802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經過全島，直到帕弗。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13:6) </a:t>
            </a:r>
          </a:p>
        </p:txBody>
      </p:sp>
    </p:spTree>
    <p:extLst>
      <p:ext uri="{BB962C8B-B14F-4D97-AF65-F5344CB8AC3E}">
        <p14:creationId xmlns:p14="http://schemas.microsoft.com/office/powerpoint/2010/main" val="405703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3000"/>
                                        <p:tgtEl>
                                          <p:spTgt spid="3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animBg="1"/>
      <p:bldP spid="318472" grpId="0" animBg="1"/>
      <p:bldP spid="3184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418" name="Picture 2" descr="Cyprus_to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6305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6419" name="Freeform 3"/>
          <p:cNvSpPr>
            <a:spLocks/>
          </p:cNvSpPr>
          <p:nvPr/>
        </p:nvSpPr>
        <p:spPr bwMode="auto">
          <a:xfrm>
            <a:off x="3459163" y="3373438"/>
            <a:ext cx="4400550" cy="2068512"/>
          </a:xfrm>
          <a:custGeom>
            <a:avLst/>
            <a:gdLst>
              <a:gd name="T0" fmla="*/ 2802 w 2827"/>
              <a:gd name="T1" fmla="*/ 0 h 1328"/>
              <a:gd name="T2" fmla="*/ 2744 w 2827"/>
              <a:gd name="T3" fmla="*/ 382 h 1328"/>
              <a:gd name="T4" fmla="*/ 2302 w 2827"/>
              <a:gd name="T5" fmla="*/ 468 h 1328"/>
              <a:gd name="T6" fmla="*/ 2211 w 2827"/>
              <a:gd name="T7" fmla="*/ 583 h 1328"/>
              <a:gd name="T8" fmla="*/ 2077 w 2827"/>
              <a:gd name="T9" fmla="*/ 823 h 1328"/>
              <a:gd name="T10" fmla="*/ 1745 w 2827"/>
              <a:gd name="T11" fmla="*/ 1030 h 1328"/>
              <a:gd name="T12" fmla="*/ 1198 w 2827"/>
              <a:gd name="T13" fmla="*/ 1121 h 1328"/>
              <a:gd name="T14" fmla="*/ 857 w 2827"/>
              <a:gd name="T15" fmla="*/ 1298 h 1328"/>
              <a:gd name="T16" fmla="*/ 622 w 2827"/>
              <a:gd name="T17" fmla="*/ 1303 h 1328"/>
              <a:gd name="T18" fmla="*/ 445 w 2827"/>
              <a:gd name="T19" fmla="*/ 1255 h 1328"/>
              <a:gd name="T20" fmla="*/ 286 w 2827"/>
              <a:gd name="T21" fmla="*/ 1270 h 1328"/>
              <a:gd name="T22" fmla="*/ 0 w 2827"/>
              <a:gd name="T23" fmla="*/ 1222 h 1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27" h="1328">
                <a:moveTo>
                  <a:pt x="2802" y="0"/>
                </a:moveTo>
                <a:cubicBezTo>
                  <a:pt x="2792" y="64"/>
                  <a:pt x="2827" y="304"/>
                  <a:pt x="2744" y="382"/>
                </a:cubicBezTo>
                <a:cubicBezTo>
                  <a:pt x="2661" y="460"/>
                  <a:pt x="2391" y="435"/>
                  <a:pt x="2302" y="468"/>
                </a:cubicBezTo>
                <a:cubicBezTo>
                  <a:pt x="2213" y="501"/>
                  <a:pt x="2248" y="524"/>
                  <a:pt x="2211" y="583"/>
                </a:cubicBezTo>
                <a:cubicBezTo>
                  <a:pt x="2174" y="642"/>
                  <a:pt x="2155" y="748"/>
                  <a:pt x="2077" y="823"/>
                </a:cubicBezTo>
                <a:cubicBezTo>
                  <a:pt x="1999" y="898"/>
                  <a:pt x="1892" y="980"/>
                  <a:pt x="1745" y="1030"/>
                </a:cubicBezTo>
                <a:cubicBezTo>
                  <a:pt x="1598" y="1080"/>
                  <a:pt x="1346" y="1076"/>
                  <a:pt x="1198" y="1121"/>
                </a:cubicBezTo>
                <a:cubicBezTo>
                  <a:pt x="1050" y="1166"/>
                  <a:pt x="953" y="1268"/>
                  <a:pt x="857" y="1298"/>
                </a:cubicBezTo>
                <a:cubicBezTo>
                  <a:pt x="761" y="1328"/>
                  <a:pt x="691" y="1310"/>
                  <a:pt x="622" y="1303"/>
                </a:cubicBezTo>
                <a:cubicBezTo>
                  <a:pt x="553" y="1296"/>
                  <a:pt x="501" y="1260"/>
                  <a:pt x="445" y="1255"/>
                </a:cubicBezTo>
                <a:cubicBezTo>
                  <a:pt x="389" y="1250"/>
                  <a:pt x="360" y="1275"/>
                  <a:pt x="286" y="1270"/>
                </a:cubicBezTo>
                <a:cubicBezTo>
                  <a:pt x="212" y="1265"/>
                  <a:pt x="60" y="1232"/>
                  <a:pt x="0" y="1222"/>
                </a:cubicBezTo>
              </a:path>
            </a:pathLst>
          </a:custGeom>
          <a:noFill/>
          <a:ln w="38100" cap="flat" cmpd="sng">
            <a:solidFill>
              <a:schemeClr val="bg1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6420" name="Oval 4"/>
          <p:cNvSpPr>
            <a:spLocks noChangeArrowheads="1"/>
          </p:cNvSpPr>
          <p:nvPr/>
        </p:nvSpPr>
        <p:spPr bwMode="auto">
          <a:xfrm>
            <a:off x="7735889" y="3314701"/>
            <a:ext cx="161925" cy="161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21" name="Oval 5"/>
          <p:cNvSpPr>
            <a:spLocks noChangeArrowheads="1"/>
          </p:cNvSpPr>
          <p:nvPr/>
        </p:nvSpPr>
        <p:spPr bwMode="auto">
          <a:xfrm>
            <a:off x="3281364" y="5199064"/>
            <a:ext cx="161925" cy="161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22" name="AutoShape 6"/>
          <p:cNvSpPr>
            <a:spLocks noChangeArrowheads="1"/>
          </p:cNvSpPr>
          <p:nvPr/>
        </p:nvSpPr>
        <p:spPr bwMode="auto">
          <a:xfrm>
            <a:off x="8269289" y="3146426"/>
            <a:ext cx="884237" cy="373063"/>
          </a:xfrm>
          <a:prstGeom prst="wedgeRectCallout">
            <a:avLst>
              <a:gd name="adj1" fmla="val -91292"/>
              <a:gd name="adj2" fmla="val 1681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316423" name="AutoShape 7"/>
          <p:cNvSpPr>
            <a:spLocks noChangeArrowheads="1"/>
          </p:cNvSpPr>
          <p:nvPr/>
        </p:nvSpPr>
        <p:spPr bwMode="auto">
          <a:xfrm>
            <a:off x="2851151" y="5635625"/>
            <a:ext cx="663575" cy="374650"/>
          </a:xfrm>
          <a:prstGeom prst="wedgeRectCallout">
            <a:avLst>
              <a:gd name="adj1" fmla="val 25120"/>
              <a:gd name="adj2" fmla="val -12203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帕弗</a:t>
            </a:r>
          </a:p>
        </p:txBody>
      </p:sp>
      <p:sp>
        <p:nvSpPr>
          <p:cNvPr id="316424" name="Rectangle 8"/>
          <p:cNvSpPr>
            <a:spLocks noChangeArrowheads="1"/>
          </p:cNvSpPr>
          <p:nvPr/>
        </p:nvSpPr>
        <p:spPr bwMode="auto">
          <a:xfrm>
            <a:off x="6918326" y="5429250"/>
            <a:ext cx="3749675" cy="142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25" name="Rectangle 9"/>
          <p:cNvSpPr>
            <a:spLocks noChangeArrowheads="1"/>
          </p:cNvSpPr>
          <p:nvPr/>
        </p:nvSpPr>
        <p:spPr bwMode="auto">
          <a:xfrm>
            <a:off x="7167564" y="5635626"/>
            <a:ext cx="324802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經過全島，直到帕弗。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13:6) </a:t>
            </a:r>
          </a:p>
        </p:txBody>
      </p:sp>
      <p:pic>
        <p:nvPicPr>
          <p:cNvPr id="316426" name="Picture 10" descr="Cipro-Paphos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5289550" cy="3967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6427" name="Rectangle 11"/>
          <p:cNvSpPr>
            <a:spLocks noChangeArrowheads="1"/>
          </p:cNvSpPr>
          <p:nvPr/>
        </p:nvSpPr>
        <p:spPr bwMode="auto">
          <a:xfrm>
            <a:off x="1644650" y="103188"/>
            <a:ext cx="1467068" cy="84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ct val="30000"/>
              </a:spcAft>
            </a:pPr>
            <a:r>
              <a:rPr lang="zh-TW" altLang="en-US" sz="2200">
                <a:ea typeface="SimHei" panose="02010609060101010101" pitchFamily="49" charset="-122"/>
              </a:rPr>
              <a:t>帕弗</a:t>
            </a:r>
          </a:p>
          <a:p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居比路首府</a:t>
            </a:r>
            <a:endParaRPr lang="en-US" altLang="zh-TW" sz="200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289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1512</Words>
  <Application>Microsoft Office PowerPoint</Application>
  <PresentationFormat>Widescreen</PresentationFormat>
  <Paragraphs>117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Microsoft YaHei</vt:lpstr>
      <vt:lpstr>新細明體</vt:lpstr>
      <vt:lpstr>SimHei</vt:lpstr>
      <vt:lpstr>宋体</vt:lpstr>
      <vt:lpstr>宋体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90</cp:revision>
  <dcterms:created xsi:type="dcterms:W3CDTF">2014-12-30T18:22:34Z</dcterms:created>
  <dcterms:modified xsi:type="dcterms:W3CDTF">2018-01-28T14:55:09Z</dcterms:modified>
</cp:coreProperties>
</file>