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438" r:id="rId3"/>
    <p:sldId id="436" r:id="rId4"/>
    <p:sldId id="445" r:id="rId5"/>
    <p:sldId id="446" r:id="rId6"/>
    <p:sldId id="444" r:id="rId7"/>
    <p:sldId id="447" r:id="rId8"/>
    <p:sldId id="454" r:id="rId9"/>
    <p:sldId id="456" r:id="rId10"/>
    <p:sldId id="455" r:id="rId11"/>
    <p:sldId id="458" r:id="rId12"/>
    <p:sldId id="459" r:id="rId13"/>
    <p:sldId id="460" r:id="rId14"/>
    <p:sldId id="453" r:id="rId15"/>
    <p:sldId id="452" r:id="rId16"/>
    <p:sldId id="441" r:id="rId17"/>
    <p:sldId id="461" r:id="rId18"/>
    <p:sldId id="4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E59"/>
    <a:srgbClr val="5B9BD5"/>
    <a:srgbClr val="A78A5C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8313E-FCE2-486D-A39A-E9541DB2EF78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D0D1-7059-478C-9010-264CD731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6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865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5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43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>
                <a:solidFill>
                  <a:prstClr val="black"/>
                </a:solidFill>
              </a:rPr>
              <a:pPr/>
              <a:t>16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767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41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79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75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97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985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5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88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58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57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ED172-1DA8-4946-9D3E-BC1DDB2DE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1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9D1A2-F287-4E4F-B465-981220C9D9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B6F3C-7970-439F-B01B-ECEB3ED010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42A42-46DB-4659-B2DC-71A41461F7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9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21528-4F65-413F-925E-D1FEA169B6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70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478F6-3556-48FA-96BD-A83A183DDA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36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E288B-8A1C-4BED-AC7C-9542E177E6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87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8E31B-AB0B-4540-915D-35CF499FC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8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BF5F4-1C61-425E-953A-EC8C6E7C0E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70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21706-9D7C-4F5C-AC58-1DF3D769E4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96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AB97E-F8CF-44C9-AE7B-30E486A05C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477344-28DA-4453-B088-72A4C8148EA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9214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07307" y="1360761"/>
            <a:ext cx="12183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</a:t>
            </a:r>
            <a:r>
              <a:rPr lang="zh-CN" alt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</a:t>
            </a:r>
            <a:r>
              <a:rPr lang="zh-CN" alt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理</a:t>
            </a:r>
            <a:r>
              <a:rPr lang="zh-CN" alt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書</a:t>
            </a:r>
            <a:endParaRPr lang="en-US" altLang="zh-CN" sz="9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第一章</a:t>
            </a:r>
            <a:endParaRPr lang="en-US" altLang="zh-CN" sz="9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27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4972" y="691979"/>
            <a:ext cx="9934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實際 但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以理和三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友面臨著試探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一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、地位上的试探：得以侍立在王宫里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(4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节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二、饮食上的试探：得以享用王膳美酒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(5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节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三、名称上的试探：得以融入异教社会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(7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节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98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3081" y="691979"/>
            <a:ext cx="117389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以理和三友拒用王膳（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節）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持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守信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仰 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立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志不以王的膳和王所飲的酒玷污自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己</a:t>
            </a:r>
            <a:r>
              <a:rPr lang="en-US" altLang="zh-TW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en-US" altLang="zh-TW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endParaRPr lang="en-US" altLang="zh-TW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温和肯求，神使他在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别人眼前蒙恩，受怜悯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體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恤軟弱，合理分析建議方法讓人接納（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節）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恩典中長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進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12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3081" y="691979"/>
            <a:ext cx="11738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但以理和三友敬虔的結果（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節）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恩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典中長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進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应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对得体，受王喜欢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19~20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三朝元老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巴比倫、瑪代、波斯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，為神見證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46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" name="Rectangle 20" descr="Recycled paper"/>
          <p:cNvSpPr>
            <a:spLocks noChangeArrowheads="1"/>
          </p:cNvSpPr>
          <p:nvPr/>
        </p:nvSpPr>
        <p:spPr bwMode="auto">
          <a:xfrm>
            <a:off x="1524000" y="5715001"/>
            <a:ext cx="9144000" cy="11414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 descr="Brown marble"/>
          <p:cNvSpPr>
            <a:spLocks noChangeArrowheads="1"/>
          </p:cNvSpPr>
          <p:nvPr/>
        </p:nvSpPr>
        <p:spPr bwMode="auto">
          <a:xfrm>
            <a:off x="2362200" y="533400"/>
            <a:ext cx="3429000" cy="762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但以理書</a:t>
            </a:r>
          </a:p>
        </p:txBody>
      </p:sp>
      <p:sp>
        <p:nvSpPr>
          <p:cNvPr id="9219" name="Rectangle 3" descr="Green marble"/>
          <p:cNvSpPr>
            <a:spLocks noChangeArrowheads="1"/>
          </p:cNvSpPr>
          <p:nvPr/>
        </p:nvSpPr>
        <p:spPr bwMode="auto">
          <a:xfrm>
            <a:off x="6172200" y="533400"/>
            <a:ext cx="3429000" cy="762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啟示錄</a:t>
            </a:r>
          </a:p>
        </p:txBody>
      </p:sp>
      <p:sp>
        <p:nvSpPr>
          <p:cNvPr id="9220" name="Rectangle 4" descr="Stationery"/>
          <p:cNvSpPr>
            <a:spLocks noChangeArrowheads="1"/>
          </p:cNvSpPr>
          <p:nvPr/>
        </p:nvSpPr>
        <p:spPr bwMode="auto">
          <a:xfrm>
            <a:off x="2362200" y="1371600"/>
            <a:ext cx="762000" cy="1981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en-US" altLang="zh-TW">
                <a:ea typeface="SimHei" panose="02010609060101010101" pitchFamily="49" charset="-122"/>
              </a:rPr>
              <a:t>1-6</a:t>
            </a:r>
          </a:p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章</a:t>
            </a:r>
          </a:p>
        </p:txBody>
      </p:sp>
      <p:sp>
        <p:nvSpPr>
          <p:cNvPr id="9221" name="Rectangle 5" descr="Stationery"/>
          <p:cNvSpPr>
            <a:spLocks noChangeArrowheads="1"/>
          </p:cNvSpPr>
          <p:nvPr/>
        </p:nvSpPr>
        <p:spPr bwMode="auto">
          <a:xfrm>
            <a:off x="2362200" y="3429000"/>
            <a:ext cx="762000" cy="1981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en-US" altLang="zh-TW">
                <a:ea typeface="SimHei" panose="02010609060101010101" pitchFamily="49" charset="-122"/>
              </a:rPr>
              <a:t>7-12</a:t>
            </a:r>
          </a:p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章</a:t>
            </a:r>
          </a:p>
        </p:txBody>
      </p:sp>
      <p:sp>
        <p:nvSpPr>
          <p:cNvPr id="9222" name="Rectangle 6" descr="Newsprint"/>
          <p:cNvSpPr>
            <a:spLocks noChangeArrowheads="1"/>
          </p:cNvSpPr>
          <p:nvPr/>
        </p:nvSpPr>
        <p:spPr bwMode="auto">
          <a:xfrm>
            <a:off x="3200400" y="1371600"/>
            <a:ext cx="838200" cy="19812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歷</a:t>
            </a:r>
          </a:p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史</a:t>
            </a:r>
          </a:p>
        </p:txBody>
      </p:sp>
      <p:sp>
        <p:nvSpPr>
          <p:cNvPr id="9223" name="Rectangle 7" descr="Newsprint"/>
          <p:cNvSpPr>
            <a:spLocks noChangeArrowheads="1"/>
          </p:cNvSpPr>
          <p:nvPr/>
        </p:nvSpPr>
        <p:spPr bwMode="auto">
          <a:xfrm>
            <a:off x="3200400" y="3429000"/>
            <a:ext cx="838200" cy="19812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預</a:t>
            </a:r>
          </a:p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言</a:t>
            </a:r>
          </a:p>
        </p:txBody>
      </p:sp>
      <p:sp>
        <p:nvSpPr>
          <p:cNvPr id="9224" name="Rectangle 8" descr="Pink tissue paper"/>
          <p:cNvSpPr>
            <a:spLocks noChangeArrowheads="1"/>
          </p:cNvSpPr>
          <p:nvPr/>
        </p:nvSpPr>
        <p:spPr bwMode="auto">
          <a:xfrm>
            <a:off x="4114800" y="1371600"/>
            <a:ext cx="1676400" cy="19812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但以理和三友</a:t>
            </a:r>
          </a:p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的事蹟</a:t>
            </a:r>
            <a:endParaRPr lang="en-US" altLang="zh-TW">
              <a:ea typeface="SimHei" panose="02010609060101010101" pitchFamily="49" charset="-122"/>
            </a:endParaRPr>
          </a:p>
        </p:txBody>
      </p:sp>
      <p:sp>
        <p:nvSpPr>
          <p:cNvPr id="9225" name="Rectangle 9" descr="Blue tissue paper"/>
          <p:cNvSpPr>
            <a:spLocks noChangeArrowheads="1"/>
          </p:cNvSpPr>
          <p:nvPr/>
        </p:nvSpPr>
        <p:spPr bwMode="auto">
          <a:xfrm>
            <a:off x="4114800" y="3429000"/>
            <a:ext cx="1676400" cy="19812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四大帝國和</a:t>
            </a:r>
          </a:p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末世的異象</a:t>
            </a:r>
            <a:endParaRPr lang="en-US" altLang="zh-TW">
              <a:ea typeface="SimHei" panose="02010609060101010101" pitchFamily="49" charset="-122"/>
            </a:endParaRPr>
          </a:p>
        </p:txBody>
      </p:sp>
      <p:sp>
        <p:nvSpPr>
          <p:cNvPr id="9226" name="Rectangle 10" descr="Stationery"/>
          <p:cNvSpPr>
            <a:spLocks noChangeArrowheads="1"/>
          </p:cNvSpPr>
          <p:nvPr/>
        </p:nvSpPr>
        <p:spPr bwMode="auto">
          <a:xfrm>
            <a:off x="6172200" y="2743200"/>
            <a:ext cx="762000" cy="12954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en-US" altLang="zh-TW">
                <a:ea typeface="SimHei" panose="02010609060101010101" pitchFamily="49" charset="-122"/>
              </a:rPr>
              <a:t>2-3</a:t>
            </a:r>
          </a:p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章</a:t>
            </a:r>
          </a:p>
        </p:txBody>
      </p:sp>
      <p:sp>
        <p:nvSpPr>
          <p:cNvPr id="9227" name="Rectangle 11" descr="Stationery"/>
          <p:cNvSpPr>
            <a:spLocks noChangeArrowheads="1"/>
          </p:cNvSpPr>
          <p:nvPr/>
        </p:nvSpPr>
        <p:spPr bwMode="auto">
          <a:xfrm>
            <a:off x="6172200" y="4114800"/>
            <a:ext cx="762000" cy="12954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en-US" altLang="zh-TW">
                <a:ea typeface="SimHei" panose="02010609060101010101" pitchFamily="49" charset="-122"/>
              </a:rPr>
              <a:t>4-22</a:t>
            </a:r>
          </a:p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章</a:t>
            </a:r>
          </a:p>
        </p:txBody>
      </p:sp>
      <p:sp>
        <p:nvSpPr>
          <p:cNvPr id="9228" name="Rectangle 12" descr="Pink tissue paper"/>
          <p:cNvSpPr>
            <a:spLocks noChangeArrowheads="1"/>
          </p:cNvSpPr>
          <p:nvPr/>
        </p:nvSpPr>
        <p:spPr bwMode="auto">
          <a:xfrm>
            <a:off x="7010400" y="2743200"/>
            <a:ext cx="2590800" cy="1295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現在的事</a:t>
            </a:r>
          </a:p>
          <a:p>
            <a:pPr algn="ctr">
              <a:spcAft>
                <a:spcPct val="30000"/>
              </a:spcAft>
            </a:pPr>
            <a:r>
              <a:rPr lang="en-US" altLang="zh-TW">
                <a:ea typeface="SimHei" panose="02010609060101010101" pitchFamily="49" charset="-122"/>
              </a:rPr>
              <a:t>(</a:t>
            </a:r>
            <a:r>
              <a:rPr lang="zh-TW" altLang="en-US">
                <a:ea typeface="SimHei" panose="02010609060101010101" pitchFamily="49" charset="-122"/>
              </a:rPr>
              <a:t>七個教會</a:t>
            </a:r>
            <a:r>
              <a:rPr lang="en-US" altLang="zh-TW"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9229" name="Rectangle 13" descr="Blue tissue paper"/>
          <p:cNvSpPr>
            <a:spLocks noChangeArrowheads="1"/>
          </p:cNvSpPr>
          <p:nvPr/>
        </p:nvSpPr>
        <p:spPr bwMode="auto">
          <a:xfrm>
            <a:off x="7010400" y="4114800"/>
            <a:ext cx="2590800" cy="12954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將來必成的事</a:t>
            </a:r>
          </a:p>
          <a:p>
            <a:pPr algn="ctr">
              <a:spcAft>
                <a:spcPct val="30000"/>
              </a:spcAft>
            </a:pPr>
            <a:r>
              <a:rPr lang="en-US" altLang="zh-TW">
                <a:ea typeface="SimHei" panose="02010609060101010101" pitchFamily="49" charset="-122"/>
              </a:rPr>
              <a:t>(</a:t>
            </a:r>
            <a:r>
              <a:rPr lang="zh-TW" altLang="en-US">
                <a:ea typeface="SimHei" panose="02010609060101010101" pitchFamily="49" charset="-122"/>
              </a:rPr>
              <a:t>末世異象</a:t>
            </a:r>
            <a:r>
              <a:rPr lang="en-US" altLang="zh-TW"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9230" name="Rectangle 14" descr="Stationery"/>
          <p:cNvSpPr>
            <a:spLocks noChangeArrowheads="1"/>
          </p:cNvSpPr>
          <p:nvPr/>
        </p:nvSpPr>
        <p:spPr bwMode="auto">
          <a:xfrm>
            <a:off x="6172200" y="1371600"/>
            <a:ext cx="762000" cy="12954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en-US" altLang="zh-TW">
                <a:ea typeface="SimHei" panose="02010609060101010101" pitchFamily="49" charset="-122"/>
              </a:rPr>
              <a:t>1</a:t>
            </a:r>
          </a:p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章</a:t>
            </a:r>
          </a:p>
        </p:txBody>
      </p:sp>
      <p:sp>
        <p:nvSpPr>
          <p:cNvPr id="9231" name="Rectangle 15" descr="Parchment"/>
          <p:cNvSpPr>
            <a:spLocks noChangeArrowheads="1"/>
          </p:cNvSpPr>
          <p:nvPr/>
        </p:nvSpPr>
        <p:spPr bwMode="auto">
          <a:xfrm>
            <a:off x="7010400" y="1371600"/>
            <a:ext cx="2590800" cy="129540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所看見的</a:t>
            </a:r>
          </a:p>
          <a:p>
            <a:pPr algn="ctr">
              <a:spcAft>
                <a:spcPct val="30000"/>
              </a:spcAft>
            </a:pPr>
            <a:r>
              <a:rPr lang="en-US" altLang="zh-TW">
                <a:ea typeface="SimHei" panose="02010609060101010101" pitchFamily="49" charset="-122"/>
              </a:rPr>
              <a:t>(</a:t>
            </a:r>
            <a:r>
              <a:rPr lang="zh-TW" altLang="en-US">
                <a:ea typeface="SimHei" panose="02010609060101010101" pitchFamily="49" charset="-122"/>
              </a:rPr>
              <a:t>榮耀的基督</a:t>
            </a:r>
            <a:r>
              <a:rPr lang="en-US" altLang="zh-TW"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8915400" y="2362200"/>
            <a:ext cx="1524000" cy="609600"/>
          </a:xfrm>
          <a:prstGeom prst="wedgeRectCallout">
            <a:avLst>
              <a:gd name="adj1" fmla="val -44167"/>
              <a:gd name="adj2" fmla="val 8880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呼召得勝者</a:t>
            </a:r>
            <a:endParaRPr lang="en-US" altLang="en-US">
              <a:ea typeface="SimHei" panose="02010609060101010101" pitchFamily="49" charset="-122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4191000" y="1066800"/>
            <a:ext cx="1828800" cy="609600"/>
          </a:xfrm>
          <a:prstGeom prst="wedgeRectCallout">
            <a:avLst>
              <a:gd name="adj1" fmla="val -15102"/>
              <a:gd name="adj2" fmla="val 10390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得勝者的榜樣</a:t>
            </a:r>
            <a:endParaRPr lang="en-US" altLang="en-US">
              <a:ea typeface="SimHei" panose="02010609060101010101" pitchFamily="49" charset="-122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057400" y="5876926"/>
            <a:ext cx="80772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>
                <a:ea typeface="SimHei" panose="02010609060101010101" pitchFamily="49" charset="-122"/>
              </a:rPr>
              <a:t>你將要受的苦你不用怕。魔鬼要把你們中間幾個人下在監裏，叫你們被試煉，你們必受患難十日。你務要至死忠心，我就賜給你那生命的冠冕。</a:t>
            </a:r>
            <a:r>
              <a:rPr lang="en-US" altLang="zh-TW">
                <a:solidFill>
                  <a:schemeClr val="bg2"/>
                </a:solidFill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chemeClr val="bg2"/>
                </a:solidFill>
                <a:ea typeface="SimHei" panose="02010609060101010101" pitchFamily="49" charset="-122"/>
              </a:rPr>
              <a:t>啟</a:t>
            </a:r>
            <a:r>
              <a:rPr lang="en-US" altLang="zh-TW">
                <a:solidFill>
                  <a:schemeClr val="bg2"/>
                </a:solidFill>
                <a:ea typeface="SimHei" panose="02010609060101010101" pitchFamily="49" charset="-122"/>
              </a:rPr>
              <a:t>2:10)</a:t>
            </a:r>
            <a:endParaRPr lang="zh-TW" altLang="en-US">
              <a:solidFill>
                <a:schemeClr val="bg2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59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  <p:bldP spid="9218" grpId="0" animBg="1"/>
      <p:bldP spid="9219" grpId="0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" name="Rectangle 20" descr="Recycled paper"/>
          <p:cNvSpPr>
            <a:spLocks noChangeArrowheads="1"/>
          </p:cNvSpPr>
          <p:nvPr/>
        </p:nvSpPr>
        <p:spPr bwMode="auto">
          <a:xfrm>
            <a:off x="1524000" y="5715001"/>
            <a:ext cx="9144000" cy="11414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8" name="Rectangle 2" descr="Brown marble"/>
          <p:cNvSpPr>
            <a:spLocks noChangeArrowheads="1"/>
          </p:cNvSpPr>
          <p:nvPr/>
        </p:nvSpPr>
        <p:spPr bwMode="auto">
          <a:xfrm>
            <a:off x="2362200" y="533400"/>
            <a:ext cx="3429000" cy="762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但以理書</a:t>
            </a:r>
          </a:p>
        </p:txBody>
      </p:sp>
      <p:sp>
        <p:nvSpPr>
          <p:cNvPr id="9219" name="Rectangle 3" descr="Green marble"/>
          <p:cNvSpPr>
            <a:spLocks noChangeArrowheads="1"/>
          </p:cNvSpPr>
          <p:nvPr/>
        </p:nvSpPr>
        <p:spPr bwMode="auto">
          <a:xfrm>
            <a:off x="6172200" y="533400"/>
            <a:ext cx="3429000" cy="762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 sz="2000">
                <a:solidFill>
                  <a:srgbClr val="FFFFFF"/>
                </a:solidFill>
                <a:ea typeface="SimHei" panose="02010609060101010101" pitchFamily="49" charset="-122"/>
              </a:rPr>
              <a:t>啟示錄</a:t>
            </a:r>
          </a:p>
        </p:txBody>
      </p:sp>
      <p:sp>
        <p:nvSpPr>
          <p:cNvPr id="9220" name="Rectangle 4" descr="Stationery"/>
          <p:cNvSpPr>
            <a:spLocks noChangeArrowheads="1"/>
          </p:cNvSpPr>
          <p:nvPr/>
        </p:nvSpPr>
        <p:spPr bwMode="auto">
          <a:xfrm>
            <a:off x="2362200" y="1371600"/>
            <a:ext cx="762000" cy="1981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1-6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章</a:t>
            </a:r>
          </a:p>
        </p:txBody>
      </p:sp>
      <p:sp>
        <p:nvSpPr>
          <p:cNvPr id="9221" name="Rectangle 5" descr="Stationery"/>
          <p:cNvSpPr>
            <a:spLocks noChangeArrowheads="1"/>
          </p:cNvSpPr>
          <p:nvPr/>
        </p:nvSpPr>
        <p:spPr bwMode="auto">
          <a:xfrm>
            <a:off x="2362200" y="3429000"/>
            <a:ext cx="762000" cy="1981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7-12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章</a:t>
            </a:r>
          </a:p>
        </p:txBody>
      </p:sp>
      <p:sp>
        <p:nvSpPr>
          <p:cNvPr id="9222" name="Rectangle 6" descr="Newsprint"/>
          <p:cNvSpPr>
            <a:spLocks noChangeArrowheads="1"/>
          </p:cNvSpPr>
          <p:nvPr/>
        </p:nvSpPr>
        <p:spPr bwMode="auto">
          <a:xfrm>
            <a:off x="3200400" y="1371600"/>
            <a:ext cx="838200" cy="19812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歷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史</a:t>
            </a:r>
          </a:p>
        </p:txBody>
      </p:sp>
      <p:sp>
        <p:nvSpPr>
          <p:cNvPr id="9223" name="Rectangle 7" descr="Newsprint"/>
          <p:cNvSpPr>
            <a:spLocks noChangeArrowheads="1"/>
          </p:cNvSpPr>
          <p:nvPr/>
        </p:nvSpPr>
        <p:spPr bwMode="auto">
          <a:xfrm>
            <a:off x="3200400" y="3429000"/>
            <a:ext cx="838200" cy="19812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預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言</a:t>
            </a:r>
          </a:p>
        </p:txBody>
      </p:sp>
      <p:sp>
        <p:nvSpPr>
          <p:cNvPr id="9224" name="Rectangle 8" descr="Pink tissue paper"/>
          <p:cNvSpPr>
            <a:spLocks noChangeArrowheads="1"/>
          </p:cNvSpPr>
          <p:nvPr/>
        </p:nvSpPr>
        <p:spPr bwMode="auto">
          <a:xfrm>
            <a:off x="4114800" y="1371600"/>
            <a:ext cx="1676400" cy="19812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但以理和三友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的事蹟</a:t>
            </a:r>
            <a:endParaRPr lang="en-US" altLang="zh-TW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9225" name="Rectangle 9" descr="Blue tissue paper"/>
          <p:cNvSpPr>
            <a:spLocks noChangeArrowheads="1"/>
          </p:cNvSpPr>
          <p:nvPr/>
        </p:nvSpPr>
        <p:spPr bwMode="auto">
          <a:xfrm>
            <a:off x="4114800" y="3429000"/>
            <a:ext cx="1676400" cy="19812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四大帝國和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末世的異象</a:t>
            </a:r>
            <a:endParaRPr lang="en-US" altLang="zh-TW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9226" name="Rectangle 10" descr="Stationery"/>
          <p:cNvSpPr>
            <a:spLocks noChangeArrowheads="1"/>
          </p:cNvSpPr>
          <p:nvPr/>
        </p:nvSpPr>
        <p:spPr bwMode="auto">
          <a:xfrm>
            <a:off x="6172200" y="2743200"/>
            <a:ext cx="762000" cy="12954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2-3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章</a:t>
            </a:r>
          </a:p>
        </p:txBody>
      </p:sp>
      <p:sp>
        <p:nvSpPr>
          <p:cNvPr id="9227" name="Rectangle 11" descr="Stationery"/>
          <p:cNvSpPr>
            <a:spLocks noChangeArrowheads="1"/>
          </p:cNvSpPr>
          <p:nvPr/>
        </p:nvSpPr>
        <p:spPr bwMode="auto">
          <a:xfrm>
            <a:off x="6172200" y="4114800"/>
            <a:ext cx="762000" cy="12954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4-22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章</a:t>
            </a:r>
          </a:p>
        </p:txBody>
      </p:sp>
      <p:sp>
        <p:nvSpPr>
          <p:cNvPr id="9228" name="Rectangle 12" descr="Pink tissue paper"/>
          <p:cNvSpPr>
            <a:spLocks noChangeArrowheads="1"/>
          </p:cNvSpPr>
          <p:nvPr/>
        </p:nvSpPr>
        <p:spPr bwMode="auto">
          <a:xfrm>
            <a:off x="7010400" y="2743200"/>
            <a:ext cx="2590800" cy="1295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現在的事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七個教會</a:t>
            </a: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9229" name="Rectangle 13" descr="Blue tissue paper"/>
          <p:cNvSpPr>
            <a:spLocks noChangeArrowheads="1"/>
          </p:cNvSpPr>
          <p:nvPr/>
        </p:nvSpPr>
        <p:spPr bwMode="auto">
          <a:xfrm>
            <a:off x="7010400" y="4114800"/>
            <a:ext cx="2590800" cy="12954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將來必成的事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末世異象</a:t>
            </a: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9230" name="Rectangle 14" descr="Stationery"/>
          <p:cNvSpPr>
            <a:spLocks noChangeArrowheads="1"/>
          </p:cNvSpPr>
          <p:nvPr/>
        </p:nvSpPr>
        <p:spPr bwMode="auto">
          <a:xfrm>
            <a:off x="6172200" y="1371600"/>
            <a:ext cx="762000" cy="12954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1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章</a:t>
            </a:r>
          </a:p>
        </p:txBody>
      </p:sp>
      <p:sp>
        <p:nvSpPr>
          <p:cNvPr id="9231" name="Rectangle 15" descr="Parchment"/>
          <p:cNvSpPr>
            <a:spLocks noChangeArrowheads="1"/>
          </p:cNvSpPr>
          <p:nvPr/>
        </p:nvSpPr>
        <p:spPr bwMode="auto">
          <a:xfrm>
            <a:off x="7010400" y="1371600"/>
            <a:ext cx="2590800" cy="129540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所看見的</a:t>
            </a:r>
          </a:p>
          <a:p>
            <a:pPr algn="ctr" fontAlgn="base">
              <a:spcBef>
                <a:spcPct val="0"/>
              </a:spcBef>
              <a:spcAft>
                <a:spcPct val="30000"/>
              </a:spcAft>
            </a:pP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榮耀的基督</a:t>
            </a:r>
            <a:r>
              <a:rPr lang="en-US" altLang="zh-TW">
                <a:solidFill>
                  <a:srgbClr val="000000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8915400" y="2362200"/>
            <a:ext cx="1524000" cy="609600"/>
          </a:xfrm>
          <a:prstGeom prst="wedgeRectCallout">
            <a:avLst>
              <a:gd name="adj1" fmla="val -44167"/>
              <a:gd name="adj2" fmla="val 8880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呼召得勝者</a:t>
            </a:r>
            <a:endParaRPr lang="en-US" alt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4191000" y="1066800"/>
            <a:ext cx="1828800" cy="609600"/>
          </a:xfrm>
          <a:prstGeom prst="wedgeRectCallout">
            <a:avLst>
              <a:gd name="adj1" fmla="val -15102"/>
              <a:gd name="adj2" fmla="val 10390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得勝者的榜樣</a:t>
            </a:r>
            <a:endParaRPr lang="en-US" alt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057400" y="5876926"/>
            <a:ext cx="80772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你將要受的苦你不用怕。魔鬼要把你們中間幾個人下在監裏，叫你們被試煉，你們必受患難十日。你務要至死忠心，我就賜給你那生命的冠冕。</a:t>
            </a:r>
            <a:r>
              <a:rPr lang="en-US" altLang="zh-TW">
                <a:solidFill>
                  <a:srgbClr val="808080"/>
                </a:solidFill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rgbClr val="808080"/>
                </a:solidFill>
                <a:ea typeface="SimHei" panose="02010609060101010101" pitchFamily="49" charset="-122"/>
              </a:rPr>
              <a:t>啟</a:t>
            </a:r>
            <a:r>
              <a:rPr lang="en-US" altLang="zh-TW">
                <a:solidFill>
                  <a:srgbClr val="808080"/>
                </a:solidFill>
                <a:ea typeface="SimHei" panose="02010609060101010101" pitchFamily="49" charset="-122"/>
              </a:rPr>
              <a:t>2:10)</a:t>
            </a:r>
            <a:endParaRPr lang="zh-TW" altLang="en-US">
              <a:solidFill>
                <a:srgbClr val="808080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30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  <p:bldP spid="9218" grpId="0" animBg="1"/>
      <p:bldP spid="9219" grpId="0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5326" y="493295"/>
            <a:ext cx="10984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討論分</a:t>
            </a:r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享</a:t>
            </a:r>
            <a:endParaRPr lang="en-US" altLang="zh-CN" sz="7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分</a:t>
            </a: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享一下，</a:t>
            </a:r>
            <a:r>
              <a:rPr lang="zh-CN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當您到</a:t>
            </a: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陌生的環境</a:t>
            </a:r>
            <a:r>
              <a:rPr lang="zh-CN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，您是</a:t>
            </a: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如何适应</a:t>
            </a:r>
            <a:r>
              <a:rPr lang="zh-CN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呢？</a:t>
            </a:r>
            <a:endParaRPr lang="en-US" altLang="zh-CN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处理人际关系的最佳模式是“双赢”，从但以理身</a:t>
            </a:r>
            <a:r>
              <a:rPr lang="zh-CN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上我們可</a:t>
            </a: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以借</a:t>
            </a:r>
            <a:r>
              <a:rPr lang="zh-CN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鉴些什麼？</a:t>
            </a:r>
            <a:endParaRPr lang="en-US" altLang="zh-CN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80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程簡介</a:t>
            </a:r>
            <a:endParaRPr lang="en-US" altLang="zh-CN" sz="7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但以理書是舊約的啟示錄；啟示錄是新約的但以理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書</a:t>
            </a:r>
            <a:endParaRPr lang="en-US" altLang="zh-TW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藉著世界諸國之興衰及猶太選民之遭遇指出神是至高的掌權者，也是審判者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，祂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必在地上建立彌賽亞永恆的國度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程目</a:t>
            </a:r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endParaRPr lang="en-US" altLang="zh-CN" sz="7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學習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本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書幫助我們認識神的主權和計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劃</a:t>
            </a:r>
            <a:endParaRPr lang="en-US" altLang="zh-TW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從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但以理一生美好的見證，學習忠心事奉神的功</a:t>
            </a:r>
          </a:p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---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恩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典中長進 盼望裡忠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貞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6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232" y="58846"/>
            <a:ext cx="109848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學習方式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主日學老師講解～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30min.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討論時間 ，組員自由回答問題或分享心得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課程要求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全學期通讀但以理書兩遍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每週上課前預讀當週章節，歡迎預備問題或分享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2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猶大王約雅敬在位第三年，巴比倫王尼布甲尼撒來到耶路撒冷，將城圍困。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主將猶大王約雅敬，並神殿中器皿的幾分交付他手。他就把這器皿帶到示拿地，收入他神的廟裏，放在他神的庫中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王吩咐太監長亞施毗拿，從以色列人的宗室和貴冑中帶進幾個人來，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就是年少沒有殘疾、相貌俊美、通達各樣學問、知識聰明俱備、足能侍立在王宮裏的，要教他們迦勒底的文字言語。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王派定將自己所用的膳和所飲的酒，每日賜他們一分，養他們三年。滿了三年，好叫他們在王面前侍立。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他們中間有猶大族的人：但以理、哈拿尼雅、米沙利、亞撒利雅。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太監長給他們起名：稱但以理為伯提沙撒，稱哈拿尼雅為沙得拉，稱米沙利為米煞，稱亞撒利雅為亞伯尼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歌。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2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但以理卻立志不以王的膳和王所飲的酒玷污自己，所以求太監長容他不玷污自己。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神使但以理在太監長眼前蒙恩惠，受憐憫。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太監長對但以理說：「我懼怕我主我王，他已經派定你們的飲食，倘若他見你們的面貌比你們同歲的少年人肌瘦，怎麼好呢？這樣，你們就使我的頭在王那裏難保。」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但以理對太監長所派管理但以理、哈拿尼雅、米沙利、亞撒利雅的委辦說：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「求你試試僕人們十天，給我們素菜吃，白水喝，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然後看看我們的面貌和用王膳那少年人的面貌，就照你所看的待僕人吧！」</a:t>
            </a:r>
          </a:p>
          <a:p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委辦便允准他們這件事，試看他們十天。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過了十天，見他們的面貌比用王膳的一切少年人更加俊美肥胖。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於是委辦撤去派他們用的膳，飲的酒，給他們素菜吃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11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這四個少年人，神在各樣文字學問（學問：原文是智慧）上賜給他們聰明知識；但以理又明白各樣的異象和夢兆。</a:t>
            </a:r>
          </a:p>
          <a:p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尼布甲尼撒王預定帶進少年人來的日期滿了，太監長就把他們帶到王面前。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王與他們談論，見少年人中無一人能比但以理、哈拿尼雅、米沙利、亞撒利雅，所以留他們在王面前侍立。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王考問他們一切事，就見他們的智慧聰明比通國的術士和用法術的勝過十倍。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到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居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魯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士王元年，但以理還在。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62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4972" y="691979"/>
            <a:ext cx="99348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結構：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引言 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歷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史背景，尼布甲尼撒得勝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並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掳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掠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耶路撒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冷 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但以理和三友被选入宫受训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但以理和三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友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拒用王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膳（ </a:t>
            </a:r>
            <a:r>
              <a:rPr lang="en-US" altLang="zh-TW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altLang="zh-TW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節）</a:t>
            </a:r>
            <a:endParaRPr lang="en-US" altLang="zh-TW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但以理和三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友敬虔的結果（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鑰節：</a:t>
            </a:r>
            <a:r>
              <a:rPr lang="en-US" altLang="zh-TW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但以理卻立志不以王的膳和王所飲的酒玷污自己，所以求太監長容他不玷污自己。 </a:t>
            </a:r>
            <a:endParaRPr lang="en-US" altLang="zh-CN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90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54" y="808849"/>
            <a:ext cx="10445578" cy="5875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463" y="-10994"/>
            <a:ext cx="1160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引言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尼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布甲尼撒得勝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並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掳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掠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耶路撒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冷 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en-US" altLang="zh-TW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47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7400" y="1431926"/>
            <a:ext cx="80010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buFontTx/>
              <a:buBlip>
                <a:blip r:embed="rId2"/>
              </a:buBlip>
            </a:pPr>
            <a:r>
              <a:rPr lang="zh-TW" altLang="en-US" sz="2400" dirty="0">
                <a:ea typeface="SimHei" panose="02010609060101010101" pitchFamily="49" charset="-122"/>
              </a:rPr>
              <a:t>古名巴別，為巴別塔的所在，位於示拿地。</a:t>
            </a:r>
          </a:p>
          <a:p>
            <a:pPr>
              <a:lnSpc>
                <a:spcPct val="160000"/>
              </a:lnSpc>
              <a:buFontTx/>
              <a:buBlip>
                <a:blip r:embed="rId2"/>
              </a:buBlip>
            </a:pPr>
            <a:r>
              <a:rPr lang="zh-TW" altLang="en-US" sz="2400" dirty="0">
                <a:ea typeface="SimHei" panose="02010609060101010101" pitchFamily="49" charset="-122"/>
              </a:rPr>
              <a:t>後來該地區被稱作迦勒底，巴比倫為其中的一座城。</a:t>
            </a:r>
          </a:p>
          <a:p>
            <a:pPr>
              <a:lnSpc>
                <a:spcPct val="160000"/>
              </a:lnSpc>
              <a:buFontTx/>
              <a:buBlip>
                <a:blip r:embed="rId2"/>
              </a:buBlip>
            </a:pPr>
            <a:r>
              <a:rPr lang="zh-TW" altLang="en-US" sz="2400" dirty="0">
                <a:ea typeface="SimHei" panose="02010609060101010101" pitchFamily="49" charset="-122"/>
              </a:rPr>
              <a:t>其國勢強盛後，被稱為巴比倫帝國。</a:t>
            </a:r>
          </a:p>
          <a:p>
            <a:pPr>
              <a:lnSpc>
                <a:spcPct val="160000"/>
              </a:lnSpc>
              <a:buFontTx/>
              <a:buBlip>
                <a:blip r:embed="rId2"/>
              </a:buBlip>
            </a:pPr>
            <a:r>
              <a:rPr lang="zh-TW" altLang="en-US" sz="2400" dirty="0">
                <a:ea typeface="SimHei" panose="02010609060101010101" pitchFamily="49" charset="-122"/>
              </a:rPr>
              <a:t>在聖經中預表敵擋神的系統，與耶路撒冷相對。</a:t>
            </a:r>
          </a:p>
          <a:p>
            <a:pPr>
              <a:lnSpc>
                <a:spcPct val="160000"/>
              </a:lnSpc>
              <a:buFontTx/>
              <a:buBlip>
                <a:blip r:embed="rId2"/>
              </a:buBlip>
            </a:pPr>
            <a:r>
              <a:rPr lang="zh-TW" altLang="en-US" sz="2400" dirty="0">
                <a:ea typeface="SimHei" panose="02010609060101010101" pitchFamily="49" charset="-122"/>
              </a:rPr>
              <a:t>在啟示錄中，巴比倫分為宗教的巴比倫、經濟的巴比倫和政治的巴比倫，在基督再來前都先後沉淪了。</a:t>
            </a:r>
          </a:p>
        </p:txBody>
      </p:sp>
      <p:sp>
        <p:nvSpPr>
          <p:cNvPr id="15366" name="Rectangle 6" descr="Brown marble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057400" y="147638"/>
            <a:ext cx="125095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</a:rPr>
              <a:t>巴比倫</a:t>
            </a:r>
          </a:p>
        </p:txBody>
      </p:sp>
    </p:spTree>
    <p:extLst>
      <p:ext uri="{BB962C8B-B14F-4D97-AF65-F5344CB8AC3E}">
        <p14:creationId xmlns:p14="http://schemas.microsoft.com/office/powerpoint/2010/main" val="2627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7882" y="107093"/>
            <a:ext cx="105444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2. 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</a:t>
            </a: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以理和三友被选入宫受训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王的智囊團學校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精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英的條件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王吩咐太監長亞施毗拿，從以色列人的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宗室和貴冑中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帶進幾個人來， 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就是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年少沒有殘疾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相貌俊美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通達各樣學問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知識聰明俱備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、足能侍立在王宮裏的，</a:t>
            </a:r>
            <a:endParaRPr lang="en-US" altLang="zh-TW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預備的方式和目的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TW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要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教他們迦勒底的文字言語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王派定將自己所用的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膳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和所飲的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酒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，每日賜他們一分，養他們三年。滿了三年，好叫他們在王面前侍立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…7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太監長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給他們起名</a:t>
            </a:r>
            <a:endParaRPr lang="en-US" altLang="zh-CN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1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 descr="Blue tissue paper"/>
          <p:cNvSpPr>
            <a:spLocks noChangeArrowheads="1"/>
          </p:cNvSpPr>
          <p:nvPr/>
        </p:nvSpPr>
        <p:spPr bwMode="auto">
          <a:xfrm>
            <a:off x="2209800" y="2743200"/>
            <a:ext cx="1295400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ea typeface="SimHei" panose="02010609060101010101" pitchFamily="49" charset="-122"/>
              </a:rPr>
              <a:t>哈拿尼雅</a:t>
            </a:r>
          </a:p>
        </p:txBody>
      </p:sp>
      <p:sp>
        <p:nvSpPr>
          <p:cNvPr id="3077" name="Rectangle 5" descr="Blue tissue paper"/>
          <p:cNvSpPr>
            <a:spLocks noChangeArrowheads="1"/>
          </p:cNvSpPr>
          <p:nvPr/>
        </p:nvSpPr>
        <p:spPr bwMode="auto">
          <a:xfrm>
            <a:off x="2209800" y="3962400"/>
            <a:ext cx="1295400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ea typeface="SimHei" panose="02010609060101010101" pitchFamily="49" charset="-122"/>
              </a:rPr>
              <a:t>米沙利</a:t>
            </a:r>
          </a:p>
        </p:txBody>
      </p:sp>
      <p:sp>
        <p:nvSpPr>
          <p:cNvPr id="3078" name="Rectangle 6" descr="Blue tissue paper"/>
          <p:cNvSpPr>
            <a:spLocks noChangeArrowheads="1"/>
          </p:cNvSpPr>
          <p:nvPr/>
        </p:nvSpPr>
        <p:spPr bwMode="auto">
          <a:xfrm>
            <a:off x="2209800" y="5181600"/>
            <a:ext cx="1295400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ea typeface="SimHei" panose="02010609060101010101" pitchFamily="49" charset="-122"/>
              </a:rPr>
              <a:t>亞撒利雅</a:t>
            </a:r>
          </a:p>
        </p:txBody>
      </p:sp>
      <p:sp>
        <p:nvSpPr>
          <p:cNvPr id="3079" name="Rectangle 7" descr="Newsprint"/>
          <p:cNvSpPr>
            <a:spLocks noChangeArrowheads="1"/>
          </p:cNvSpPr>
          <p:nvPr/>
        </p:nvSpPr>
        <p:spPr bwMode="auto">
          <a:xfrm>
            <a:off x="2209800" y="762000"/>
            <a:ext cx="12954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希伯來名</a:t>
            </a:r>
          </a:p>
        </p:txBody>
      </p:sp>
      <p:sp>
        <p:nvSpPr>
          <p:cNvPr id="3080" name="Rectangle 8" descr="Parchment"/>
          <p:cNvSpPr>
            <a:spLocks noChangeArrowheads="1"/>
          </p:cNvSpPr>
          <p:nvPr/>
        </p:nvSpPr>
        <p:spPr bwMode="auto">
          <a:xfrm>
            <a:off x="3581400" y="2743200"/>
            <a:ext cx="2286000" cy="1143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ea typeface="SimHei" panose="02010609060101010101" pitchFamily="49" charset="-122"/>
              </a:rPr>
              <a:t>耶和華滿有恩惠</a:t>
            </a:r>
          </a:p>
        </p:txBody>
      </p:sp>
      <p:sp>
        <p:nvSpPr>
          <p:cNvPr id="3081" name="Rectangle 9" descr="Parchment"/>
          <p:cNvSpPr>
            <a:spLocks noChangeArrowheads="1"/>
          </p:cNvSpPr>
          <p:nvPr/>
        </p:nvSpPr>
        <p:spPr bwMode="auto">
          <a:xfrm>
            <a:off x="3581400" y="3962400"/>
            <a:ext cx="2286000" cy="1143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ea typeface="SimHei" panose="02010609060101010101" pitchFamily="49" charset="-122"/>
              </a:rPr>
              <a:t>有誰能像神一樣</a:t>
            </a:r>
          </a:p>
        </p:txBody>
      </p:sp>
      <p:sp>
        <p:nvSpPr>
          <p:cNvPr id="3082" name="Rectangle 10" descr="Parchment"/>
          <p:cNvSpPr>
            <a:spLocks noChangeArrowheads="1"/>
          </p:cNvSpPr>
          <p:nvPr/>
        </p:nvSpPr>
        <p:spPr bwMode="auto">
          <a:xfrm>
            <a:off x="3581400" y="5181600"/>
            <a:ext cx="2286000" cy="1143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ea typeface="SimHei" panose="02010609060101010101" pitchFamily="49" charset="-122"/>
              </a:rPr>
              <a:t>耶和華是我的幫助</a:t>
            </a:r>
          </a:p>
        </p:txBody>
      </p:sp>
      <p:sp>
        <p:nvSpPr>
          <p:cNvPr id="3083" name="Rectangle 11" descr="Newsprint"/>
          <p:cNvSpPr>
            <a:spLocks noChangeArrowheads="1"/>
          </p:cNvSpPr>
          <p:nvPr/>
        </p:nvSpPr>
        <p:spPr bwMode="auto">
          <a:xfrm>
            <a:off x="3581400" y="762000"/>
            <a:ext cx="22860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意義</a:t>
            </a:r>
          </a:p>
        </p:txBody>
      </p:sp>
      <p:sp>
        <p:nvSpPr>
          <p:cNvPr id="3084" name="Rectangle 12" descr="Blue tissue paper"/>
          <p:cNvSpPr>
            <a:spLocks noChangeArrowheads="1"/>
          </p:cNvSpPr>
          <p:nvPr/>
        </p:nvSpPr>
        <p:spPr bwMode="auto">
          <a:xfrm>
            <a:off x="2209800" y="1524000"/>
            <a:ext cx="1295400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ea typeface="SimHei" panose="02010609060101010101" pitchFamily="49" charset="-122"/>
              </a:rPr>
              <a:t>但以理</a:t>
            </a:r>
          </a:p>
        </p:txBody>
      </p:sp>
      <p:sp>
        <p:nvSpPr>
          <p:cNvPr id="3085" name="Rectangle 13" descr="Parchment"/>
          <p:cNvSpPr>
            <a:spLocks noChangeArrowheads="1"/>
          </p:cNvSpPr>
          <p:nvPr/>
        </p:nvSpPr>
        <p:spPr bwMode="auto">
          <a:xfrm>
            <a:off x="3581400" y="1524000"/>
            <a:ext cx="2286000" cy="1143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神是我的審判者</a:t>
            </a:r>
          </a:p>
        </p:txBody>
      </p:sp>
      <p:sp>
        <p:nvSpPr>
          <p:cNvPr id="3096" name="Rectangle 24" descr="Stationery"/>
          <p:cNvSpPr>
            <a:spLocks noChangeArrowheads="1"/>
          </p:cNvSpPr>
          <p:nvPr/>
        </p:nvSpPr>
        <p:spPr bwMode="auto">
          <a:xfrm>
            <a:off x="6096001" y="2743200"/>
            <a:ext cx="1298575" cy="1143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ea typeface="SimHei" panose="02010609060101010101" pitchFamily="49" charset="-122"/>
              </a:rPr>
              <a:t>沙得拉</a:t>
            </a:r>
          </a:p>
        </p:txBody>
      </p:sp>
      <p:sp>
        <p:nvSpPr>
          <p:cNvPr id="3097" name="Rectangle 25" descr="Stationery"/>
          <p:cNvSpPr>
            <a:spLocks noChangeArrowheads="1"/>
          </p:cNvSpPr>
          <p:nvPr/>
        </p:nvSpPr>
        <p:spPr bwMode="auto">
          <a:xfrm>
            <a:off x="6096001" y="3962400"/>
            <a:ext cx="1298575" cy="1143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ea typeface="SimHei" panose="02010609060101010101" pitchFamily="49" charset="-122"/>
              </a:rPr>
              <a:t>米煞</a:t>
            </a:r>
          </a:p>
        </p:txBody>
      </p:sp>
      <p:sp>
        <p:nvSpPr>
          <p:cNvPr id="3098" name="Rectangle 26" descr="Stationery"/>
          <p:cNvSpPr>
            <a:spLocks noChangeArrowheads="1"/>
          </p:cNvSpPr>
          <p:nvPr/>
        </p:nvSpPr>
        <p:spPr bwMode="auto">
          <a:xfrm>
            <a:off x="6096001" y="5181600"/>
            <a:ext cx="1298575" cy="1143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ea typeface="SimHei" panose="02010609060101010101" pitchFamily="49" charset="-122"/>
              </a:rPr>
              <a:t>亞伯尼歌</a:t>
            </a:r>
          </a:p>
        </p:txBody>
      </p:sp>
      <p:sp>
        <p:nvSpPr>
          <p:cNvPr id="3099" name="Rectangle 27" descr="Pink tissue paper"/>
          <p:cNvSpPr>
            <a:spLocks noChangeArrowheads="1"/>
          </p:cNvSpPr>
          <p:nvPr/>
        </p:nvSpPr>
        <p:spPr bwMode="auto">
          <a:xfrm>
            <a:off x="6096001" y="762000"/>
            <a:ext cx="1298575" cy="685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巴比倫名</a:t>
            </a:r>
          </a:p>
        </p:txBody>
      </p:sp>
      <p:sp>
        <p:nvSpPr>
          <p:cNvPr id="3100" name="Rectangle 28" descr="Recycled paper"/>
          <p:cNvSpPr>
            <a:spLocks noChangeArrowheads="1"/>
          </p:cNvSpPr>
          <p:nvPr/>
        </p:nvSpPr>
        <p:spPr bwMode="auto">
          <a:xfrm>
            <a:off x="7467600" y="2743200"/>
            <a:ext cx="2667000" cy="11430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50000"/>
              </a:spcAft>
            </a:pPr>
            <a:r>
              <a:rPr lang="en-US" altLang="en-US">
                <a:ea typeface="SimHei" panose="02010609060101010101" pitchFamily="49" charset="-122"/>
              </a:rPr>
              <a:t>甚懼怕我神</a:t>
            </a:r>
            <a:endParaRPr lang="en-US" altLang="zh-TW">
              <a:ea typeface="SimHei" panose="02010609060101010101" pitchFamily="49" charset="-122"/>
            </a:endParaRPr>
          </a:p>
          <a:p>
            <a:pPr algn="ctr">
              <a:spcAft>
                <a:spcPct val="50000"/>
              </a:spcAft>
            </a:pPr>
            <a:r>
              <a:rPr lang="en-US" altLang="zh-TW">
                <a:ea typeface="SimHei" panose="02010609060101010101" pitchFamily="49" charset="-122"/>
              </a:rPr>
              <a:t>(or </a:t>
            </a:r>
            <a:r>
              <a:rPr lang="zh-TW" altLang="en-US">
                <a:ea typeface="SimHei" panose="02010609060101010101" pitchFamily="49" charset="-122"/>
              </a:rPr>
              <a:t>偉大的文士</a:t>
            </a:r>
            <a:r>
              <a:rPr lang="en-US" altLang="zh-TW"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101" name="Rectangle 29" descr="Recycled paper"/>
          <p:cNvSpPr>
            <a:spLocks noChangeArrowheads="1"/>
          </p:cNvSpPr>
          <p:nvPr/>
        </p:nvSpPr>
        <p:spPr bwMode="auto">
          <a:xfrm>
            <a:off x="7467600" y="3962400"/>
            <a:ext cx="2667000" cy="11430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50000"/>
              </a:spcAft>
            </a:pPr>
            <a:r>
              <a:rPr lang="en-US" altLang="en-US">
                <a:ea typeface="SimHei" panose="02010609060101010101" pitchFamily="49" charset="-122"/>
              </a:rPr>
              <a:t>在王面前我實微不足道</a:t>
            </a:r>
            <a:endParaRPr lang="en-US" altLang="zh-TW">
              <a:ea typeface="SimHei" panose="02010609060101010101" pitchFamily="49" charset="-122"/>
            </a:endParaRPr>
          </a:p>
          <a:p>
            <a:pPr algn="ctr">
              <a:spcAft>
                <a:spcPct val="50000"/>
              </a:spcAft>
            </a:pPr>
            <a:r>
              <a:rPr lang="en-US" altLang="zh-TW">
                <a:ea typeface="SimHei" panose="02010609060101010101" pitchFamily="49" charset="-122"/>
              </a:rPr>
              <a:t>(or </a:t>
            </a:r>
            <a:r>
              <a:rPr lang="zh-TW" altLang="en-US">
                <a:ea typeface="SimHei" panose="02010609060101010101" pitchFamily="49" charset="-122"/>
              </a:rPr>
              <a:t>王的賓客</a:t>
            </a:r>
            <a:r>
              <a:rPr lang="en-US" altLang="zh-TW"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102" name="Rectangle 30" descr="Recycled paper"/>
          <p:cNvSpPr>
            <a:spLocks noChangeArrowheads="1"/>
          </p:cNvSpPr>
          <p:nvPr/>
        </p:nvSpPr>
        <p:spPr bwMode="auto">
          <a:xfrm>
            <a:off x="7467600" y="5181600"/>
            <a:ext cx="2667000" cy="11430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50000"/>
              </a:spcAft>
            </a:pPr>
            <a:r>
              <a:rPr lang="zh-TW" altLang="en-US">
                <a:ea typeface="SimHei" panose="02010609060101010101" pitchFamily="49" charset="-122"/>
              </a:rPr>
              <a:t>尼波之僕</a:t>
            </a:r>
          </a:p>
        </p:txBody>
      </p:sp>
      <p:sp>
        <p:nvSpPr>
          <p:cNvPr id="3103" name="Rectangle 31" descr="Pink tissue paper"/>
          <p:cNvSpPr>
            <a:spLocks noChangeArrowheads="1"/>
          </p:cNvSpPr>
          <p:nvPr/>
        </p:nvSpPr>
        <p:spPr bwMode="auto">
          <a:xfrm>
            <a:off x="7467600" y="762000"/>
            <a:ext cx="2667000" cy="685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50000"/>
              </a:spcAft>
            </a:pPr>
            <a:r>
              <a:rPr lang="zh-TW" altLang="en-US">
                <a:ea typeface="SimHei" panose="02010609060101010101" pitchFamily="49" charset="-122"/>
              </a:rPr>
              <a:t>意義</a:t>
            </a:r>
          </a:p>
        </p:txBody>
      </p:sp>
      <p:sp>
        <p:nvSpPr>
          <p:cNvPr id="3104" name="Rectangle 32" descr="Stationery"/>
          <p:cNvSpPr>
            <a:spLocks noChangeArrowheads="1"/>
          </p:cNvSpPr>
          <p:nvPr/>
        </p:nvSpPr>
        <p:spPr bwMode="auto">
          <a:xfrm>
            <a:off x="6096001" y="1524000"/>
            <a:ext cx="1298575" cy="1143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ea typeface="SimHei" panose="02010609060101010101" pitchFamily="49" charset="-122"/>
              </a:rPr>
              <a:t>伯提沙撒</a:t>
            </a:r>
          </a:p>
        </p:txBody>
      </p:sp>
      <p:sp>
        <p:nvSpPr>
          <p:cNvPr id="3105" name="Rectangle 33" descr="Recycled paper"/>
          <p:cNvSpPr>
            <a:spLocks noChangeArrowheads="1"/>
          </p:cNvSpPr>
          <p:nvPr/>
        </p:nvSpPr>
        <p:spPr bwMode="auto">
          <a:xfrm>
            <a:off x="7467600" y="1524000"/>
            <a:ext cx="2667000" cy="11430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50000"/>
              </a:spcAft>
            </a:pPr>
            <a:r>
              <a:rPr lang="en-US" altLang="en-US">
                <a:ea typeface="SimHei" panose="02010609060101010101" pitchFamily="49" charset="-122"/>
              </a:rPr>
              <a:t>願此神</a:t>
            </a:r>
            <a:r>
              <a:rPr lang="zh-TW" altLang="en-US">
                <a:ea typeface="SimHei" panose="02010609060101010101" pitchFamily="49" charset="-122"/>
              </a:rPr>
              <a:t>佑我王</a:t>
            </a:r>
          </a:p>
          <a:p>
            <a:pPr algn="ctr">
              <a:spcAft>
                <a:spcPct val="50000"/>
              </a:spcAft>
            </a:pPr>
            <a:r>
              <a:rPr lang="en-US" altLang="zh-TW">
                <a:ea typeface="SimHei" panose="02010609060101010101" pitchFamily="49" charset="-122"/>
              </a:rPr>
              <a:t>(or </a:t>
            </a:r>
            <a:r>
              <a:rPr lang="zh-TW" altLang="en-US">
                <a:ea typeface="SimHei" panose="02010609060101010101" pitchFamily="49" charset="-122"/>
              </a:rPr>
              <a:t>窘迫者的寶藏之主</a:t>
            </a:r>
            <a:r>
              <a:rPr lang="en-US" altLang="zh-TW">
                <a:ea typeface="SimHei" panose="02010609060101010101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99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14683</TotalTime>
  <Words>2165</Words>
  <Application>Microsoft Office PowerPoint</Application>
  <PresentationFormat>Widescreen</PresentationFormat>
  <Paragraphs>163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KaiTi</vt:lpstr>
      <vt:lpstr>新細明體</vt:lpstr>
      <vt:lpstr>SimHei</vt:lpstr>
      <vt:lpstr>Arial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jason xiang</cp:lastModifiedBy>
  <cp:revision>202</cp:revision>
  <dcterms:created xsi:type="dcterms:W3CDTF">2014-12-30T18:22:34Z</dcterms:created>
  <dcterms:modified xsi:type="dcterms:W3CDTF">2022-01-23T07:52:29Z</dcterms:modified>
</cp:coreProperties>
</file>