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77" r:id="rId5"/>
    <p:sldId id="280" r:id="rId6"/>
    <p:sldId id="281" r:id="rId7"/>
    <p:sldId id="278" r:id="rId8"/>
    <p:sldId id="279"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1BCCB-E8E1-4910-B068-6FCD94AC498E}"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CD0A6-CEB5-4A8C-BA88-C5DD569D4278}" type="slidenum">
              <a:rPr lang="en-US" smtClean="0"/>
              <a:t>‹#›</a:t>
            </a:fld>
            <a:endParaRPr lang="en-US"/>
          </a:p>
        </p:txBody>
      </p:sp>
    </p:spTree>
    <p:extLst>
      <p:ext uri="{BB962C8B-B14F-4D97-AF65-F5344CB8AC3E}">
        <p14:creationId xmlns:p14="http://schemas.microsoft.com/office/powerpoint/2010/main" val="231827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CCD0A6-CEB5-4A8C-BA88-C5DD569D4278}" type="slidenum">
              <a:rPr lang="en-US" smtClean="0"/>
              <a:t>8</a:t>
            </a:fld>
            <a:endParaRPr lang="en-US"/>
          </a:p>
        </p:txBody>
      </p:sp>
    </p:spTree>
    <p:extLst>
      <p:ext uri="{BB962C8B-B14F-4D97-AF65-F5344CB8AC3E}">
        <p14:creationId xmlns:p14="http://schemas.microsoft.com/office/powerpoint/2010/main" val="78310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AD7C-0813-4A3A-BFD1-89ADEDA47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720E9-FB44-4B23-81B0-3EB26D403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8ACFB-35E5-4ED7-804C-12222D89B503}"/>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1A258DF5-6EA0-47F7-95AC-345196FA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DB01F-BC82-4C7B-80F1-C45EC459CBF4}"/>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405450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080C-F304-44FD-902E-1100E6FA4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31E66-E801-4D9A-9B44-EA69B4DB3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21504-F2DF-4168-A28D-352C01A9FC3E}"/>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22A2C8EF-3479-49D2-AB75-4C36E8F48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94724-91AF-4182-B352-DB5EFCDB84BA}"/>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225847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69AC6-F612-4D59-8783-F273B1014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EC27B-44BC-4C7C-AD51-6CC543D2DA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57F47-86A4-483B-AB8C-51C0DDCCDEE7}"/>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9411C82A-C174-4A51-BAA8-706E1DFB9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DBFD-EE77-40BA-AF31-159E082062D0}"/>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368235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0E8D-0AB5-44BD-B3C7-5C53DC444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DF029-7FA1-4296-B622-56FF46F82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90BC9-459E-4D0B-9765-5DEA425692EC}"/>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27BB9C89-69FA-4175-A515-2D59AAB43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D19D4-57B4-4767-B1BE-9C9F6ED650A0}"/>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97255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FCA3-5B7F-4896-A3EF-40FE20955B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E35A5-20CA-4210-AA10-5C89125D0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8C34C-F7B0-4BDF-9650-D9E7D455555E}"/>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A0EFB370-0543-4C37-949B-49B7842A4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B5FAD-2F91-4B2A-9732-04BDAFCCAD7F}"/>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424332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1A70-8A36-4F04-BCC9-0D327E4B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F3E2-A0A9-400F-9C30-7B88A4749F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AB793-030A-4554-AC89-128F66FEA3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079AA-8B94-470D-80DC-F38CE150A780}"/>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6" name="Footer Placeholder 5">
            <a:extLst>
              <a:ext uri="{FF2B5EF4-FFF2-40B4-BE49-F238E27FC236}">
                <a16:creationId xmlns:a16="http://schemas.microsoft.com/office/drawing/2014/main" id="{9F508E28-E5C1-46D8-8EDF-45D2A22B5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8DF02-DB96-453B-91F0-9EBB887ED238}"/>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55208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C589-5C56-4A57-B897-DCDA2D92D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A0CC6-1D1E-4D11-BD58-136A588A6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634E1-4F36-405B-A51C-9DDCBDEA57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E0DB2-2ABC-4F3E-B761-58EB1F93A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B5B0CF-415D-4FEF-AE7F-315238FD4A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49B151-2E69-4040-874D-1119FFD14D24}"/>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8" name="Footer Placeholder 7">
            <a:extLst>
              <a:ext uri="{FF2B5EF4-FFF2-40B4-BE49-F238E27FC236}">
                <a16:creationId xmlns:a16="http://schemas.microsoft.com/office/drawing/2014/main" id="{377329B5-6270-47FF-A7C6-371FBF3BC2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4B1E1-197E-4777-93DC-7FDFB5B82D23}"/>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354655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0A50-5292-4DBA-BAD4-0D56B622A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9D582-0CCF-4A83-8381-37AE403DFB2A}"/>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4" name="Footer Placeholder 3">
            <a:extLst>
              <a:ext uri="{FF2B5EF4-FFF2-40B4-BE49-F238E27FC236}">
                <a16:creationId xmlns:a16="http://schemas.microsoft.com/office/drawing/2014/main" id="{E5581E8F-62A7-4AC0-AECB-9B0CEA42F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24DC6-C0A3-4B54-84E8-D3B29CA813B5}"/>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197661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07DED-03DE-4A6B-ABEE-63B2E3DF0537}"/>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3" name="Footer Placeholder 2">
            <a:extLst>
              <a:ext uri="{FF2B5EF4-FFF2-40B4-BE49-F238E27FC236}">
                <a16:creationId xmlns:a16="http://schemas.microsoft.com/office/drawing/2014/main" id="{30873618-C388-478B-ADFF-96D5464586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F3713-44D4-4562-93F2-3CDF6A1B915B}"/>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147692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9DB8-1C2E-4248-A044-FFA3D7DA0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EF05F-2DE3-4903-85DE-3EE99859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2E583-BCA8-410A-9F06-0716D7A0C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47255-A732-49C6-A889-F461BDA3B32B}"/>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6" name="Footer Placeholder 5">
            <a:extLst>
              <a:ext uri="{FF2B5EF4-FFF2-40B4-BE49-F238E27FC236}">
                <a16:creationId xmlns:a16="http://schemas.microsoft.com/office/drawing/2014/main" id="{5E67C67D-3D54-4230-971D-F174FCE2B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1AF7E-59C9-4F2D-8539-72EC2B759AC7}"/>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302089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EEFF-90FD-46B5-924E-0DB57995D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F74692-2539-4F9C-AC55-AF2419163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7CBA3D-A53E-4B89-A0BB-BAED00E6E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624E5-A858-4BF4-A100-3B7575BD89EA}"/>
              </a:ext>
            </a:extLst>
          </p:cNvPr>
          <p:cNvSpPr>
            <a:spLocks noGrp="1"/>
          </p:cNvSpPr>
          <p:nvPr>
            <p:ph type="dt" sz="half" idx="10"/>
          </p:nvPr>
        </p:nvSpPr>
        <p:spPr/>
        <p:txBody>
          <a:bodyPr/>
          <a:lstStyle/>
          <a:p>
            <a:fld id="{06B7BD20-D07F-4B7E-9E18-0112DCDBB319}" type="datetimeFigureOut">
              <a:rPr lang="en-US" smtClean="0"/>
              <a:t>4/18/2021</a:t>
            </a:fld>
            <a:endParaRPr lang="en-US"/>
          </a:p>
        </p:txBody>
      </p:sp>
      <p:sp>
        <p:nvSpPr>
          <p:cNvPr id="6" name="Footer Placeholder 5">
            <a:extLst>
              <a:ext uri="{FF2B5EF4-FFF2-40B4-BE49-F238E27FC236}">
                <a16:creationId xmlns:a16="http://schemas.microsoft.com/office/drawing/2014/main" id="{8C97DEC8-6ECA-48EA-AE60-C1FA5A467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2A616-8CF1-43AB-9A41-AA3B40CDBEC1}"/>
              </a:ext>
            </a:extLst>
          </p:cNvPr>
          <p:cNvSpPr>
            <a:spLocks noGrp="1"/>
          </p:cNvSpPr>
          <p:nvPr>
            <p:ph type="sldNum" sz="quarter" idx="12"/>
          </p:nvPr>
        </p:nvSpPr>
        <p:spPr/>
        <p:txBody>
          <a:bodyPr/>
          <a:lstStyle/>
          <a:p>
            <a:fld id="{041756BE-2DCB-4A5D-8ED9-FBD9DB0512A6}" type="slidenum">
              <a:rPr lang="en-US" smtClean="0"/>
              <a:t>‹#›</a:t>
            </a:fld>
            <a:endParaRPr lang="en-US"/>
          </a:p>
        </p:txBody>
      </p:sp>
    </p:spTree>
    <p:extLst>
      <p:ext uri="{BB962C8B-B14F-4D97-AF65-F5344CB8AC3E}">
        <p14:creationId xmlns:p14="http://schemas.microsoft.com/office/powerpoint/2010/main" val="62963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C0A03-648C-4570-8C88-9F0B18CA2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2228B-2A66-4C36-B305-2875A4FBF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6884E-A562-4618-9451-BD5606893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7BD20-D07F-4B7E-9E18-0112DCDBB319}" type="datetimeFigureOut">
              <a:rPr lang="en-US" smtClean="0"/>
              <a:t>4/18/2021</a:t>
            </a:fld>
            <a:endParaRPr lang="en-US"/>
          </a:p>
        </p:txBody>
      </p:sp>
      <p:sp>
        <p:nvSpPr>
          <p:cNvPr id="5" name="Footer Placeholder 4">
            <a:extLst>
              <a:ext uri="{FF2B5EF4-FFF2-40B4-BE49-F238E27FC236}">
                <a16:creationId xmlns:a16="http://schemas.microsoft.com/office/drawing/2014/main" id="{3E46BF47-A103-4C7B-B8E5-87C0078F6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C832C-A462-42D9-839D-C254E573B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756BE-2DCB-4A5D-8ED9-FBD9DB0512A6}" type="slidenum">
              <a:rPr lang="en-US" smtClean="0"/>
              <a:t>‹#›</a:t>
            </a:fld>
            <a:endParaRPr lang="en-US"/>
          </a:p>
        </p:txBody>
      </p:sp>
    </p:spTree>
    <p:extLst>
      <p:ext uri="{BB962C8B-B14F-4D97-AF65-F5344CB8AC3E}">
        <p14:creationId xmlns:p14="http://schemas.microsoft.com/office/powerpoint/2010/main" val="278560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ne_structure_constan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75D3-A32D-4421-A529-83023BE3003F}"/>
              </a:ext>
            </a:extLst>
          </p:cNvPr>
          <p:cNvSpPr>
            <a:spLocks noGrp="1"/>
          </p:cNvSpPr>
          <p:nvPr>
            <p:ph type="ctrTitle"/>
          </p:nvPr>
        </p:nvSpPr>
        <p:spPr/>
        <p:txBody>
          <a:bodyPr/>
          <a:lstStyle/>
          <a:p>
            <a:r>
              <a:rPr lang="zh-CN"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诗篇</a:t>
            </a:r>
            <a:r>
              <a:rPr lang="en-US" altLang="zh-CN"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137</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Subtitle 2">
            <a:extLst>
              <a:ext uri="{FF2B5EF4-FFF2-40B4-BE49-F238E27FC236}">
                <a16:creationId xmlns:a16="http://schemas.microsoft.com/office/drawing/2014/main" id="{71DAF0C7-72E9-48DD-BCE3-5B229FEAA5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1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0E30-4D53-477F-AE09-42472C3A7F18}"/>
              </a:ext>
            </a:extLst>
          </p:cNvPr>
          <p:cNvSpPr>
            <a:spLocks noGrp="1"/>
          </p:cNvSpPr>
          <p:nvPr>
            <p:ph type="title"/>
          </p:nvPr>
        </p:nvSpPr>
        <p:spPr/>
        <p:txBody>
          <a:bodyPr/>
          <a:lstStyle/>
          <a:p>
            <a:r>
              <a:rPr lang="zh-CN"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诗篇</a:t>
            </a:r>
            <a:r>
              <a:rPr lang="en-US" altLang="zh-CN"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137</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2B177E3A-1EE4-4960-8C99-AF119C63255D}"/>
              </a:ext>
            </a:extLst>
          </p:cNvPr>
          <p:cNvSpPr>
            <a:spLocks noGrp="1"/>
          </p:cNvSpPr>
          <p:nvPr>
            <p:ph idx="1"/>
          </p:nvPr>
        </p:nvSpPr>
        <p:spPr>
          <a:xfrm>
            <a:off x="838199" y="1825625"/>
            <a:ext cx="11013489" cy="4351338"/>
          </a:xfrm>
        </p:spPr>
        <p:txBody>
          <a:bodyPr>
            <a:normAutofit fontScale="85000" lnSpcReduction="10000"/>
          </a:bodyPr>
          <a:lstStyle/>
          <a:p>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我們曾在巴比倫的河邊坐下，一追想錫安就哭了。</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我們把琴掛在那裡的柳樹上。</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3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因為在那裡，擄掠我們的要我們唱歌，搶奪我們的要我們作樂，說：「給我們唱一首錫安歌吧！」</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4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我們怎能在外邦唱耶和華的歌呢？</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5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耶路撒冷啊，我若忘記你，情願我的右手忘記技巧！</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6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我若不記念你，若不看耶路撒冷過於我所最喜樂的，情願我的舌頭貼於上膛！</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7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耶路撒冷遭難的日子，以東人說：「拆毀！拆毀！直拆到根基！」耶和華啊，求你記念這仇！</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8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將要被滅的巴比倫城*啊，報復你像你待我們的，那人便為有福！</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9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拿你的嬰孩摔在磐石上的，那人便為有福！</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1047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58E14-1EF2-406B-A694-B324E04A44A7}"/>
              </a:ext>
            </a:extLst>
          </p:cNvPr>
          <p:cNvSpPr txBox="1"/>
          <p:nvPr/>
        </p:nvSpPr>
        <p:spPr>
          <a:xfrm>
            <a:off x="446100" y="289662"/>
            <a:ext cx="11201401"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It Takes 26 Fundamental Constants To Give Us Our Universe</a:t>
            </a:r>
            <a:endParaRPr kumimoji="0" lang="en-US" sz="28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宇宙基本常數</a:t>
            </a:r>
            <a:r>
              <a:rPr kumimoji="0" lang="en-US" altLang="zh-CN" sz="28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26</a:t>
            </a:r>
            <a:r>
              <a:rPr kumimoji="0" lang="zh-CN" altLang="en-US" sz="28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個</a:t>
            </a:r>
            <a:endParaRPr kumimoji="0" lang="en-US" sz="28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endParaRPr>
          </a:p>
        </p:txBody>
      </p:sp>
      <p:pic>
        <p:nvPicPr>
          <p:cNvPr id="5" name="Picture 4">
            <a:extLst>
              <a:ext uri="{FF2B5EF4-FFF2-40B4-BE49-F238E27FC236}">
                <a16:creationId xmlns:a16="http://schemas.microsoft.com/office/drawing/2014/main" id="{2C2B5D37-2DE5-4A84-87EE-83A1184CC093}"/>
              </a:ext>
            </a:extLst>
          </p:cNvPr>
          <p:cNvPicPr>
            <a:picLocks noChangeAspect="1"/>
          </p:cNvPicPr>
          <p:nvPr/>
        </p:nvPicPr>
        <p:blipFill>
          <a:blip r:embed="rId2"/>
          <a:stretch>
            <a:fillRect/>
          </a:stretch>
        </p:blipFill>
        <p:spPr>
          <a:xfrm>
            <a:off x="544824" y="1428435"/>
            <a:ext cx="6600521" cy="5006383"/>
          </a:xfrm>
          <a:prstGeom prst="rect">
            <a:avLst/>
          </a:prstGeom>
        </p:spPr>
      </p:pic>
      <p:sp>
        <p:nvSpPr>
          <p:cNvPr id="6" name="TextBox 5">
            <a:extLst>
              <a:ext uri="{FF2B5EF4-FFF2-40B4-BE49-F238E27FC236}">
                <a16:creationId xmlns:a16="http://schemas.microsoft.com/office/drawing/2014/main" id="{005BECBC-7C30-4228-9540-A71D9ABE1B98}"/>
              </a:ext>
            </a:extLst>
          </p:cNvPr>
          <p:cNvSpPr txBox="1"/>
          <p:nvPr/>
        </p:nvSpPr>
        <p:spPr>
          <a:xfrm>
            <a:off x="7693239" y="1978850"/>
            <a:ext cx="395426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1.) </a:t>
            </a: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The </a:t>
            </a:r>
            <a:r>
              <a:rPr kumimoji="0" lang="en-US" sz="1800" b="0" i="0" u="none" strike="noStrike" kern="1200" cap="none" spc="0" normalizeH="0" baseline="0" noProof="0" dirty="0">
                <a:ln>
                  <a:noFill/>
                </a:ln>
                <a:solidFill>
                  <a:srgbClr val="003891"/>
                </a:solidFill>
                <a:effectLst/>
                <a:uLnTx/>
                <a:uFillTx/>
                <a:latin typeface="Georgia" panose="02040502050405020303" pitchFamily="18" charset="0"/>
                <a:ea typeface="+mn-ea"/>
                <a:cs typeface="+mn-cs"/>
                <a:hlinkClick r:id="rId3"/>
              </a:rPr>
              <a:t>fine-structure constant</a:t>
            </a: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 or the strength of the electromagnetic interaction. In terms of some of the physical constants we’re more familiar with, this is a ratio of the elementary charge (of, say, an electron) squared to Planck’s constant and the speed of light. But if you put these constants together, you get a </a:t>
            </a:r>
            <a:r>
              <a:rPr kumimoji="0" lang="en-US" sz="1800" b="0" i="1"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dimensionless</a:t>
            </a: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 number! At the energies currently present in our Universe, this number comes out to ≈ 1/137.036, although the strength of this interaction </a:t>
            </a:r>
            <a:r>
              <a:rPr kumimoji="0" lang="en-US" sz="1800" b="0" i="1"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increases </a:t>
            </a:r>
            <a:r>
              <a:rPr kumimoji="0" lang="en-US"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as the energy of the interacting particles rise.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89B0198-9DF3-431D-BFB1-E77BC537E7EE}"/>
              </a:ext>
            </a:extLst>
          </p:cNvPr>
          <p:cNvSpPr txBox="1"/>
          <p:nvPr/>
        </p:nvSpPr>
        <p:spPr>
          <a:xfrm>
            <a:off x="8241132" y="1305016"/>
            <a:ext cx="285847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精細結構常數：比例</a:t>
            </a:r>
            <a:r>
              <a:rPr kumimoji="0" lang="en-US" altLang="zh-CN"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a:t>
            </a:r>
            <a:r>
              <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比率</a:t>
            </a:r>
            <a:endParaRPr kumimoji="0" lang="en-US" altLang="zh-CN"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rPr>
              <a:t>（無單位超空間）</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242543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018E8-ABE0-49D2-A934-D0713B1C5AC7}"/>
              </a:ext>
            </a:extLst>
          </p:cNvPr>
          <p:cNvPicPr>
            <a:picLocks noChangeAspect="1"/>
          </p:cNvPicPr>
          <p:nvPr/>
        </p:nvPicPr>
        <p:blipFill>
          <a:blip r:embed="rId2"/>
          <a:stretch>
            <a:fillRect/>
          </a:stretch>
        </p:blipFill>
        <p:spPr>
          <a:xfrm>
            <a:off x="1148734" y="1423502"/>
            <a:ext cx="5229225" cy="360045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EC20B5-CE17-4AAE-843C-8FD865FB25C1}"/>
                  </a:ext>
                </a:extLst>
              </p:cNvPr>
              <p:cNvSpPr txBox="1"/>
              <p:nvPr/>
            </p:nvSpPr>
            <p:spPr>
              <a:xfrm>
                <a:off x="7000676" y="1580225"/>
                <a:ext cx="4717848" cy="3101747"/>
              </a:xfrm>
              <a:prstGeom prst="rect">
                <a:avLst/>
              </a:prstGeom>
              <a:noFill/>
            </p:spPr>
            <p:txBody>
              <a:bodyPr wrap="square" rtlCol="0">
                <a:spAutoFit/>
              </a:bodyPr>
              <a:lstStyle/>
              <a:p>
                <a:r>
                  <a:rPr lang="en-US" altLang="zh-CN" sz="13800" dirty="0"/>
                  <a:t>=</a:t>
                </a:r>
                <a14:m>
                  <m:oMath xmlns:m="http://schemas.openxmlformats.org/officeDocument/2006/math">
                    <m:f>
                      <m:fPr>
                        <m:ctrlPr>
                          <a:rPr lang="en-US" altLang="zh-CN" sz="13800" i="1" smtClean="0">
                            <a:latin typeface="Cambria Math" panose="02040503050406030204" pitchFamily="18" charset="0"/>
                          </a:rPr>
                        </m:ctrlPr>
                      </m:fPr>
                      <m:num>
                        <m:r>
                          <a:rPr lang="en-US" altLang="zh-CN" sz="13800" i="1">
                            <a:latin typeface="Cambria Math" panose="02040503050406030204" pitchFamily="18" charset="0"/>
                          </a:rPr>
                          <m:t>1</m:t>
                        </m:r>
                      </m:num>
                      <m:den>
                        <m:r>
                          <a:rPr lang="en-US" altLang="zh-CN" sz="13800" i="1" smtClean="0">
                            <a:latin typeface="Cambria Math" panose="02040503050406030204" pitchFamily="18" charset="0"/>
                          </a:rPr>
                          <m:t>137</m:t>
                        </m:r>
                      </m:den>
                    </m:f>
                  </m:oMath>
                </a14:m>
                <a:endParaRPr lang="en-US" sz="13800" dirty="0"/>
              </a:p>
            </p:txBody>
          </p:sp>
        </mc:Choice>
        <mc:Fallback xmlns="">
          <p:sp>
            <p:nvSpPr>
              <p:cNvPr id="4" name="TextBox 3">
                <a:extLst>
                  <a:ext uri="{FF2B5EF4-FFF2-40B4-BE49-F238E27FC236}">
                    <a16:creationId xmlns:a16="http://schemas.microsoft.com/office/drawing/2014/main" id="{B4EC20B5-CE17-4AAE-843C-8FD865FB25C1}"/>
                  </a:ext>
                </a:extLst>
              </p:cNvPr>
              <p:cNvSpPr txBox="1">
                <a:spLocks noRot="1" noChangeAspect="1" noMove="1" noResize="1" noEditPoints="1" noAdjustHandles="1" noChangeArrowheads="1" noChangeShapeType="1" noTextEdit="1"/>
              </p:cNvSpPr>
              <p:nvPr/>
            </p:nvSpPr>
            <p:spPr>
              <a:xfrm>
                <a:off x="7000676" y="1580225"/>
                <a:ext cx="4717848" cy="3101747"/>
              </a:xfrm>
              <a:prstGeom prst="rect">
                <a:avLst/>
              </a:prstGeom>
              <a:blipFill>
                <a:blip r:embed="rId3"/>
                <a:stretch>
                  <a:fillRect l="-20413" t="-1179" b="-17878"/>
                </a:stretch>
              </a:blipFill>
            </p:spPr>
            <p:txBody>
              <a:bodyPr/>
              <a:lstStyle/>
              <a:p>
                <a:r>
                  <a:rPr lang="en-US">
                    <a:noFill/>
                  </a:rPr>
                  <a:t> </a:t>
                </a:r>
              </a:p>
            </p:txBody>
          </p:sp>
        </mc:Fallback>
      </mc:AlternateContent>
    </p:spTree>
    <p:extLst>
      <p:ext uri="{BB962C8B-B14F-4D97-AF65-F5344CB8AC3E}">
        <p14:creationId xmlns:p14="http://schemas.microsoft.com/office/powerpoint/2010/main" val="218837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50959-1E8B-4AB3-B198-66A1153428B8}"/>
              </a:ext>
            </a:extLst>
          </p:cNvPr>
          <p:cNvSpPr txBox="1"/>
          <p:nvPr/>
        </p:nvSpPr>
        <p:spPr>
          <a:xfrm>
            <a:off x="292965" y="117693"/>
            <a:ext cx="4785064" cy="6740307"/>
          </a:xfrm>
          <a:prstGeom prst="rect">
            <a:avLst/>
          </a:prstGeom>
          <a:noFill/>
        </p:spPr>
        <p:txBody>
          <a:bodyPr wrap="square">
            <a:spAutoFit/>
          </a:bodyPr>
          <a:lstStyle/>
          <a:p>
            <a:pPr marL="0" marR="0" algn="l" fontAlgn="base">
              <a:spcBef>
                <a:spcPts val="0"/>
              </a:spcBef>
              <a:spcAft>
                <a:spcPts val="0"/>
              </a:spcAft>
            </a:pPr>
            <a:r>
              <a:rPr lang="en-US" sz="2400" b="1" kern="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Richard Feynman wrote about the number 137:</a:t>
            </a:r>
            <a:endParaRPr lang="en-US" sz="1000" b="1" kern="100"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2400" b="1" kern="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lang="en-US" sz="1000" b="1" kern="100"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cs typeface="Arial" panose="020B0604020202020204" pitchFamily="34" charset="0"/>
            </a:endParaRPr>
          </a:p>
          <a:p>
            <a:r>
              <a:rPr lang="en-US" sz="2400" b="1" i="1" kern="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“It has been a mystery ever since it was discovered more than fifty years ago, and all good theoretical physicists put this number up on their wall and worry about it. It’s one of the greatest damn mysteries of physics: a magic number that comes to us with no understanding by man. You might say the ‘hand of God’ wrote that number, and ‘we don’t know how He pushed his pencil.”</a:t>
            </a:r>
            <a:br>
              <a:rPr lang="en-US" sz="2400" b="1" kern="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endParaRPr lang="en-US" sz="24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9846E96-38B3-4802-8D4D-E3D208C310DF}"/>
              </a:ext>
            </a:extLst>
          </p:cNvPr>
          <p:cNvSpPr txBox="1"/>
          <p:nvPr/>
        </p:nvSpPr>
        <p:spPr>
          <a:xfrm>
            <a:off x="5335480" y="58846"/>
            <a:ext cx="6927542" cy="6740307"/>
          </a:xfrm>
          <a:prstGeom prst="rect">
            <a:avLst/>
          </a:prstGeom>
          <a:noFill/>
        </p:spPr>
        <p:txBody>
          <a:bodyPr wrap="square">
            <a:spAutoFit/>
          </a:bodyPr>
          <a:lstStyle/>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Another great 20th-century scientist, Wolfgang Pauli was obsessed about 137. Pauli and other physicists were convinced that 137 was a mystical number with a secret meaning beyond physics. </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According to the science book Deciphering the Cosmic Number, by Arthur Miller:</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i="1"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“Pauli once said that if the Lord allowed him to ask anything he wanted, his first question would be “Why 1/137?”</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i="1"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In this same book, it reveals the following letter that Wolfgang Pauli wrote to his sister Hertha:</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i="1"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 do believe that the natural sciences will…bring forth a counter pole in their adherents, which connects with the old mystic elements”</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So now we know that the most important number in physics, which deals with photons and electrons, is the same numerical value as the word Kabbalah, which deals with Light and Vessels.</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Wolfgang Pauli also died in Room 137 of the </a:t>
            </a:r>
            <a:r>
              <a:rPr lang="en-US" sz="1800" kern="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Rotkreuz</a:t>
            </a:r>
            <a:r>
              <a:rPr lang="en-US" sz="1800" kern="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hospital in Zürich, Switzerland oddly enough.</a:t>
            </a:r>
            <a:endParaRPr lang="en-US" sz="800" kern="100" dirty="0">
              <a:solidFill>
                <a:srgbClr val="00B050"/>
              </a:solidFill>
              <a:effectLst/>
              <a:latin typeface="DengXian" panose="02010600030101010101" pitchFamily="2" charset="-122"/>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3690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2259F-3985-4B7A-81B6-EC9662522A33}"/>
              </a:ext>
            </a:extLst>
          </p:cNvPr>
          <p:cNvSpPr txBox="1"/>
          <p:nvPr/>
        </p:nvSpPr>
        <p:spPr>
          <a:xfrm>
            <a:off x="543757" y="267200"/>
            <a:ext cx="6094520" cy="646331"/>
          </a:xfrm>
          <a:prstGeom prst="rect">
            <a:avLst/>
          </a:prstGeom>
          <a:noFill/>
        </p:spPr>
        <p:txBody>
          <a:bodyPr wrap="square">
            <a:spAutoFit/>
          </a:bodyPr>
          <a:lstStyle/>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 </a:t>
            </a:r>
            <a:r>
              <a:rPr lang="zh-CN" alt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與摩西五經</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8F25A450-35D0-4313-991B-0A2DB6C7A612}"/>
              </a:ext>
            </a:extLst>
          </p:cNvPr>
          <p:cNvSpPr txBox="1"/>
          <p:nvPr/>
        </p:nvSpPr>
        <p:spPr>
          <a:xfrm>
            <a:off x="543757" y="1050109"/>
            <a:ext cx="6094520" cy="5201424"/>
          </a:xfrm>
          <a:prstGeom prst="rect">
            <a:avLst/>
          </a:prstGeom>
          <a:noFill/>
        </p:spPr>
        <p:txBody>
          <a:bodyPr wrap="square">
            <a:spAutoFit/>
          </a:bodyPr>
          <a:lstStyle/>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Levi lived to 137, according to the Torah. Levi is the seed of the Tribe of Levi.</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also amazing is that the phrase “The Cohen &amp; the Levites” has the numerical value of 137.</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Noah (1) had 3 sons (3) and 70 (7) descendants. There’s that wily 137 again!</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Adam (1) led to 3 Patriarchs, Abraham, Isaac and Jacob (3) which led to 70 family members (7). 137!</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304,805 letters in the Torah.</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1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a:t>
            </a: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happens if you reverse the numbers in pairs (it's all about duality you know): 50+84+03=137.</a:t>
            </a:r>
          </a:p>
          <a:p>
            <a:pPr marL="0" marR="0" algn="l" fontAlgn="base">
              <a:spcBef>
                <a:spcPts val="0"/>
              </a:spcBef>
              <a:spcAft>
                <a:spcPts val="0"/>
              </a:spcAft>
            </a:pPr>
            <a:endParaRPr lang="en-US" kern="0" dirty="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marR="0" algn="l" fontAlgn="base">
              <a:spcBef>
                <a:spcPts val="0"/>
              </a:spcBef>
              <a:spcAft>
                <a:spcPts val="0"/>
              </a:spcAft>
            </a:pPr>
            <a:r>
              <a:rPr lang="en-US" kern="100" dirty="0">
                <a:effectLst/>
                <a:latin typeface="DengXian" panose="02010600030101010101" pitchFamily="2" charset="-122"/>
                <a:ea typeface="DengXian" panose="02010600030101010101" pitchFamily="2" charset="-122"/>
                <a:cs typeface="Arial" panose="020B0604020202020204" pitchFamily="34" charset="0"/>
              </a:rPr>
              <a:t>Moses’ Tabernacle, the earthly dwelling place of God was 13.7 meters long.</a:t>
            </a:r>
          </a:p>
          <a:p>
            <a:pPr marL="0" marR="0" algn="l" fontAlgn="base">
              <a:spcBef>
                <a:spcPts val="0"/>
              </a:spcBef>
              <a:spcAft>
                <a:spcPts val="0"/>
              </a:spcAft>
            </a:pP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7E4DA085-CB8B-4319-9614-CABF3FB21424}"/>
              </a:ext>
            </a:extLst>
          </p:cNvPr>
          <p:cNvSpPr txBox="1"/>
          <p:nvPr/>
        </p:nvSpPr>
        <p:spPr>
          <a:xfrm>
            <a:off x="7388441" y="267200"/>
            <a:ext cx="6094520" cy="492443"/>
          </a:xfrm>
          <a:prstGeom prst="rect">
            <a:avLst/>
          </a:prstGeom>
          <a:noFill/>
        </p:spPr>
        <p:txBody>
          <a:bodyPr wrap="square">
            <a:spAutoFit/>
          </a:bodyPr>
          <a:lstStyle/>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 is the 33rd prime number.</a:t>
            </a:r>
          </a:p>
          <a:p>
            <a:pPr marL="0" marR="0" algn="l" fontAlgn="base">
              <a:spcBef>
                <a:spcPts val="0"/>
              </a:spcBef>
              <a:spcAft>
                <a:spcPts val="0"/>
              </a:spcAft>
            </a:pP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6006C7EA-8C80-4A40-8288-A350937440D0}"/>
              </a:ext>
            </a:extLst>
          </p:cNvPr>
          <p:cNvSpPr txBox="1"/>
          <p:nvPr/>
        </p:nvSpPr>
        <p:spPr>
          <a:xfrm>
            <a:off x="7450585" y="1050109"/>
            <a:ext cx="4090386" cy="369332"/>
          </a:xfrm>
          <a:prstGeom prst="rect">
            <a:avLst/>
          </a:prstGeom>
          <a:noFill/>
        </p:spPr>
        <p:txBody>
          <a:bodyPr wrap="square">
            <a:spAutoFit/>
          </a:bodyPr>
          <a:lstStyle/>
          <a:p>
            <a:r>
              <a:rPr lang="en-US" sz="1800" kern="0" dirty="0">
                <a:solidFill>
                  <a:srgbClr val="000000"/>
                </a:solidFill>
                <a:effectLst/>
                <a:latin typeface="Arial" panose="020B0604020202020204" pitchFamily="34" charset="0"/>
                <a:ea typeface="Times New Roman" panose="02020603050405020304" pitchFamily="18" charset="0"/>
              </a:rPr>
              <a:t>33 is the age Jesus left this world</a:t>
            </a:r>
            <a:endParaRPr lang="en-US" dirty="0"/>
          </a:p>
        </p:txBody>
      </p:sp>
      <p:sp>
        <p:nvSpPr>
          <p:cNvPr id="11" name="TextBox 10">
            <a:extLst>
              <a:ext uri="{FF2B5EF4-FFF2-40B4-BE49-F238E27FC236}">
                <a16:creationId xmlns:a16="http://schemas.microsoft.com/office/drawing/2014/main" id="{E32B3EB9-7B95-4C91-B5E9-93210C5D69AD}"/>
              </a:ext>
            </a:extLst>
          </p:cNvPr>
          <p:cNvSpPr txBox="1"/>
          <p:nvPr/>
        </p:nvSpPr>
        <p:spPr>
          <a:xfrm>
            <a:off x="7388441" y="1619496"/>
            <a:ext cx="3917272" cy="2031325"/>
          </a:xfrm>
          <a:prstGeom prst="rect">
            <a:avLst/>
          </a:prstGeom>
          <a:noFill/>
        </p:spPr>
        <p:txBody>
          <a:bodyPr wrap="square">
            <a:spAutoFit/>
          </a:bodyPr>
          <a:lstStyle/>
          <a:p>
            <a:pPr marL="0" marR="0" algn="l" fontAlgn="base">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NASA’s Wilkinson Microwave Anisotropy Probe (WMAP) has taken the best measurement of the age of the Universe to date.”…scientists now have the best estimate yet on the age of the Universe: 13.7 billion years”</a:t>
            </a:r>
            <a:endParaRPr lang="en-US" sz="800" kern="100" dirty="0">
              <a:effectLst/>
              <a:latin typeface="DengXian" panose="02010600030101010101" pitchFamily="2" charset="-122"/>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7549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6F40AE-A066-4DDA-B023-DF6C643AF45D}"/>
              </a:ext>
            </a:extLst>
          </p:cNvPr>
          <p:cNvPicPr>
            <a:picLocks noChangeAspect="1"/>
          </p:cNvPicPr>
          <p:nvPr/>
        </p:nvPicPr>
        <p:blipFill>
          <a:blip r:embed="rId2"/>
          <a:stretch>
            <a:fillRect/>
          </a:stretch>
        </p:blipFill>
        <p:spPr>
          <a:xfrm>
            <a:off x="7412163" y="1236816"/>
            <a:ext cx="2228571" cy="3571429"/>
          </a:xfrm>
          <a:prstGeom prst="rect">
            <a:avLst/>
          </a:prstGeom>
        </p:spPr>
      </p:pic>
      <p:pic>
        <p:nvPicPr>
          <p:cNvPr id="1026" name="Picture 2">
            <a:extLst>
              <a:ext uri="{FF2B5EF4-FFF2-40B4-BE49-F238E27FC236}">
                <a16:creationId xmlns:a16="http://schemas.microsoft.com/office/drawing/2014/main" id="{E84C1A30-7FFF-4F32-8AD2-2AF7A5451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338" y="197478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8F39A8A-B5B1-427D-B61D-A37AFBB9ED7C}"/>
              </a:ext>
            </a:extLst>
          </p:cNvPr>
          <p:cNvSpPr txBox="1"/>
          <p:nvPr/>
        </p:nvSpPr>
        <p:spPr>
          <a:xfrm>
            <a:off x="4084619" y="394966"/>
            <a:ext cx="3416320" cy="523220"/>
          </a:xfrm>
          <a:prstGeom prst="rect">
            <a:avLst/>
          </a:prstGeom>
          <a:noFill/>
        </p:spPr>
        <p:txBody>
          <a:bodyPr wrap="none" rtlCol="0">
            <a:spAutoFit/>
          </a:bodyPr>
          <a:lstStyle/>
          <a:p>
            <a:r>
              <a:rPr lang="zh-CN" altLang="en-US" sz="2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蛋白质</a:t>
            </a:r>
            <a:r>
              <a:rPr lang="en-US" altLang="zh-CN" sz="2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r>
              <a:rPr lang="zh-CN" altLang="en-US" sz="2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层连粘蛋白</a:t>
            </a:r>
            <a:r>
              <a:rPr lang="en-US" altLang="zh-CN" sz="2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endParaRPr lang="en-US" sz="2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2114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DDC328-F458-4459-8A3E-D2935EE5397F}"/>
              </a:ext>
            </a:extLst>
          </p:cNvPr>
          <p:cNvPicPr>
            <a:picLocks noChangeAspect="1"/>
          </p:cNvPicPr>
          <p:nvPr/>
        </p:nvPicPr>
        <p:blipFill rotWithShape="1">
          <a:blip r:embed="rId3"/>
          <a:srcRect l="6236"/>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66015AC-B4E6-4D7A-8D7B-3AE7B28B4336}"/>
              </a:ext>
            </a:extLst>
          </p:cNvPr>
          <p:cNvSpPr txBox="1"/>
          <p:nvPr/>
        </p:nvSpPr>
        <p:spPr>
          <a:xfrm>
            <a:off x="7531610" y="2434201"/>
            <a:ext cx="3822189" cy="37427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zh-CN" altLang="en-US" sz="4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毁坏破碎</a:t>
            </a:r>
            <a:endParaRPr lang="en-US" altLang="zh-CN" sz="4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a:p>
            <a:pPr marL="285750" indent="-228600">
              <a:lnSpc>
                <a:spcPct val="90000"/>
              </a:lnSpc>
              <a:spcAft>
                <a:spcPts val="600"/>
              </a:spcAft>
              <a:buFont typeface="Arial" panose="020B0604020202020204" pitchFamily="34" charset="0"/>
              <a:buChar char="•"/>
            </a:pPr>
            <a:r>
              <a:rPr lang="zh-CN" altLang="en-US" sz="4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建立连结</a:t>
            </a:r>
            <a:endParaRPr lang="en-US" sz="4800"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40633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0E30-4D53-477F-AE09-42472C3A7F18}"/>
              </a:ext>
            </a:extLst>
          </p:cNvPr>
          <p:cNvSpPr>
            <a:spLocks noGrp="1"/>
          </p:cNvSpPr>
          <p:nvPr>
            <p:ph type="title"/>
          </p:nvPr>
        </p:nvSpPr>
        <p:spPr/>
        <p:txBody>
          <a:bodyPr/>
          <a:lstStyle/>
          <a:p>
            <a:r>
              <a:rPr lang="zh-CN"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诗篇</a:t>
            </a:r>
            <a:r>
              <a:rPr lang="en-US" altLang="zh-CN"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137</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2B177E3A-1EE4-4960-8C99-AF119C63255D}"/>
              </a:ext>
            </a:extLst>
          </p:cNvPr>
          <p:cNvSpPr>
            <a:spLocks noGrp="1"/>
          </p:cNvSpPr>
          <p:nvPr>
            <p:ph idx="1"/>
          </p:nvPr>
        </p:nvSpPr>
        <p:spPr>
          <a:xfrm>
            <a:off x="838199" y="1825625"/>
            <a:ext cx="11013489" cy="4351338"/>
          </a:xfrm>
        </p:spPr>
        <p:txBody>
          <a:bodyPr>
            <a:normAutofit fontScale="85000" lnSpcReduction="10000"/>
          </a:bodyPr>
          <a:lstStyle/>
          <a:p>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1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我們曾在巴比倫的河邊坐下，一追想錫安就哭了。</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2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我們把琴掛在那裡的柳樹上。</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3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因為在那裡，擄掠我們的要我們唱歌，搶奪我們的要我們作樂，說：「給我們唱一首錫安歌吧！」</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4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我們怎能在外邦唱耶和華的歌呢？</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5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耶路撒冷啊，我若忘記你，情願我的右手忘記技巧！</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6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我若不記念你，若不看耶路撒冷過於我所最喜樂的，情願我的舌頭貼於上膛！</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7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耶路撒冷遭難的日子，以東人說：「拆毀！拆毀！直拆到根基！」耶和華啊，求你記念這仇！</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8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將要被滅的巴比倫城*啊，報復你像你待我們的，那人便為有福！</a:t>
            </a:r>
          </a:p>
          <a:p>
            <a:r>
              <a:rPr lang="en-US" altLang="zh-TW"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9  </a:t>
            </a:r>
            <a:r>
              <a:rPr lang="zh-TW" alt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拿你的嬰孩摔在磐石上的，那人便為有福！</a:t>
            </a:r>
            <a:endParaRPr lang="en-US" b="1"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20129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1000</Words>
  <Application>Microsoft Office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DengXian</vt:lpstr>
      <vt:lpstr>KaiTi</vt:lpstr>
      <vt:lpstr>Arial</vt:lpstr>
      <vt:lpstr>Calibri</vt:lpstr>
      <vt:lpstr>Calibri Light</vt:lpstr>
      <vt:lpstr>Cambria Math</vt:lpstr>
      <vt:lpstr>Georgia</vt:lpstr>
      <vt:lpstr>Office Theme</vt:lpstr>
      <vt:lpstr>诗篇137</vt:lpstr>
      <vt:lpstr>诗篇137</vt:lpstr>
      <vt:lpstr>PowerPoint Presentation</vt:lpstr>
      <vt:lpstr>PowerPoint Presentation</vt:lpstr>
      <vt:lpstr>PowerPoint Presentation</vt:lpstr>
      <vt:lpstr>PowerPoint Presentation</vt:lpstr>
      <vt:lpstr>PowerPoint Presentation</vt:lpstr>
      <vt:lpstr>PowerPoint Presentation</vt:lpstr>
      <vt:lpstr>诗篇137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诗篇137</dc:title>
  <dc:creator>TAIYAN ZHANG</dc:creator>
  <cp:lastModifiedBy>TAIYAN ZHANG</cp:lastModifiedBy>
  <cp:revision>5</cp:revision>
  <dcterms:created xsi:type="dcterms:W3CDTF">2021-04-16T03:37:48Z</dcterms:created>
  <dcterms:modified xsi:type="dcterms:W3CDTF">2021-04-18T15:29:01Z</dcterms:modified>
</cp:coreProperties>
</file>