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72" r:id="rId5"/>
    <p:sldId id="267" r:id="rId6"/>
    <p:sldId id="273" r:id="rId7"/>
    <p:sldId id="269" r:id="rId8"/>
    <p:sldId id="274" r:id="rId9"/>
    <p:sldId id="271" r:id="rId10"/>
    <p:sldId id="270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3" r:id="rId19"/>
    <p:sldId id="298" r:id="rId20"/>
    <p:sldId id="299" r:id="rId21"/>
    <p:sldId id="284" r:id="rId22"/>
    <p:sldId id="302" r:id="rId23"/>
    <p:sldId id="300" r:id="rId24"/>
    <p:sldId id="301" r:id="rId25"/>
    <p:sldId id="282" r:id="rId26"/>
    <p:sldId id="303" r:id="rId27"/>
    <p:sldId id="305" r:id="rId28"/>
    <p:sldId id="304" r:id="rId29"/>
    <p:sldId id="308" r:id="rId30"/>
    <p:sldId id="309" r:id="rId31"/>
    <p:sldId id="306" r:id="rId32"/>
    <p:sldId id="285" r:id="rId33"/>
    <p:sldId id="310" r:id="rId34"/>
    <p:sldId id="312" r:id="rId35"/>
    <p:sldId id="311" r:id="rId36"/>
    <p:sldId id="315" r:id="rId37"/>
    <p:sldId id="314" r:id="rId38"/>
    <p:sldId id="316" r:id="rId39"/>
    <p:sldId id="313" r:id="rId40"/>
    <p:sldId id="307" r:id="rId41"/>
    <p:sldId id="286" r:id="rId42"/>
    <p:sldId id="317" r:id="rId43"/>
    <p:sldId id="318" r:id="rId44"/>
    <p:sldId id="319" r:id="rId45"/>
    <p:sldId id="320" r:id="rId46"/>
    <p:sldId id="321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2ECF-4DB6-45B9-8EFE-92889F9C1B4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亚当之约</a:t>
            </a: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9/3/2023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2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308B4-36E3-1DE3-B4C1-6DA56FFC2E40}"/>
              </a:ext>
            </a:extLst>
          </p:cNvPr>
          <p:cNvSpPr txBox="1"/>
          <p:nvPr/>
        </p:nvSpPr>
        <p:spPr>
          <a:xfrm>
            <a:off x="150541" y="892105"/>
            <a:ext cx="117756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“有晚上，有早晨，是第</a:t>
            </a:r>
            <a:r>
              <a:rPr lang="en-US" altLang="zh-CN" sz="2400" dirty="0"/>
              <a:t>X</a:t>
            </a:r>
            <a:r>
              <a:rPr lang="zh-CN" altLang="en-US" sz="2400" dirty="0"/>
              <a:t>日”：为什么先提晚上再提早晨？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Q2: </a:t>
            </a:r>
            <a:r>
              <a:rPr lang="zh-CN" altLang="en-US" sz="2400" dirty="0"/>
              <a:t>创世纪中很多神的奥秘我们不明白，比如：头一日已经把光暗分开了，为什么第四日“神说，天上要有光体，可以分昼夜”？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Q3: </a:t>
            </a:r>
            <a:r>
              <a:rPr lang="zh-CN" altLang="en-US" sz="2400" dirty="0"/>
              <a:t>创世纪一章一节是否神自己就宣告他是创造者</a:t>
            </a:r>
            <a:r>
              <a:rPr lang="en-US" altLang="zh-CN" sz="2400" dirty="0"/>
              <a:t>? </a:t>
            </a:r>
            <a:r>
              <a:rPr lang="zh-CN" altLang="en-US" sz="2400" dirty="0"/>
              <a:t>跟别的宗教不同，其他的都是被人造的，而这位 神，是真实存在的。现今的科学也发现，整个宇宙是有规律的运转。而不是无目的安排的，是被 神精心设计的。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Comment</a:t>
            </a:r>
            <a:r>
              <a:rPr lang="zh-CN" altLang="en-US" sz="2400" dirty="0"/>
              <a:t>：科学与基督信仰不矛盾，科学是去发现神创造的世界的规律。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50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4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章：人的堕落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9/10/2023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14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26382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210943" y="32667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耶和华神所造的，惟有</a:t>
            </a:r>
            <a:r>
              <a:rPr lang="zh-CN" altLang="en-US" sz="2400" b="1" dirty="0">
                <a:solidFill>
                  <a:srgbClr val="0000FF"/>
                </a:solidFill>
              </a:rPr>
              <a:t>蛇比田野一切的活物更狡猾</a:t>
            </a:r>
            <a:r>
              <a:rPr lang="zh-CN" altLang="en-US" sz="2400" dirty="0"/>
              <a:t>。蛇对女人说，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神岂是真说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不许你们吃园中所有树上的果子吗？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女人对蛇说，园中树上的果子，我们可以吃，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惟有园当中那棵树上的果子，神曾说，</a:t>
            </a:r>
            <a:r>
              <a:rPr lang="zh-CN" altLang="en-US" sz="2400" b="1" dirty="0"/>
              <a:t>你们不可吃，</a:t>
            </a:r>
            <a:r>
              <a:rPr lang="zh-CN" altLang="en-US" sz="2400" b="1" dirty="0">
                <a:solidFill>
                  <a:srgbClr val="0000FF"/>
                </a:solidFill>
              </a:rPr>
              <a:t>也不可摸</a:t>
            </a:r>
            <a:r>
              <a:rPr lang="zh-CN" altLang="en-US" sz="2400" b="1" dirty="0"/>
              <a:t>，免得你们死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你们不一定死</a:t>
            </a:r>
            <a:r>
              <a:rPr lang="zh-CN" altLang="en-US" sz="2400" dirty="0"/>
              <a:t>，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因为神知道，你们吃的日子眼睛就明亮了，</a:t>
            </a:r>
            <a:r>
              <a:rPr lang="zh-CN" altLang="en-US" sz="2400" b="1" dirty="0">
                <a:solidFill>
                  <a:srgbClr val="0000FF"/>
                </a:solidFill>
              </a:rPr>
              <a:t>你们便如神能知道善恶。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0000FF"/>
                </a:solidFill>
              </a:rPr>
              <a:t>于是女人</a:t>
            </a:r>
            <a:r>
              <a:rPr lang="zh-CN" altLang="en-US" sz="2400" dirty="0"/>
              <a:t>见那棵树的果子好作食物，也悦人的眼目，且是可喜爱的，能使人有智慧，</a:t>
            </a:r>
            <a:r>
              <a:rPr lang="zh-CN" altLang="en-US" sz="2400" b="1" dirty="0">
                <a:solidFill>
                  <a:srgbClr val="0000FF"/>
                </a:solidFill>
              </a:rPr>
              <a:t>就摘下果子来吃了。又给她丈夫，她丈夫也吃了。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1B447-2FB6-D2CC-C90F-043567308525}"/>
              </a:ext>
            </a:extLst>
          </p:cNvPr>
          <p:cNvSpPr txBox="1"/>
          <p:nvPr/>
        </p:nvSpPr>
        <p:spPr>
          <a:xfrm>
            <a:off x="1193179" y="3563025"/>
            <a:ext cx="8508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蛇代表着什么？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质疑神的话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扭曲神的话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“</a:t>
            </a:r>
            <a:r>
              <a:rPr lang="zh-CN" altLang="en-US" sz="2400" b="1" dirty="0"/>
              <a:t>能知道善恶</a:t>
            </a:r>
            <a:r>
              <a:rPr lang="en-US" altLang="zh-CN" sz="2400" b="1" dirty="0"/>
              <a:t>” “</a:t>
            </a:r>
            <a:r>
              <a:rPr lang="zh-CN" altLang="en-US" sz="2400" b="1" dirty="0"/>
              <a:t>使人有智慧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有什么不对？</a:t>
            </a:r>
            <a:endParaRPr lang="en-US" altLang="zh-CN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A14C1F-638D-ADFE-78D9-F3EB362FA15D}"/>
              </a:ext>
            </a:extLst>
          </p:cNvPr>
          <p:cNvGrpSpPr/>
          <p:nvPr/>
        </p:nvGrpSpPr>
        <p:grpSpPr>
          <a:xfrm>
            <a:off x="1637830" y="5045241"/>
            <a:ext cx="9290367" cy="646331"/>
            <a:chOff x="1637830" y="5312879"/>
            <a:chExt cx="929036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99EA04-3262-9586-B3C3-28771C0D8457}"/>
                </a:ext>
              </a:extLst>
            </p:cNvPr>
            <p:cNvSpPr txBox="1"/>
            <p:nvPr/>
          </p:nvSpPr>
          <p:spPr>
            <a:xfrm>
              <a:off x="1637830" y="5312879"/>
              <a:ext cx="6096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你们便</a:t>
              </a:r>
              <a:r>
                <a:rPr lang="zh-CN" altLang="en-US" sz="3600" b="1" dirty="0">
                  <a:solidFill>
                    <a:srgbClr val="0000FF"/>
                  </a:solidFill>
                </a:rPr>
                <a:t>如神</a:t>
              </a:r>
              <a:r>
                <a:rPr lang="zh-CN" altLang="en-US" sz="2400" b="1" dirty="0"/>
                <a:t>能知道善恶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2D1F77-83BB-710E-4652-999C3BFC542B}"/>
                </a:ext>
              </a:extLst>
            </p:cNvPr>
            <p:cNvSpPr txBox="1"/>
            <p:nvPr/>
          </p:nvSpPr>
          <p:spPr>
            <a:xfrm>
              <a:off x="5168592" y="5455018"/>
              <a:ext cx="575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/>
                <a:t> </a:t>
              </a:r>
              <a:r>
                <a:rPr lang="zh-CN" altLang="en-US" sz="2400" b="1" dirty="0">
                  <a:solidFill>
                    <a:srgbClr val="0000FF"/>
                  </a:solidFill>
                </a:rPr>
                <a:t>人要自己作神</a:t>
              </a:r>
              <a:endParaRPr lang="en-US" altLang="zh-C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4E4B78-BB40-4310-7FC8-F310B69E5748}"/>
              </a:ext>
            </a:extLst>
          </p:cNvPr>
          <p:cNvSpPr txBox="1"/>
          <p:nvPr/>
        </p:nvSpPr>
        <p:spPr>
          <a:xfrm>
            <a:off x="1193178" y="5688074"/>
            <a:ext cx="850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丈夫在这里的角色是什么？丈夫在这里有哪些缺失？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52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0000FF"/>
                </a:solidFill>
              </a:rPr>
              <a:t>他们二人的眼睛就明亮了，</a:t>
            </a:r>
            <a:r>
              <a:rPr lang="zh-CN" altLang="en-US" sz="2400" dirty="0"/>
              <a:t>才</a:t>
            </a:r>
            <a:r>
              <a:rPr lang="zh-CN" altLang="en-US" sz="2400" b="1" dirty="0">
                <a:solidFill>
                  <a:srgbClr val="0000FF"/>
                </a:solidFill>
              </a:rPr>
              <a:t>知道自己是赤身露体</a:t>
            </a:r>
            <a:r>
              <a:rPr lang="zh-CN" altLang="en-US" sz="2400" dirty="0"/>
              <a:t>，便拿无花果树的叶子，</a:t>
            </a:r>
            <a:r>
              <a:rPr lang="zh-CN" altLang="en-US" sz="2400" b="1" dirty="0">
                <a:solidFill>
                  <a:srgbClr val="0000FF"/>
                </a:solidFill>
              </a:rPr>
              <a:t>为自己编作裙子</a:t>
            </a:r>
            <a:r>
              <a:rPr lang="zh-CN" altLang="en-US" sz="2400" dirty="0"/>
              <a:t>。 </a:t>
            </a:r>
            <a:endParaRPr lang="en-US" altLang="zh-CN" sz="2400" dirty="0"/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天起了凉风，耶和华神在园中行走。那人和他妻子听见神的声音，就藏在园里的树木中，</a:t>
            </a:r>
            <a:r>
              <a:rPr lang="zh-CN" altLang="en-US" sz="2400" b="1" dirty="0">
                <a:solidFill>
                  <a:srgbClr val="0000FF"/>
                </a:solidFill>
              </a:rPr>
              <a:t>躲避耶和华神的面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耶和华神呼唤那人，</a:t>
            </a:r>
            <a:r>
              <a:rPr lang="zh-CN" altLang="en-US" sz="2400" dirty="0"/>
              <a:t>对他说，你在哪里。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他说，我在园中听见你的声音，我就害怕。因为我赤身露体，我便藏了。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耶和华说，谁告诉你赤身露体呢？莫非你吃了我吩咐你不可吃的那树上的果子吗？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那人说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你所赐给我，与我同居的女人，她把那树上的果子给我，我就吃了。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耶和华神对女人说，你作的是什么事呢？</a:t>
            </a:r>
            <a:r>
              <a:rPr lang="zh-CN" altLang="en-US" sz="2400" b="1" dirty="0">
                <a:solidFill>
                  <a:srgbClr val="0000FF"/>
                </a:solidFill>
              </a:rPr>
              <a:t>女人说，那蛇引诱我，我就吃了。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77AFF-5EDB-F5F8-9304-46F0EC735457}"/>
              </a:ext>
            </a:extLst>
          </p:cNvPr>
          <p:cNvSpPr txBox="1"/>
          <p:nvPr/>
        </p:nvSpPr>
        <p:spPr>
          <a:xfrm>
            <a:off x="657919" y="3625107"/>
            <a:ext cx="8508381" cy="22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耶和华的反应是什么？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男人说为什么吃？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女人说为什么吃？</a:t>
            </a:r>
            <a:endParaRPr lang="en-US" altLang="zh-C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21B54-0823-DA34-4358-37C229ADA3F2}"/>
              </a:ext>
            </a:extLst>
          </p:cNvPr>
          <p:cNvSpPr txBox="1"/>
          <p:nvPr/>
        </p:nvSpPr>
        <p:spPr>
          <a:xfrm>
            <a:off x="6096000" y="3735361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躲避耶和华神的面：人与神的分隔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82EF1-1593-13D4-F94D-9B330CCCB22A}"/>
              </a:ext>
            </a:extLst>
          </p:cNvPr>
          <p:cNvSpPr txBox="1"/>
          <p:nvPr/>
        </p:nvSpPr>
        <p:spPr>
          <a:xfrm>
            <a:off x="6096000" y="4242917"/>
            <a:ext cx="523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耶和华神呼唤那人：神不放弃人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D07E9-D840-2BD4-E7C0-9E6D5B7EAC2F}"/>
              </a:ext>
            </a:extLst>
          </p:cNvPr>
          <p:cNvSpPr txBox="1"/>
          <p:nvPr/>
        </p:nvSpPr>
        <p:spPr>
          <a:xfrm>
            <a:off x="6096000" y="5080940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指责别人，推卸责任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耶和华神对蛇说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你既作了这事，就必受咒诅</a:t>
            </a:r>
            <a:r>
              <a:rPr lang="zh-CN" altLang="en-US" sz="2400" dirty="0"/>
              <a:t>，比一切的牲畜野兽更甚。你必用肚子行走，终身吃土。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我又要叫</a:t>
            </a:r>
            <a:r>
              <a:rPr lang="zh-CN" altLang="en-US" sz="2400" b="1" dirty="0">
                <a:solidFill>
                  <a:srgbClr val="FF0000"/>
                </a:solidFill>
              </a:rPr>
              <a:t>你和女人彼此为仇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你的后裔和女人的后裔也彼此为仇</a:t>
            </a:r>
            <a:r>
              <a:rPr lang="zh-CN" altLang="en-US" sz="2400" dirty="0"/>
              <a:t>。女人的后裔要伤你的头，你要伤他的脚跟。</a:t>
            </a:r>
          </a:p>
          <a:p>
            <a:r>
              <a:rPr lang="en-US" altLang="zh-CN" sz="2400" dirty="0"/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又对女人说</a:t>
            </a:r>
            <a:r>
              <a:rPr lang="zh-CN" altLang="en-US" sz="2400" dirty="0"/>
              <a:t>，我必</a:t>
            </a:r>
            <a:r>
              <a:rPr lang="zh-CN" altLang="en-US" sz="2400" b="1" dirty="0">
                <a:solidFill>
                  <a:srgbClr val="FF0000"/>
                </a:solidFill>
              </a:rPr>
              <a:t>多多加增你怀胎的苦楚</a:t>
            </a:r>
            <a:r>
              <a:rPr lang="zh-CN" altLang="en-US" sz="2400" dirty="0"/>
              <a:t>，你生产儿女必多受苦楚。</a:t>
            </a:r>
            <a:r>
              <a:rPr lang="zh-CN" altLang="en-US" sz="2400" b="1" dirty="0">
                <a:solidFill>
                  <a:srgbClr val="FF0000"/>
                </a:solidFill>
              </a:rPr>
              <a:t>你必恋慕你丈夫，你丈夫必管辖你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又对亚当说</a:t>
            </a:r>
            <a:r>
              <a:rPr lang="zh-CN" altLang="en-US" sz="2400" dirty="0"/>
              <a:t>，你既听从妻子的话，吃了我所吩咐你不可吃的那树上的果子，</a:t>
            </a:r>
            <a:r>
              <a:rPr lang="zh-CN" altLang="en-US" sz="2400" b="1" dirty="0">
                <a:solidFill>
                  <a:srgbClr val="FF0000"/>
                </a:solidFill>
              </a:rPr>
              <a:t>地必为你的缘故受咒诅。你必终身劳苦，才能从地里得吃的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地必给你长出荆棘和蒺藜来，你也要吃田间的菜蔬。</a:t>
            </a:r>
          </a:p>
          <a:p>
            <a:r>
              <a:rPr lang="en-US" altLang="zh-CN" sz="2400" dirty="0"/>
              <a:t>19</a:t>
            </a:r>
            <a:r>
              <a:rPr lang="zh-CN" altLang="en-US" sz="2400" b="1" dirty="0">
                <a:solidFill>
                  <a:srgbClr val="FF0000"/>
                </a:solidFill>
              </a:rPr>
              <a:t>你必汗流满面才得糊口</a:t>
            </a:r>
            <a:r>
              <a:rPr lang="zh-CN" altLang="en-US" sz="2400" dirty="0"/>
              <a:t>，直到你归了土，因为你是从土而出的。</a:t>
            </a:r>
            <a:r>
              <a:rPr lang="zh-CN" altLang="en-US" sz="2400" b="1" dirty="0">
                <a:solidFill>
                  <a:srgbClr val="FF0000"/>
                </a:solidFill>
              </a:rPr>
              <a:t>你本是尘土，仍要归于尘土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A32E0-F0D5-0F01-0E22-D9C7B0ADC9AF}"/>
              </a:ext>
            </a:extLst>
          </p:cNvPr>
          <p:cNvSpPr txBox="1"/>
          <p:nvPr/>
        </p:nvSpPr>
        <p:spPr>
          <a:xfrm>
            <a:off x="841915" y="4414750"/>
            <a:ext cx="8508381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耶和华神对蛇说了什么？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耶和华神对女人说了什么？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耶和华神对男人说了什么？</a:t>
            </a:r>
            <a:endParaRPr lang="en-US" altLang="zh-C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6975C-C3E8-B8B7-119A-B03452AE2310}"/>
              </a:ext>
            </a:extLst>
          </p:cNvPr>
          <p:cNvSpPr txBox="1"/>
          <p:nvPr/>
        </p:nvSpPr>
        <p:spPr>
          <a:xfrm>
            <a:off x="5822795" y="5032835"/>
            <a:ext cx="382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神的审判，罪的代价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375424" y="220734"/>
            <a:ext cx="11686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</a:t>
            </a:r>
            <a:r>
              <a:rPr lang="zh-CN" altLang="en-US" sz="2400" dirty="0"/>
              <a:t>亚当给他妻子起名叫</a:t>
            </a:r>
            <a:r>
              <a:rPr lang="zh-CN" altLang="en-US" sz="2400" b="1" dirty="0"/>
              <a:t>夏娃</a:t>
            </a:r>
            <a:r>
              <a:rPr lang="zh-CN" altLang="en-US" sz="2400" dirty="0"/>
              <a:t>，因为她是</a:t>
            </a:r>
            <a:r>
              <a:rPr lang="zh-CN" altLang="en-US" sz="2400" b="1" dirty="0"/>
              <a:t>众生之母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耶和华神为亚当和他妻子用皮子作衣服给他们穿。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2400" dirty="0"/>
              <a:t>23</a:t>
            </a:r>
            <a:r>
              <a:rPr lang="zh-CN" altLang="en-US" sz="2400" b="1" dirty="0"/>
              <a:t>耶和华神便打发他出伊甸园去，耕种他所自出之土。</a:t>
            </a:r>
          </a:p>
          <a:p>
            <a:r>
              <a:rPr lang="en-US" altLang="zh-CN" sz="2400" dirty="0"/>
              <a:t>24</a:t>
            </a:r>
            <a:r>
              <a:rPr lang="zh-CN" altLang="en-US" sz="2400" b="1" dirty="0"/>
              <a:t>于是把他赶出去了</a:t>
            </a:r>
            <a:r>
              <a:rPr lang="zh-CN" altLang="en-US" sz="2400" dirty="0"/>
              <a:t>。又在伊甸园的东边安设基路伯和四面转动发火焰的剑，要把守生命树的道路。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356113-DD17-82C7-3C31-ADF6C5792C87}"/>
              </a:ext>
            </a:extLst>
          </p:cNvPr>
          <p:cNvGrpSpPr/>
          <p:nvPr/>
        </p:nvGrpSpPr>
        <p:grpSpPr>
          <a:xfrm>
            <a:off x="1784197" y="2988525"/>
            <a:ext cx="8318809" cy="461666"/>
            <a:chOff x="988741" y="3428999"/>
            <a:chExt cx="9008327" cy="4616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BBB20D-091F-2FC8-1270-54D3B7C7C358}"/>
                </a:ext>
              </a:extLst>
            </p:cNvPr>
            <p:cNvSpPr txBox="1"/>
            <p:nvPr/>
          </p:nvSpPr>
          <p:spPr>
            <a:xfrm>
              <a:off x="988741" y="3429000"/>
              <a:ext cx="6237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逐出伊甸园：神的审判，罪的代价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FF602B-E57D-E30D-1CC3-E55B7401A252}"/>
                </a:ext>
              </a:extLst>
            </p:cNvPr>
            <p:cNvSpPr txBox="1"/>
            <p:nvPr/>
          </p:nvSpPr>
          <p:spPr>
            <a:xfrm>
              <a:off x="6591775" y="3428999"/>
              <a:ext cx="3405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</a:rPr>
                <a:t>人与神的分隔</a:t>
              </a:r>
              <a:endParaRPr lang="en-US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F3354F-4BBB-62B2-1915-04E3436388CD}"/>
              </a:ext>
            </a:extLst>
          </p:cNvPr>
          <p:cNvSpPr txBox="1"/>
          <p:nvPr/>
        </p:nvSpPr>
        <p:spPr>
          <a:xfrm>
            <a:off x="183997" y="3618572"/>
            <a:ext cx="119169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当时人还没有犯罪，还是无罪的，为什么会被引诱而吃善恶树上的果子？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答：神给每个人自由意志，自由选择的权力，神要我们自愿地顺服，而不是强迫我们接受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如果始祖没有吃善恶树上的果子，难道现在的人仍然赤身露体，处在愚昧的状态？</a:t>
            </a:r>
            <a:endParaRPr lang="en-US" altLang="zh-CN" sz="2200" dirty="0"/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</a:t>
            </a:r>
            <a:r>
              <a:rPr lang="zh-CN" altLang="en-US" sz="2200" dirty="0"/>
              <a:t>始祖会犯罪的，神知道这一切的事情。</a:t>
            </a:r>
            <a:r>
              <a:rPr lang="en-US" altLang="zh-CN" sz="2200" dirty="0"/>
              <a:t> (2) </a:t>
            </a:r>
            <a:r>
              <a:rPr lang="zh-CN" altLang="en-US" sz="2200" dirty="0"/>
              <a:t>吃了善恶树上的果子，罪进入人，才有罪的想法，才需要穿衣服遮盖赤身露体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Comment</a:t>
            </a:r>
            <a:r>
              <a:rPr lang="zh-CN" altLang="en-US" sz="2200" dirty="0"/>
              <a:t>：男人与女人生理上不同， 心理与性格特点也很不同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81066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  <a:endParaRPr lang="zh-CN" altLang="en-US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9/17/2023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95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170553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有一日，那人和他妻子夏娃同房。夏娃就怀孕，生了</a:t>
            </a:r>
            <a:r>
              <a:rPr lang="zh-CN" altLang="en-US" sz="2400" b="1" dirty="0"/>
              <a:t>该隐</a:t>
            </a:r>
            <a:r>
              <a:rPr lang="zh-CN" altLang="en-US" sz="2400" dirty="0"/>
              <a:t>（就是得的意思），便说，耶和华使我得了一个男子。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又生了该隐的兄弟</a:t>
            </a:r>
            <a:r>
              <a:rPr lang="zh-CN" altLang="en-US" sz="2400" b="1" dirty="0"/>
              <a:t>亚伯</a:t>
            </a:r>
            <a:r>
              <a:rPr lang="zh-CN" altLang="en-US" sz="2400" dirty="0"/>
              <a:t>。亚伯是牧羊的，该隐是种地的。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有一日，</a:t>
            </a:r>
            <a:r>
              <a:rPr lang="zh-CN" altLang="en-US" sz="2400" b="1" dirty="0"/>
              <a:t>该隐拿地里的出产为供物献给耶和华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/>
              <a:t>亚伯也将他羊群中头生的和羊的脂油献上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耶和华看中了亚伯和他的供物，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只是看不中该隐和他的供物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该隐就大大地发怒，变了脸色。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耶和华对该隐说，你为什么发怒呢？你为什么变了脸色呢？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你若行得好，岂不蒙悦纳，你若行得不好，罪就伏在门前。它必恋慕你，你却要制伏它。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该隐与他兄弟亚伯说话，二人正在田间。</a:t>
            </a:r>
            <a:r>
              <a:rPr lang="zh-CN" altLang="en-US" sz="2400" b="1" dirty="0">
                <a:solidFill>
                  <a:srgbClr val="0000FF"/>
                </a:solidFill>
              </a:rPr>
              <a:t>该隐起来打他兄弟亚伯，把他杀了。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981943"/>
            <a:ext cx="112181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耶和华为什么看中了亚伯和他的供物，而看不中该隐和他的供物？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该隐有什么反应？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耶和华又对该隐说了什么？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该隐接下来做什么了？</a:t>
            </a:r>
            <a:endParaRPr lang="en-US" altLang="zh-C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87803-285A-396C-8F07-9082B5D4C3EA}"/>
              </a:ext>
            </a:extLst>
          </p:cNvPr>
          <p:cNvSpPr txBox="1"/>
          <p:nvPr/>
        </p:nvSpPr>
        <p:spPr>
          <a:xfrm>
            <a:off x="5176954" y="4703718"/>
            <a:ext cx="664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希伯来书 </a:t>
            </a:r>
            <a:r>
              <a:rPr lang="en-US" altLang="zh-CN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11</a:t>
            </a:r>
            <a:r>
              <a:rPr lang="en-US" altLang="zh-CN" sz="2400" dirty="0">
                <a:solidFill>
                  <a:srgbClr val="2A2A2A"/>
                </a:solidFill>
                <a:latin typeface="Roboto Condensed" panose="02000000000000000000" pitchFamily="2" charset="0"/>
              </a:rPr>
              <a:t>: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亚伯因着信献祭</a:t>
            </a:r>
            <a:r>
              <a:rPr lang="zh-CN" altLang="en-US" sz="2400" b="1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与神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比该隐所献的更美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，因此便得了称义的见证，就是神指他礼物作的见证。他虽然死了，却因这信仍旧说话。</a:t>
            </a:r>
          </a:p>
        </p:txBody>
      </p:sp>
    </p:spTree>
    <p:extLst>
      <p:ext uri="{BB962C8B-B14F-4D97-AF65-F5344CB8AC3E}">
        <p14:creationId xmlns:p14="http://schemas.microsoft.com/office/powerpoint/2010/main" val="2310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75761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耶和华对该隐说，你兄弟亚伯在哪里？</a:t>
            </a:r>
            <a:r>
              <a:rPr lang="zh-CN" altLang="en-US" sz="2400" b="1" dirty="0">
                <a:solidFill>
                  <a:srgbClr val="0000FF"/>
                </a:solidFill>
              </a:rPr>
              <a:t>他说，我不知道，我岂是看守我兄弟的吗？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耶和华说，你作了什么事呢？</a:t>
            </a:r>
            <a:r>
              <a:rPr lang="zh-CN" altLang="en-US" sz="2400" dirty="0"/>
              <a:t>你兄弟的血，有声音从地里向我哀告。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地开了口，从你手里接受你兄弟的血。</a:t>
            </a:r>
            <a:r>
              <a:rPr lang="zh-CN" altLang="en-US" sz="2400" b="1" dirty="0">
                <a:solidFill>
                  <a:srgbClr val="FF0000"/>
                </a:solidFill>
              </a:rPr>
              <a:t>现在你必从这地受咒诅。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你种地，地不再给你效力。</a:t>
            </a:r>
            <a:r>
              <a:rPr lang="zh-CN" altLang="en-US" sz="2400" b="1" dirty="0">
                <a:solidFill>
                  <a:srgbClr val="FF0000"/>
                </a:solidFill>
              </a:rPr>
              <a:t>你必流离飘荡在地上。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该隐对耶和华说，我的刑罚太重，过于我所能当的。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你如今赶逐我离开这地，以致不见你面。我必流离飘荡在地上，</a:t>
            </a:r>
            <a:r>
              <a:rPr lang="zh-CN" altLang="en-US" sz="2400" b="1" dirty="0">
                <a:solidFill>
                  <a:srgbClr val="0000FF"/>
                </a:solidFill>
              </a:rPr>
              <a:t>凡遇见我的必杀我。</a:t>
            </a:r>
          </a:p>
          <a:p>
            <a:r>
              <a:rPr lang="en-US" altLang="zh-CN" sz="2400" dirty="0"/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耶和华对他说，凡杀该隐的，必遭报七倍。耶和华就给该隐立一个记号，免得人遇见他就杀他。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于是该隐离开耶和华的面，去住在伊甸东边挪得之地。</a:t>
            </a:r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864847"/>
            <a:ext cx="11218130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耶和华与该隐的对话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该隐仍然撒谎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该隐受咒诅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该隐流离飘荡在地上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耶和华仍然保护该隐。为什么？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725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CEB7F-75EF-B6F0-B73F-12AB4C5B01BB}"/>
              </a:ext>
            </a:extLst>
          </p:cNvPr>
          <p:cNvSpPr txBox="1"/>
          <p:nvPr/>
        </p:nvSpPr>
        <p:spPr>
          <a:xfrm>
            <a:off x="3206885" y="40623"/>
            <a:ext cx="577822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创世记</a:t>
            </a:r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大纲</a:t>
            </a:r>
            <a:b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zh-CN" altLang="en-US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1-2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章：神的创造</a:t>
            </a:r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亚当之约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章：人的堕落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章：大洪水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神与挪亚立约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10–11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章：巴别塔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12-14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章：亚伯兰蒙召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15-17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章：神与亚伯兰立约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18-20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章：所多玛与蛾摩拉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21-23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以实马利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24-26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章：以撒与利百加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雅各骗以扫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27-30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章：雅各受祝福及他的妻子们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31-36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章：雅各回归迦南地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37-39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章：约瑟被卖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40-41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章：约瑟在埃及为相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42-44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章：约瑟与弟兄们重逢</a:t>
            </a:r>
          </a:p>
          <a:p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45-50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章：约瑟与父兄相认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53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5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5F6D8-9E95-7D61-8202-4A2D3A624F1D}"/>
              </a:ext>
            </a:extLst>
          </p:cNvPr>
          <p:cNvSpPr txBox="1"/>
          <p:nvPr/>
        </p:nvSpPr>
        <p:spPr>
          <a:xfrm>
            <a:off x="179294" y="39932"/>
            <a:ext cx="11833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5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亚当活到一百三十岁，生了一个儿子，形像样式和自己相似，就给他起名叫塞特。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亚当生塞特之后，又在世八百年，并且</a:t>
            </a:r>
            <a:r>
              <a:rPr lang="zh-CN" altLang="en-US" sz="2400" b="1" dirty="0"/>
              <a:t>生儿养女。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/>
              <a:t>亚当共活了九百三十岁就死了。</a:t>
            </a:r>
          </a:p>
          <a:p>
            <a:endParaRPr lang="en-US" sz="1200" b="1" dirty="0"/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以诺活到六十五岁，生了玛土撒拉。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以诺生玛土撒拉之后，</a:t>
            </a:r>
            <a:r>
              <a:rPr lang="zh-CN" altLang="en-US" sz="2400" b="1" dirty="0">
                <a:solidFill>
                  <a:srgbClr val="FF0000"/>
                </a:solidFill>
              </a:rPr>
              <a:t>与神同行三百年</a:t>
            </a:r>
            <a:r>
              <a:rPr lang="zh-CN" altLang="en-US" sz="2400" dirty="0"/>
              <a:t>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以诺共活了三百六十五岁。</a:t>
            </a:r>
            <a:endParaRPr lang="en-US" altLang="zh-CN" sz="2400" b="1" dirty="0"/>
          </a:p>
          <a:p>
            <a:endParaRPr lang="en-US" sz="1200" dirty="0"/>
          </a:p>
          <a:p>
            <a:r>
              <a:rPr lang="en-US" altLang="zh-CN" sz="2400" dirty="0"/>
              <a:t>28</a:t>
            </a:r>
            <a:r>
              <a:rPr lang="zh-CN" altLang="en-US" sz="2400" b="1" dirty="0"/>
              <a:t>拉麦活到一百八十二岁，生了一个儿子，</a:t>
            </a:r>
          </a:p>
          <a:p>
            <a:r>
              <a:rPr lang="en-US" altLang="zh-CN" sz="2400" dirty="0"/>
              <a:t>29</a:t>
            </a:r>
            <a:r>
              <a:rPr lang="zh-CN" altLang="en-US" sz="2400" b="1" dirty="0"/>
              <a:t>给他起名叫挪亚</a:t>
            </a:r>
            <a:r>
              <a:rPr lang="zh-CN" altLang="en-US" sz="2400" dirty="0"/>
              <a:t>，说，这个儿子必为我们的操作和手中的劳苦安慰我们。这操作劳苦是因为耶和华咒诅地。</a:t>
            </a:r>
          </a:p>
          <a:p>
            <a:r>
              <a:rPr lang="en-US" altLang="zh-CN" sz="2400" dirty="0"/>
              <a:t>30</a:t>
            </a:r>
            <a:r>
              <a:rPr lang="zh-CN" altLang="en-US" sz="2400" dirty="0"/>
              <a:t>拉麦生挪亚之后，又活了五百九十五年，并且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31</a:t>
            </a:r>
            <a:r>
              <a:rPr lang="zh-CN" altLang="en-US" sz="2400" b="1" dirty="0"/>
              <a:t>拉麦共活了七百七十七岁就死了。</a:t>
            </a:r>
          </a:p>
          <a:p>
            <a:r>
              <a:rPr lang="en-US" altLang="zh-CN" sz="2400" dirty="0"/>
              <a:t>32</a:t>
            </a:r>
            <a:r>
              <a:rPr lang="zh-CN" altLang="en-US" sz="2400" dirty="0"/>
              <a:t>挪亚五百岁生了闪，含，雅弗。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48FA8-BA13-B0B1-1B82-B26A69FE1630}"/>
              </a:ext>
            </a:extLst>
          </p:cNvPr>
          <p:cNvSpPr txBox="1"/>
          <p:nvPr/>
        </p:nvSpPr>
        <p:spPr>
          <a:xfrm>
            <a:off x="5706033" y="4710096"/>
            <a:ext cx="6965577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生命的规律：有生，有死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生命的本分：生儿养女，培养敬虔的下一代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生命的意义：与神连接，与神同行</a:t>
            </a:r>
            <a:endParaRPr lang="en-US" altLang="zh-C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6392B-9099-4219-A4F8-4D0A606CE615}"/>
              </a:ext>
            </a:extLst>
          </p:cNvPr>
          <p:cNvSpPr txBox="1"/>
          <p:nvPr/>
        </p:nvSpPr>
        <p:spPr>
          <a:xfrm>
            <a:off x="179294" y="5302911"/>
            <a:ext cx="5811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6 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FF0000"/>
                </a:solidFill>
              </a:rPr>
              <a:t>挪亚是个义人，</a:t>
            </a:r>
            <a:r>
              <a:rPr lang="zh-CN" altLang="en-US" sz="2400" dirty="0"/>
              <a:t>在当时的世代是个完全人。</a:t>
            </a:r>
            <a:r>
              <a:rPr lang="zh-CN" altLang="en-US" sz="2400" b="1" dirty="0">
                <a:solidFill>
                  <a:srgbClr val="FF0000"/>
                </a:solidFill>
              </a:rPr>
              <a:t>挪亚与神同行。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EFAFE-ABF4-6E57-8FF4-101205814AEA}"/>
              </a:ext>
            </a:extLst>
          </p:cNvPr>
          <p:cNvSpPr txBox="1"/>
          <p:nvPr/>
        </p:nvSpPr>
        <p:spPr>
          <a:xfrm>
            <a:off x="233247" y="1031488"/>
            <a:ext cx="117255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</a:t>
            </a:r>
            <a:r>
              <a:rPr lang="zh-CN" altLang="en-US" sz="2200" dirty="0"/>
              <a:t>该隐说“凡遇见我的必杀我”，当时只有该隐和亚伯，谁会杀该隐呢？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答：很快有其他人，神保护该隐是神的怜悯与恩典，也是让人不要“冤冤相报何时了”，审判的主权在神。</a:t>
            </a:r>
            <a:endParaRPr lang="en-US" altLang="zh-CN" sz="2200" dirty="0"/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如何看待当时的其他人活了</a:t>
            </a:r>
            <a:r>
              <a:rPr lang="en-US" altLang="zh-CN" sz="2200" dirty="0"/>
              <a:t>800-900</a:t>
            </a:r>
            <a:r>
              <a:rPr lang="zh-CN" altLang="en-US" sz="2200" dirty="0"/>
              <a:t>岁，以诺“与神同行三百年”却只活了三百六十五岁？</a:t>
            </a:r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24</a:t>
            </a:r>
            <a:r>
              <a:rPr lang="zh-CN" altLang="en-US" sz="2200" dirty="0"/>
              <a:t>节：“以诺与神同行，</a:t>
            </a:r>
            <a:r>
              <a:rPr lang="zh-CN" altLang="en-US" sz="2200" b="1" dirty="0"/>
              <a:t>神将他取去，他就不在世了</a:t>
            </a:r>
            <a:r>
              <a:rPr lang="zh-CN" altLang="en-US" sz="2200" dirty="0"/>
              <a:t>”，其他人在圣经里记载“</a:t>
            </a:r>
            <a:r>
              <a:rPr lang="zh-CN" altLang="en-US" sz="2200" b="1" dirty="0"/>
              <a:t>就死了</a:t>
            </a:r>
            <a:r>
              <a:rPr lang="zh-CN" altLang="en-US" sz="2200" dirty="0"/>
              <a:t>”，以诺继续在荣耀中，在永恒中与神同行。</a:t>
            </a:r>
            <a:r>
              <a:rPr lang="en-US" altLang="zh-CN" sz="2200" dirty="0"/>
              <a:t> (2) </a:t>
            </a:r>
            <a:r>
              <a:rPr lang="zh-CN" altLang="en-US" sz="2200" dirty="0"/>
              <a:t>人的肉体生命都会死去，与神同在，好的无比，不必太在意年岁多长。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78114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30AD73-65B7-17E2-C4A0-B8EEFE5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神与挪亚立约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9/24/2023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90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耶和华见</a:t>
            </a:r>
            <a:r>
              <a:rPr lang="zh-CN" altLang="en-US" sz="2400" b="1" dirty="0">
                <a:solidFill>
                  <a:srgbClr val="0000FF"/>
                </a:solidFill>
              </a:rPr>
              <a:t>人在地上罪恶很大，终日所思想的尽都是恶。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耶和华就后悔造人在地上，心中忧伤。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耶和华说，我要将所造的人和走兽，并昆虫，以及空中的飞鸟，都从地上除灭，因为我造他们后悔了。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C0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C00000"/>
                </a:solidFill>
              </a:rPr>
              <a:t>挪亚是个义人，在当时的世代是个完全人。挪亚与神同行。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挪亚生了三个儿子，就是闪，含，雅弗。</a:t>
            </a:r>
          </a:p>
          <a:p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世界在神面前败坏，地上满了强暴。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神观看</a:t>
            </a:r>
            <a:r>
              <a:rPr lang="zh-CN" altLang="en-US" sz="2400" b="1" dirty="0">
                <a:solidFill>
                  <a:srgbClr val="0000FF"/>
                </a:solidFill>
              </a:rPr>
              <a:t>世界，见是败坏了。凡有血气的人，在地上都败坏了行为。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>
                <a:solidFill>
                  <a:srgbClr val="FF0000"/>
                </a:solidFill>
              </a:rPr>
              <a:t>神就对挪亚说，凡有血气的人，他的尽头已经来到我面前。因为地上满了他们的强暴，我要把他们和地一并毁灭。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神为什么要用大洪水除灭全地？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446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方舟的造法乃是这样，要长三百肘，宽五十肘，高三十肘。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方舟上边要留透光处，高一肘。方舟的门要开在旁边。方舟要分上，中，下三层。</a:t>
            </a:r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看哪！</a:t>
            </a:r>
            <a:r>
              <a:rPr lang="zh-CN" altLang="en-US" sz="2400" b="1" dirty="0">
                <a:solidFill>
                  <a:srgbClr val="FF0000"/>
                </a:solidFill>
              </a:rPr>
              <a:t>我要使洪水泛滥在地上，毁灭天下。凡地上有血肉，有气息的活物，无一不死。</a:t>
            </a:r>
          </a:p>
          <a:p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我却要与你立约</a:t>
            </a:r>
            <a:r>
              <a:rPr lang="zh-CN" altLang="en-US" sz="2400" dirty="0"/>
              <a:t>，你同你的妻，与儿子，儿妇，都要进入方舟。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凡有血肉的活物，每样两个，一公一母，你要带进方舟，</a:t>
            </a:r>
            <a:r>
              <a:rPr lang="zh-CN" altLang="en-US" sz="2400" b="1" dirty="0">
                <a:solidFill>
                  <a:srgbClr val="FF0000"/>
                </a:solidFill>
              </a:rPr>
              <a:t>好在你那里保全生命。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飞鸟各从其类，牲畜各从其类，地上的昆虫各从其类。每样两个，</a:t>
            </a:r>
            <a:r>
              <a:rPr lang="zh-CN" altLang="en-US" sz="2400" b="1" dirty="0">
                <a:solidFill>
                  <a:srgbClr val="FF0000"/>
                </a:solidFill>
              </a:rPr>
              <a:t>要到你那里，好保全生命。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你要拿各样食物积蓄起来，好作你和它们的食物。</a:t>
            </a:r>
          </a:p>
          <a:p>
            <a:r>
              <a:rPr lang="en-US" altLang="zh-CN" sz="2400" dirty="0"/>
              <a:t>22</a:t>
            </a:r>
            <a:r>
              <a:rPr lang="zh-CN" altLang="en-US" sz="2400" b="1" dirty="0">
                <a:solidFill>
                  <a:srgbClr val="C00000"/>
                </a:solidFill>
              </a:rPr>
              <a:t>挪亚就这样行。</a:t>
            </a:r>
            <a:r>
              <a:rPr lang="zh-CN" altLang="en-US" sz="3200" b="1" dirty="0">
                <a:solidFill>
                  <a:srgbClr val="C00000"/>
                </a:solidFill>
              </a:rPr>
              <a:t>凡</a:t>
            </a:r>
            <a:r>
              <a:rPr lang="zh-CN" altLang="en-US" sz="2400" b="1" dirty="0">
                <a:solidFill>
                  <a:srgbClr val="C00000"/>
                </a:solidFill>
              </a:rPr>
              <a:t>神所吩咐的，他</a:t>
            </a:r>
            <a:r>
              <a:rPr lang="zh-CN" altLang="en-US" sz="3200" b="1" dirty="0">
                <a:solidFill>
                  <a:srgbClr val="C00000"/>
                </a:solidFill>
              </a:rPr>
              <a:t>都</a:t>
            </a:r>
            <a:r>
              <a:rPr lang="zh-CN" altLang="en-US" sz="2400" b="1" dirty="0">
                <a:solidFill>
                  <a:srgbClr val="C00000"/>
                </a:solidFill>
              </a:rPr>
              <a:t>照样行了。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挪亚如何对待神的吩咐？</a:t>
            </a:r>
            <a:endParaRPr lang="en-US" altLang="zh-CN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挪亚对我们有什么启示？</a:t>
            </a:r>
            <a:endParaRPr lang="en-US" altLang="zh-CN" sz="2800" b="1" dirty="0"/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71810" y="195366"/>
            <a:ext cx="118328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7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耶和华对挪亚说，你和你的全家都要进入方舟，</a:t>
            </a:r>
            <a:r>
              <a:rPr lang="zh-CN" altLang="en-US" sz="2200" b="1" dirty="0">
                <a:solidFill>
                  <a:srgbClr val="FF0000"/>
                </a:solidFill>
              </a:rPr>
              <a:t>因为在这世代中，我见你在我面前是义人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凡洁净的畜类，你要带七公七母。不洁净的畜类，你要带一公一母。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空中的飞鸟，也要带七公七母，可以留种，活在全地上。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因为再过七天，</a:t>
            </a:r>
            <a:r>
              <a:rPr lang="zh-CN" altLang="en-US" sz="2400" b="1" dirty="0">
                <a:solidFill>
                  <a:srgbClr val="FF0000"/>
                </a:solidFill>
              </a:rPr>
              <a:t>我要降雨在地上四十昼夜，把我所造的各种活物，都从地上除灭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C00000"/>
                </a:solidFill>
              </a:rPr>
              <a:t>挪亚就遵着耶和华所吩咐的行了。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当洪水泛滥在地上的时候，挪亚整六百岁。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洪水泛滥在地上四十天，水往上长，把方舟从地上漂起</a:t>
            </a:r>
            <a:endParaRPr lang="en-US" altLang="zh-CN" sz="2400" dirty="0"/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水势浩大，在地上大大地往上长，方舟在水面上漂来漂去。</a:t>
            </a:r>
            <a:endParaRPr lang="en-US" altLang="zh-CN" sz="2400" dirty="0"/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水势在地上极其浩大，天下的高山都淹没了。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水势比山高过十五肘，山岭都淹没了。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凡在地上有血肉的动物，就是飞鸟，牲畜，走兽，和爬在地上的昆虫，以及所有的人都死了。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凡在旱地上，鼻孔有气息的生灵都死了。</a:t>
            </a:r>
          </a:p>
          <a:p>
            <a:r>
              <a:rPr lang="en-US" altLang="zh-CN" sz="2400" dirty="0"/>
              <a:t>23</a:t>
            </a:r>
            <a:r>
              <a:rPr lang="zh-CN" altLang="en-US" sz="2400" dirty="0"/>
              <a:t>凡地上各类的活物，连人带牲畜，昆虫，以及空中的飞鸟，都从地上除灭了，只留下挪亚和那些与他同在方舟里的。</a:t>
            </a:r>
          </a:p>
          <a:p>
            <a:r>
              <a:rPr lang="en-US" altLang="zh-CN" sz="2400" dirty="0"/>
              <a:t>24</a:t>
            </a:r>
            <a:r>
              <a:rPr lang="zh-CN" altLang="en-US" sz="2400" dirty="0"/>
              <a:t>水势浩大，在地上共一百五十天。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49868" y="251119"/>
            <a:ext cx="11754780" cy="6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8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神记念挪亚和挪亚方舟里的一切走兽牲畜。神叫风吹地，水势渐落。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到挪亚六百零一岁，正月初一日，地上的水都干了。挪亚撤去方舟的盖观看，便见地面上干了。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到了二月二十七日，地就都干了。</a:t>
            </a:r>
          </a:p>
          <a:p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你和你的妻子，儿子，儿妇都可以出方舟。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在你那里凡有血肉的活物，就是飞鸟，牲畜，和一切爬在地上的昆虫，都要带出来，叫它在地上多多滋生，大大兴旺。</a:t>
            </a:r>
          </a:p>
          <a:p>
            <a:r>
              <a:rPr lang="en-US" altLang="zh-CN" sz="2200" dirty="0"/>
              <a:t>18</a:t>
            </a:r>
            <a:r>
              <a:rPr lang="zh-CN" altLang="en-US" sz="2200" b="1" dirty="0">
                <a:solidFill>
                  <a:srgbClr val="C00000"/>
                </a:solidFill>
              </a:rPr>
              <a:t>于是挪亚和他的妻子，儿子，儿妇，都出来了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一切走兽，昆虫，飞鸟，和地上所有的动物，各从其类，也都出了方舟。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C00000"/>
                </a:solidFill>
              </a:rPr>
              <a:t>挪亚为耶和华筑了一座坛，拿各类洁净的牲畜，飞鸟献在坛上为燔祭。</a:t>
            </a:r>
          </a:p>
          <a:p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耶和华闻那馨香之气，就心里说，我不再因人的缘故咒诅地</a:t>
            </a:r>
            <a:r>
              <a:rPr lang="zh-CN" altLang="en-US" sz="2200" dirty="0"/>
              <a:t>（人从小时心里怀着恶念），</a:t>
            </a:r>
            <a:r>
              <a:rPr lang="zh-CN" altLang="en-US" sz="2200" b="1" dirty="0">
                <a:solidFill>
                  <a:srgbClr val="FF0000"/>
                </a:solidFill>
              </a:rPr>
              <a:t>也不再按着我才行的，灭各种的活物了。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地还存留的时候，稼穑，寒暑，冬夏，昼夜就永不停息了。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挪亚出了方舟做的第一件事是什么？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147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23CD3-52F1-D048-5360-E7FEDF60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8" y="1183888"/>
            <a:ext cx="71479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/>
              <a:t>终极问题： 什么是世界观？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这世界从哪里来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人是什么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人的存在有何意义 </a:t>
            </a:r>
            <a:r>
              <a:rPr lang="en-US" altLang="zh-CN" sz="2800" b="1" dirty="0"/>
              <a:t>? </a:t>
            </a:r>
            <a:r>
              <a:rPr lang="zh-CN" altLang="en-US" sz="2800" b="1" dirty="0"/>
              <a:t>要怎樣活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世上的问题根源是什么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要如何解决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我死后会如何</a:t>
            </a:r>
            <a:r>
              <a:rPr lang="en-US" altLang="zh-CN" sz="2800" b="1" dirty="0"/>
              <a:t>?</a:t>
            </a:r>
            <a:endParaRPr lang="en-US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A781-F2B4-8707-EBC8-3234745A3D0F}"/>
              </a:ext>
            </a:extLst>
          </p:cNvPr>
          <p:cNvSpPr txBox="1"/>
          <p:nvPr/>
        </p:nvSpPr>
        <p:spPr>
          <a:xfrm>
            <a:off x="8424746" y="2235149"/>
            <a:ext cx="3495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看门大爷的三个问题：</a:t>
            </a:r>
            <a:endParaRPr lang="en-US" altLang="zh-CN" sz="2400" dirty="0">
              <a:solidFill>
                <a:srgbClr val="7030A0"/>
              </a:solidFill>
            </a:endParaRPr>
          </a:p>
          <a:p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你是谁？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干什么的？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到哪里去？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18610" y="223241"/>
            <a:ext cx="117547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effectLst/>
                <a:latin typeface="Roboto Condensed" panose="02000000000000000000" pitchFamily="2" charset="0"/>
              </a:rPr>
              <a:t>9   </a:t>
            </a:r>
            <a:r>
              <a:rPr lang="zh-CN" altLang="en-US" sz="2400" b="1" dirty="0"/>
              <a:t>挪亚之约</a:t>
            </a:r>
            <a:endParaRPr lang="en-US" altLang="zh-CN" sz="2400" b="1" i="0" dirty="0">
              <a:effectLst/>
              <a:latin typeface="Roboto Condensed" panose="02000000000000000000" pitchFamily="2" charset="0"/>
            </a:endParaRP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神赐福给挪亚和他的儿子，对他们说，你们要生养众多，遍满了地。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凡地上的走兽和空中的飞鸟，都必惊恐，惧怕你们。连地上一切的昆虫并海里一切的鱼，都交付你们的手。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凡活着的动物，都可以作你们的食物。这一切我都赐给你们，如同菜蔬一样。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惟独肉带着血，那就是它的生命，你们不可吃。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FF0000"/>
                </a:solidFill>
              </a:rPr>
              <a:t>流你们血，害你们命的，无论是兽，是人，我必讨他的罪，</a:t>
            </a:r>
            <a:r>
              <a:rPr lang="zh-CN" altLang="en-US" sz="2200" dirty="0"/>
              <a:t>就是向各人的弟兄也是如此。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FF0000"/>
                </a:solidFill>
              </a:rPr>
              <a:t>凡流人血的，他的血也必被人所流。因为神造人是照自己的形像造的。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你们要生养众多，在地上昌盛繁茂。</a:t>
            </a:r>
          </a:p>
          <a:p>
            <a:r>
              <a:rPr lang="en-US" altLang="zh-CN" sz="2200" dirty="0"/>
              <a:t>8</a:t>
            </a:r>
            <a:r>
              <a:rPr lang="zh-CN" altLang="en-US" sz="2200" b="1" dirty="0">
                <a:solidFill>
                  <a:srgbClr val="FF0000"/>
                </a:solidFill>
              </a:rPr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我与你们和你们的后裔立约，</a:t>
            </a:r>
          </a:p>
          <a:p>
            <a:r>
              <a:rPr lang="en-US" altLang="zh-CN" sz="2200" dirty="0"/>
              <a:t>10</a:t>
            </a:r>
            <a:r>
              <a:rPr lang="zh-CN" altLang="en-US" sz="2200" b="1" dirty="0">
                <a:solidFill>
                  <a:srgbClr val="FF0000"/>
                </a:solidFill>
              </a:rPr>
              <a:t>并与你们这里的一切活物，就是飞鸟，牲畜，走兽，凡从方舟里出来的活物立约。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神说，我与你们并你们这里的各样活物所立的永约，是有记号的。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7D57A-3639-2ED6-FFCA-95E4F58DF39C}"/>
              </a:ext>
            </a:extLst>
          </p:cNvPr>
          <p:cNvSpPr txBox="1"/>
          <p:nvPr/>
        </p:nvSpPr>
        <p:spPr>
          <a:xfrm>
            <a:off x="6300444" y="2939406"/>
            <a:ext cx="3484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十诫之一：不可杀人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D8A0E-9A83-8207-1625-77110D54EB25}"/>
              </a:ext>
            </a:extLst>
          </p:cNvPr>
          <p:cNvSpPr txBox="1"/>
          <p:nvPr/>
        </p:nvSpPr>
        <p:spPr>
          <a:xfrm>
            <a:off x="3150683" y="103276"/>
            <a:ext cx="213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彩虹之约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EC9E9-A37F-B546-CB8E-32FD90115867}"/>
              </a:ext>
            </a:extLst>
          </p:cNvPr>
          <p:cNvSpPr txBox="1"/>
          <p:nvPr/>
        </p:nvSpPr>
        <p:spPr>
          <a:xfrm>
            <a:off x="233247" y="289922"/>
            <a:ext cx="117255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地上罪恶很大，但为什么走兽，并昆虫，以及空中的飞鸟，都从地上除灭？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答：人犯了罪，整个大地都被诅咒，例如创世纪</a:t>
            </a:r>
            <a:r>
              <a:rPr lang="en-US" altLang="zh-CN" sz="2200" dirty="0"/>
              <a:t>3:17-19</a:t>
            </a: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神告诉挪亚要用歌斐木造船，这木头有什么特殊？为什么要用歌斐木？</a:t>
            </a:r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答：不清楚歌斐木到底是什么，应该特别适合造方舟。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世人都是挪亚的后代，为什么有什么不同人种？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答：人对环境的适应，逐渐变化成现代的不同人种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世人都是挪亚的后代，弟兄姐妹如何能结婚？</a:t>
            </a:r>
          </a:p>
          <a:p>
            <a:r>
              <a:rPr lang="en-US" altLang="zh-CN" sz="2200" dirty="0"/>
              <a:t>        </a:t>
            </a:r>
            <a:r>
              <a:rPr lang="zh-CN" altLang="en-US" sz="2200" dirty="0"/>
              <a:t>答：始祖们能活八九百岁，但现代人的寿命大大减少，在属灵上是罪的缘故，在基因水平，也有很夺的变化</a:t>
            </a:r>
            <a:r>
              <a:rPr lang="en-US" altLang="zh-CN" sz="2200" dirty="0"/>
              <a:t>/</a:t>
            </a:r>
            <a:r>
              <a:rPr lang="zh-CN" altLang="en-US" sz="2200" dirty="0"/>
              <a:t>变异，近亲结婚导致隐性遗传基因变异的机率提高，所以现代人的弟兄姐妹及近亲不能结婚。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：彩虹的真正的意义是神与人立约，仇敌偷用彩虹做它意，告诉孩子们彩虹的真正的意义。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031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章：巴别塔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10/01/2023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12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5514275" y="66912"/>
            <a:ext cx="6633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77492" y="12680"/>
            <a:ext cx="490746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给他们，又对他们说，要</a:t>
            </a:r>
            <a:r>
              <a:rPr lang="zh-CN" altLang="en-US" sz="2200" b="1" dirty="0">
                <a:solidFill>
                  <a:srgbClr val="0000FF"/>
                </a:solidFill>
              </a:rPr>
              <a:t>生养众多</a:t>
            </a:r>
            <a:r>
              <a:rPr lang="zh-CN" altLang="en-US" sz="2200" dirty="0"/>
              <a:t>，遍满地面，</a:t>
            </a:r>
            <a:r>
              <a:rPr lang="zh-CN" altLang="en-US" sz="2200" b="1" dirty="0">
                <a:solidFill>
                  <a:srgbClr val="0000FF"/>
                </a:solidFill>
              </a:rPr>
              <a:t>治理</a:t>
            </a:r>
            <a:r>
              <a:rPr lang="zh-CN" altLang="en-US" sz="2200" dirty="0"/>
              <a:t>这地。也要</a:t>
            </a:r>
            <a:r>
              <a:rPr lang="zh-CN" altLang="en-US" sz="2200" b="1" dirty="0">
                <a:solidFill>
                  <a:srgbClr val="0000FF"/>
                </a:solidFill>
              </a:rPr>
              <a:t>管理</a:t>
            </a:r>
            <a:r>
              <a:rPr lang="zh-CN" altLang="en-US" sz="2200" dirty="0"/>
              <a:t>海里的鱼，空中的鸟，和地上各样行动的活物。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0000FF"/>
                </a:solidFill>
              </a:rPr>
              <a:t>修理看守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/>
              <a:t>原则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神人同工 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神创造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</a:rPr>
              <a:t>賜福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人的责任</a:t>
            </a:r>
            <a:r>
              <a:rPr lang="en-US" altLang="zh-CN" sz="2400" b="1" dirty="0">
                <a:solidFill>
                  <a:srgbClr val="0000FF"/>
                </a:solidFill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</a:rPr>
              <a:t>管理，治理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</a:rPr>
              <a:t>	       </a:t>
            </a:r>
            <a:r>
              <a:rPr lang="zh-CN" altLang="en-US" sz="24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400" b="1" dirty="0">
                <a:solidFill>
                  <a:srgbClr val="0000FF"/>
                </a:solidFill>
              </a:rPr>
              <a:t>- </a:t>
            </a:r>
            <a:r>
              <a:rPr lang="zh-CN" altLang="en-US" sz="2400" b="1" dirty="0">
                <a:solidFill>
                  <a:srgbClr val="0000FF"/>
                </a:solidFill>
              </a:rPr>
              <a:t>遍滿全地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783ED-DAF3-D961-97BD-D65648B6B9AD}"/>
              </a:ext>
            </a:extLst>
          </p:cNvPr>
          <p:cNvSpPr txBox="1"/>
          <p:nvPr/>
        </p:nvSpPr>
        <p:spPr>
          <a:xfrm>
            <a:off x="5834872" y="6299379"/>
            <a:ext cx="5991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相同的原则：神人同工   </a:t>
            </a:r>
            <a:r>
              <a:rPr lang="zh-CN" altLang="en-US" sz="2400" b="1" dirty="0">
                <a:solidFill>
                  <a:srgbClr val="FF0000"/>
                </a:solidFill>
              </a:rPr>
              <a:t>神賜福； 人顺服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/>
              <a:t>挪亚的儿子闪，含，雅弗的后代，记在下面</a:t>
            </a:r>
            <a:r>
              <a:rPr lang="zh-CN" altLang="en-US" sz="2200" dirty="0"/>
              <a:t>。洪水以后，他们都生了儿子。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雅弗的儿子是歌篾，玛各，玛代，雅完，土巴，米设，提拉。</a:t>
            </a:r>
          </a:p>
          <a:p>
            <a:r>
              <a:rPr lang="en-US" altLang="zh-CN" sz="2200" b="1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/>
              <a:t>，</a:t>
            </a:r>
            <a:r>
              <a:rPr lang="zh-CN" altLang="en-US" sz="2200" dirty="0"/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en-US" altLang="zh-CN" sz="2200" dirty="0"/>
          </a:p>
          <a:p>
            <a:r>
              <a:rPr lang="en-US" altLang="zh-CN" sz="2200" b="1" dirty="0"/>
              <a:t>6</a:t>
            </a:r>
            <a:r>
              <a:rPr lang="zh-CN" altLang="en-US" sz="2200" b="1" dirty="0"/>
              <a:t>含的儿子是古实，麦西，弗，迦南。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迦南生长子西顿，又生赫 </a:t>
            </a:r>
            <a:r>
              <a:rPr lang="en-US" altLang="zh-CN" sz="2200" dirty="0"/>
              <a:t>16</a:t>
            </a:r>
            <a:r>
              <a:rPr lang="zh-CN" altLang="en-US" sz="2200" dirty="0"/>
              <a:t>和耶布斯人，亚摩利人，革迦撒人，</a:t>
            </a:r>
            <a:r>
              <a:rPr lang="en-US" altLang="zh-CN" sz="2200" dirty="0"/>
              <a:t>17</a:t>
            </a:r>
            <a:r>
              <a:rPr lang="zh-CN" altLang="en-US" sz="2200" dirty="0"/>
              <a:t>希未人，亚基人，西尼人，</a:t>
            </a:r>
            <a:r>
              <a:rPr lang="en-US" altLang="zh-CN" sz="2200" dirty="0"/>
              <a:t>18</a:t>
            </a:r>
            <a:r>
              <a:rPr lang="zh-CN" altLang="en-US" sz="2200" dirty="0"/>
              <a:t>亚瓦底人，洗玛利人，哈马人，后来迦南的诸族分散了。</a:t>
            </a:r>
            <a:r>
              <a:rPr lang="en-US" altLang="zh-CN" sz="2200" dirty="0"/>
              <a:t>19</a:t>
            </a:r>
            <a:r>
              <a:rPr lang="zh-CN" altLang="en-US" sz="2200" dirty="0"/>
              <a:t>迦南的境界是从西顿向基拉耳的路上，直到迦萨，又向所多玛，蛾摩拉，押玛，洗扁的路上，直到拉沙。</a:t>
            </a:r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雅弗的哥哥闪，是希伯子孙之祖，他也生了儿子。</a:t>
            </a:r>
            <a:r>
              <a:rPr lang="en-US" altLang="zh-CN" sz="2200" dirty="0"/>
              <a:t>22</a:t>
            </a:r>
            <a:r>
              <a:rPr lang="zh-CN" altLang="en-US" sz="2200" dirty="0"/>
              <a:t>闪的儿子是以拦，亚述，亚法撒，路德，亚兰。</a:t>
            </a:r>
            <a:r>
              <a:rPr lang="en-US" altLang="zh-CN" sz="2200" dirty="0"/>
              <a:t>31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zh-CN" altLang="en-US" sz="2200" b="1" dirty="0"/>
          </a:p>
          <a:p>
            <a:r>
              <a:rPr lang="en-US" altLang="zh-CN" sz="2200" dirty="0"/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65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211874" y="175274"/>
            <a:ext cx="11535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11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那时，天下人的口音，言语，都是一样。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他们往东边迁移的时候，在示拿地遇见一片平原，就住在那里。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他们</a:t>
            </a:r>
            <a:r>
              <a:rPr lang="zh-CN" altLang="en-US" sz="2200" b="1" dirty="0"/>
              <a:t>彼此商量</a:t>
            </a:r>
            <a:r>
              <a:rPr lang="zh-CN" altLang="en-US" sz="2200" dirty="0"/>
              <a:t>说，</a:t>
            </a:r>
            <a:r>
              <a:rPr lang="zh-CN" altLang="en-US" sz="2200" b="1" dirty="0">
                <a:solidFill>
                  <a:srgbClr val="0000FF"/>
                </a:solidFill>
              </a:rPr>
              <a:t>来吧，我们要</a:t>
            </a:r>
            <a:r>
              <a:rPr lang="zh-CN" altLang="en-US" sz="2200" dirty="0"/>
              <a:t>作砖，把砖烧透了。他们就拿砖当石头，又拿石漆当灰泥。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他们说，来吧，</a:t>
            </a:r>
            <a:r>
              <a:rPr lang="zh-CN" altLang="en-US" sz="2600" b="1" dirty="0">
                <a:solidFill>
                  <a:srgbClr val="0000FF"/>
                </a:solidFill>
              </a:rPr>
              <a:t>我们要</a:t>
            </a:r>
            <a:r>
              <a:rPr lang="zh-CN" altLang="en-US" sz="2600" b="1" dirty="0"/>
              <a:t>建造一座城和一座塔，塔顶通天，</a:t>
            </a:r>
            <a:r>
              <a:rPr lang="zh-CN" altLang="en-US" sz="2600" b="1" dirty="0">
                <a:solidFill>
                  <a:srgbClr val="0000FF"/>
                </a:solidFill>
              </a:rPr>
              <a:t>为要传扬我们的名，</a:t>
            </a:r>
            <a:r>
              <a:rPr lang="zh-CN" altLang="en-US" sz="2600" b="1" dirty="0"/>
              <a:t>免得我们分散在全地上</a:t>
            </a:r>
            <a:r>
              <a:rPr lang="zh-CN" altLang="en-US" sz="2600" dirty="0"/>
              <a:t>。</a:t>
            </a:r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耶和华降临，要看看世人所建造的城和塔。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耶和华说，看哪，他们成为一样的人民，都是一样的言语，如今既作起这事来，以后他们所要作的事就没有不成就的了。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我们下去，在那里</a:t>
            </a:r>
            <a:r>
              <a:rPr lang="zh-CN" altLang="en-US" sz="2200" b="1" dirty="0">
                <a:solidFill>
                  <a:srgbClr val="FF0000"/>
                </a:solidFill>
              </a:rPr>
              <a:t>变乱他们的口音，使他们的言语彼此不通。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于是，耶和华使</a:t>
            </a:r>
            <a:r>
              <a:rPr lang="zh-CN" altLang="en-US" sz="2200" b="1" dirty="0">
                <a:solidFill>
                  <a:srgbClr val="FF0000"/>
                </a:solidFill>
              </a:rPr>
              <a:t>他们从那里分散在全地上</a:t>
            </a:r>
            <a:r>
              <a:rPr lang="zh-CN" altLang="en-US" sz="2200" dirty="0"/>
              <a:t>。他们就停工，不造那城了。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因为耶和华在那里变乱天下人的言语，使众人分散在全地上，所以那城名叫巴别（就是变乱的意思）。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EE75-399B-F617-852D-6AD592AC06C5}"/>
              </a:ext>
            </a:extLst>
          </p:cNvPr>
          <p:cNvSpPr txBox="1"/>
          <p:nvPr/>
        </p:nvSpPr>
        <p:spPr>
          <a:xfrm>
            <a:off x="1013367" y="4939320"/>
            <a:ext cx="6096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一座城和一座塔代表着什么？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人为什么建造一座城和一座塔？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神为什么出手干预？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神怎样出手干预？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614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10</a:t>
            </a:r>
            <a:r>
              <a:rPr lang="zh-CN" altLang="en-US" sz="2200" b="1" dirty="0"/>
              <a:t>闪</a:t>
            </a:r>
            <a:r>
              <a:rPr lang="zh-CN" altLang="en-US" sz="2200" dirty="0"/>
              <a:t>的后代记在下面。洪水以后二年，闪一百岁生了亚法撒。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闪生</a:t>
            </a:r>
            <a:r>
              <a:rPr lang="zh-CN" altLang="en-US" sz="2200" b="1" dirty="0"/>
              <a:t>亚法撒</a:t>
            </a:r>
            <a:r>
              <a:rPr lang="zh-CN" altLang="en-US" sz="2200" dirty="0"/>
              <a:t>之后，又活了五百年，并且生儿养女。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亚法撒活到三十五岁，生了</a:t>
            </a:r>
            <a:r>
              <a:rPr lang="zh-CN" altLang="en-US" sz="2200" b="1" dirty="0"/>
              <a:t>沙拉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亚法撒生沙拉之后，又活了四百零三年，并且生儿养女。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27</a:t>
            </a:r>
            <a:r>
              <a:rPr lang="zh-CN" altLang="en-US" sz="2200" b="1" dirty="0"/>
              <a:t>他拉</a:t>
            </a:r>
            <a:r>
              <a:rPr lang="zh-CN" altLang="en-US" sz="2200" dirty="0"/>
              <a:t>的后代，记在下面，</a:t>
            </a:r>
            <a:r>
              <a:rPr lang="zh-CN" altLang="en-US" sz="2200" b="1" dirty="0"/>
              <a:t>他拉生亚伯兰，拿鹤，哈兰</a:t>
            </a:r>
            <a:r>
              <a:rPr lang="zh-CN" altLang="en-US" sz="2200" dirty="0"/>
              <a:t>。哈兰生罗得。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哈兰死在他的本地迦勒底的吾珥，在他父亲他拉之先。</a:t>
            </a:r>
          </a:p>
          <a:p>
            <a:r>
              <a:rPr lang="en-US" altLang="zh-CN" sz="2200" dirty="0"/>
              <a:t>29</a:t>
            </a:r>
            <a:r>
              <a:rPr lang="zh-CN" altLang="en-US" sz="22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200" dirty="0"/>
              <a:t>30</a:t>
            </a:r>
            <a:r>
              <a:rPr lang="zh-CN" altLang="en-US" sz="2200" b="1" dirty="0"/>
              <a:t>撒莱不生育，没有孩子。</a:t>
            </a:r>
          </a:p>
          <a:p>
            <a:r>
              <a:rPr lang="en-US" altLang="zh-CN" sz="2200" dirty="0"/>
              <a:t>31</a:t>
            </a:r>
            <a:r>
              <a:rPr lang="zh-CN" altLang="en-US" sz="2200" dirty="0"/>
              <a:t>他拉带着他儿子，亚伯兰和他孙子，哈兰的儿子罗得，并他儿妇亚伯兰的妻子撒莱，出了迦勒底的吾珥，要往迦南地去。他们走到哈兰，就住在那里。</a:t>
            </a:r>
          </a:p>
          <a:p>
            <a:r>
              <a:rPr lang="en-US" altLang="zh-CN" sz="2200" dirty="0"/>
              <a:t>32</a:t>
            </a:r>
            <a:r>
              <a:rPr lang="zh-CN" altLang="en-US" sz="2200" dirty="0"/>
              <a:t>他拉共活了二百零五岁，就死在哈兰。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859D9-151B-5D07-BD92-8154917E93C6}"/>
              </a:ext>
            </a:extLst>
          </p:cNvPr>
          <p:cNvSpPr txBox="1"/>
          <p:nvPr/>
        </p:nvSpPr>
        <p:spPr>
          <a:xfrm>
            <a:off x="3817899" y="3863227"/>
            <a:ext cx="3363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后裔在哪里？</a:t>
            </a:r>
          </a:p>
        </p:txBody>
      </p:sp>
    </p:spTree>
    <p:extLst>
      <p:ext uri="{BB962C8B-B14F-4D97-AF65-F5344CB8AC3E}">
        <p14:creationId xmlns:p14="http://schemas.microsoft.com/office/powerpoint/2010/main" val="427961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233247" y="289922"/>
            <a:ext cx="117255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5929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07948" y="276921"/>
            <a:ext cx="10681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1:1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耶和华啊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dirty="0">
                <a:latin typeface="+mn-lt"/>
                <a:cs typeface="+mn-cs"/>
              </a:rPr>
              <a:t>你荣耀的名是应当称颂的；愿你的名被尊崇，超过一切称颂和赞美。</a:t>
            </a:r>
            <a:r>
              <a:rPr lang="en-US" altLang="zh-CN" sz="2400" dirty="0">
                <a:latin typeface="+mn-lt"/>
                <a:cs typeface="+mn-cs"/>
              </a:rPr>
              <a:t> </a:t>
            </a:r>
            <a:r>
              <a:rPr lang="zh-CN" altLang="en-US" sz="2400" dirty="0">
                <a:latin typeface="+mn-lt"/>
                <a:cs typeface="+mn-cs"/>
              </a:rPr>
              <a:t>你，唯独你是耶和华，</a:t>
            </a:r>
            <a:r>
              <a:rPr lang="zh-CN" altLang="en-US" sz="2400" b="1" dirty="0">
                <a:latin typeface="+mn-lt"/>
                <a:cs typeface="+mn-cs"/>
              </a:rPr>
              <a:t>你造了天，天上的天和天军，</a:t>
            </a:r>
            <a:r>
              <a:rPr lang="zh-CN" altLang="en-US" sz="2400" dirty="0">
                <a:latin typeface="+mn-lt"/>
                <a:cs typeface="+mn-cs"/>
              </a:rPr>
              <a:t>地和地上的万物，海和海中的万物，你使这一切生存，天军也都敬拜你。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/>
              <a:t>尼希米记</a:t>
            </a:r>
            <a:r>
              <a:rPr lang="en-US" altLang="zh-CN" sz="2400" dirty="0">
                <a:latin typeface="+mn-lt"/>
                <a:cs typeface="+mn-cs"/>
              </a:rPr>
              <a:t> 9:5-6)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诸天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述说神的荣耀，穹苍传扬他的作为。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19:1 )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外邦的神都属虚无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b="1" dirty="0">
                <a:latin typeface="+mn-lt"/>
                <a:cs typeface="+mn-cs"/>
              </a:rPr>
              <a:t>惟独耶和华创造诸天 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96:5 )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/>
          </a:p>
          <a:p>
            <a:r>
              <a:rPr lang="zh-CN" altLang="en-US" sz="2400" b="1" dirty="0"/>
              <a:t>属灵的世界</a:t>
            </a:r>
            <a:r>
              <a:rPr lang="zh-CN" altLang="en-US" sz="2400" dirty="0"/>
              <a:t> </a:t>
            </a:r>
            <a:r>
              <a:rPr lang="en-US" altLang="zh-CN" sz="2400" dirty="0"/>
              <a:t>: </a:t>
            </a:r>
            <a:r>
              <a:rPr lang="zh-CN" altLang="en-US" sz="2400" dirty="0"/>
              <a:t>肉眼所不見的灵界领域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你们应该欢喜快乐，因为你们在天上的赏赐是大的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 5:12 )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zh-CN" altLang="en-US" sz="2400" dirty="0"/>
              <a:t>照样，你们的光也应当照在人前，让他们看见你们的好行为，又颂赞你们在天上的父。　　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5:16 )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虚心的人有福了，因为</a:t>
            </a:r>
            <a:r>
              <a:rPr lang="zh-CN" altLang="en-US" sz="2400" b="1" dirty="0"/>
              <a:t>天国</a:t>
            </a:r>
            <a:r>
              <a:rPr lang="zh-CN" altLang="en-US" sz="2400" dirty="0"/>
              <a:t>是他们的。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5:3 )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30935-CA35-D7FD-2DBA-FC2F2E7AA2CD}"/>
              </a:ext>
            </a:extLst>
          </p:cNvPr>
          <p:cNvSpPr txBox="1"/>
          <p:nvPr/>
        </p:nvSpPr>
        <p:spPr>
          <a:xfrm>
            <a:off x="345688" y="345446"/>
            <a:ext cx="114188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18</a:t>
            </a:r>
            <a:r>
              <a:rPr lang="zh-CN" altLang="en-US" sz="2200" dirty="0"/>
              <a:t>出方舟挪亚的儿子就是闪，含，雅弗。含是迦南的父亲。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这是挪亚的三个儿子，他们的后裔分散在全地。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/>
              <a:t>挪亚</a:t>
            </a:r>
            <a:r>
              <a:rPr lang="zh-CN" altLang="en-US" sz="2200" dirty="0"/>
              <a:t>作起农夫来，栽了一个葡萄园。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他喝了园中的</a:t>
            </a:r>
            <a:r>
              <a:rPr lang="zh-CN" altLang="en-US" sz="2200" b="1" dirty="0"/>
              <a:t>酒</a:t>
            </a:r>
            <a:r>
              <a:rPr lang="zh-CN" altLang="en-US" sz="2200" dirty="0"/>
              <a:t>便</a:t>
            </a:r>
            <a:r>
              <a:rPr lang="zh-CN" altLang="en-US" sz="2200" b="1" dirty="0"/>
              <a:t>醉</a:t>
            </a:r>
            <a:r>
              <a:rPr lang="zh-CN" altLang="en-US" sz="2200" dirty="0"/>
              <a:t>了，在帐棚里</a:t>
            </a:r>
            <a:r>
              <a:rPr lang="zh-CN" altLang="en-US" sz="2200" b="1" dirty="0"/>
              <a:t>赤着身子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迦南的父亲</a:t>
            </a:r>
            <a:r>
              <a:rPr lang="zh-CN" altLang="en-US" sz="2200" b="1" dirty="0"/>
              <a:t>含，看见他父亲赤身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就到外边告诉他两个弟兄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于是</a:t>
            </a:r>
            <a:r>
              <a:rPr lang="zh-CN" altLang="en-US" sz="2200" b="1" dirty="0"/>
              <a:t>闪和雅弗</a:t>
            </a:r>
            <a:r>
              <a:rPr lang="zh-CN" altLang="en-US" sz="2200" dirty="0"/>
              <a:t>，拿件衣服搭在肩上，</a:t>
            </a:r>
            <a:r>
              <a:rPr lang="zh-CN" altLang="en-US" sz="2200" b="1" dirty="0"/>
              <a:t>倒退着进去，给他父亲盖上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他们背着脸就看不见父亲的赤身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挪亚醒了酒，知道小儿子向他所作的事，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就说，</a:t>
            </a:r>
            <a:r>
              <a:rPr lang="zh-CN" altLang="en-US" sz="2200" b="1" dirty="0"/>
              <a:t>迦南当受咒诅</a:t>
            </a:r>
            <a:r>
              <a:rPr lang="zh-CN" altLang="en-US" sz="2200" dirty="0"/>
              <a:t>，必给他弟兄作奴仆的奴仆。</a:t>
            </a:r>
          </a:p>
          <a:p>
            <a:r>
              <a:rPr lang="en-US" altLang="zh-CN" sz="2200" dirty="0"/>
              <a:t>26</a:t>
            </a:r>
            <a:r>
              <a:rPr lang="zh-CN" altLang="en-US" sz="2200" dirty="0"/>
              <a:t>又说，耶和华闪的神，是应当称颂的，愿</a:t>
            </a:r>
            <a:r>
              <a:rPr lang="zh-CN" altLang="en-US" sz="2200" b="1" dirty="0"/>
              <a:t>迦南作闪的奴仆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27</a:t>
            </a:r>
            <a:r>
              <a:rPr lang="zh-CN" altLang="en-US" sz="2200" dirty="0"/>
              <a:t>愿神使雅弗扩张，使他住在闪的帐棚里，又愿</a:t>
            </a:r>
            <a:r>
              <a:rPr lang="zh-CN" altLang="en-US" sz="2200" b="1" dirty="0"/>
              <a:t>迦南作他的奴仆</a:t>
            </a:r>
            <a:r>
              <a:rPr lang="zh-CN" altLang="en-US" sz="2200" dirty="0"/>
              <a:t>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358F7-685C-1CBB-1EF4-52FC53AF5A56}"/>
              </a:ext>
            </a:extLst>
          </p:cNvPr>
          <p:cNvSpPr txBox="1"/>
          <p:nvPr/>
        </p:nvSpPr>
        <p:spPr>
          <a:xfrm>
            <a:off x="545015" y="4778518"/>
            <a:ext cx="10210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挪亚也会酒醉</a:t>
            </a:r>
            <a:endParaRPr lang="en-US" altLang="zh-CN" sz="1800" dirty="0"/>
          </a:p>
          <a:p>
            <a:r>
              <a:rPr lang="zh-CN" altLang="en-US" sz="1800" dirty="0"/>
              <a:t>挪亚赤着身子</a:t>
            </a:r>
            <a:endParaRPr lang="en-US" altLang="zh-CN" sz="1800" dirty="0"/>
          </a:p>
          <a:p>
            <a:r>
              <a:rPr lang="zh-CN" altLang="en-US" sz="1800" dirty="0"/>
              <a:t>含看见他父亲赤身</a:t>
            </a:r>
            <a:endParaRPr lang="en-US" altLang="zh-CN" sz="1800" dirty="0"/>
          </a:p>
          <a:p>
            <a:r>
              <a:rPr lang="zh-CN" altLang="en-US" sz="1800" dirty="0"/>
              <a:t>含就到外边告诉他两个弟兄</a:t>
            </a:r>
            <a:endParaRPr lang="en-US" altLang="zh-CN" sz="1800" dirty="0"/>
          </a:p>
          <a:p>
            <a:r>
              <a:rPr lang="zh-CN" altLang="en-US" sz="1800" dirty="0"/>
              <a:t>闪和雅弗，拿件衣服搭在肩上，倒退着进去，给他父亲盖上。他们背着脸就看不见父亲的赤身。</a:t>
            </a:r>
            <a:endParaRPr lang="en-US" altLang="zh-CN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344986"/>
            <a:ext cx="1083155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章：亚伯兰蒙召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10/08/2023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46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D18CD-85D1-9879-63AA-386E8584138D}"/>
              </a:ext>
            </a:extLst>
          </p:cNvPr>
          <p:cNvSpPr txBox="1"/>
          <p:nvPr/>
        </p:nvSpPr>
        <p:spPr>
          <a:xfrm>
            <a:off x="111512" y="157888"/>
            <a:ext cx="1196897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12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耶和华对亚伯兰说，</a:t>
            </a:r>
            <a:r>
              <a:rPr lang="zh-CN" altLang="en-US" sz="22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4</a:t>
            </a:r>
            <a:r>
              <a:rPr lang="zh-CN" altLang="en-US" sz="2200" b="1" dirty="0">
                <a:solidFill>
                  <a:srgbClr val="0000FF"/>
                </a:solidFill>
              </a:rPr>
              <a:t>亚伯兰就照着耶和华的吩咐去了</a:t>
            </a:r>
            <a:r>
              <a:rPr lang="zh-CN" altLang="en-US" sz="2200" dirty="0"/>
              <a:t>。罗得也和他同去。亚伯兰出哈兰的时候，年七十五岁。</a:t>
            </a:r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亚伯兰将他妻子撒莱和侄儿罗得，连他们在哈兰所积蓄的财物，所得的人口，都带往迦南地去。他们就到了迦南地。</a:t>
            </a:r>
            <a:endParaRPr lang="en-US" altLang="zh-CN" sz="2200" dirty="0"/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亚伯兰经过那地，到了</a:t>
            </a:r>
            <a:r>
              <a:rPr lang="zh-CN" altLang="en-US" sz="2200" b="1" dirty="0"/>
              <a:t>示剑</a:t>
            </a:r>
            <a:r>
              <a:rPr lang="zh-CN" altLang="en-US" sz="2200" dirty="0"/>
              <a:t>地方，摩利橡树那里。那时迦南人住在那地。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耶和华向亚伯兰显现，说，</a:t>
            </a:r>
            <a:r>
              <a:rPr lang="zh-CN" altLang="en-US" sz="2200" b="1" dirty="0"/>
              <a:t>我要把这地赐给你的后裔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0000FF"/>
                </a:solidFill>
              </a:rPr>
              <a:t>亚伯兰就在那里为向他显现的耶和华筑了一座坛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从那里他又迁到</a:t>
            </a:r>
            <a:r>
              <a:rPr lang="zh-CN" altLang="en-US" sz="2200" b="1" dirty="0"/>
              <a:t>伯特利东边的山</a:t>
            </a:r>
            <a:r>
              <a:rPr lang="zh-CN" altLang="en-US" sz="2200" dirty="0"/>
              <a:t>，支搭帐棚。西边是伯特利，东边是艾。</a:t>
            </a:r>
            <a:r>
              <a:rPr lang="zh-CN" altLang="en-US" sz="2200" b="1" dirty="0">
                <a:solidFill>
                  <a:srgbClr val="0000FF"/>
                </a:solidFill>
              </a:rPr>
              <a:t>他在那里又为耶和华筑了一座坛，求告耶和华的名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后来亚伯兰又渐渐迁往南地去。</a:t>
            </a:r>
          </a:p>
          <a:p>
            <a:r>
              <a:rPr lang="en-US" altLang="zh-CN" sz="2200" dirty="0"/>
              <a:t>10</a:t>
            </a:r>
            <a:r>
              <a:rPr lang="zh-CN" altLang="en-US" sz="2200" dirty="0"/>
              <a:t>那地遭遇饥荒。因饥荒甚大，</a:t>
            </a:r>
            <a:r>
              <a:rPr lang="zh-CN" altLang="en-US" sz="2200" b="1" dirty="0"/>
              <a:t>亚伯兰就下埃及去</a:t>
            </a:r>
            <a:r>
              <a:rPr lang="zh-CN" altLang="en-US" sz="2200" dirty="0"/>
              <a:t>，要在那里暂居。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00568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750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666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97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554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10/15/2023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86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以实马利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5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31466" y="488727"/>
            <a:ext cx="114681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头一日</a:t>
            </a:r>
            <a:r>
              <a:rPr lang="en-US" altLang="zh-CN" sz="2400" dirty="0"/>
              <a:t>: </a:t>
            </a:r>
            <a:r>
              <a:rPr lang="zh-CN" altLang="en-US" sz="2400" dirty="0">
                <a:latin typeface="+mn-lt"/>
                <a:cs typeface="+mn-cs"/>
              </a:rPr>
              <a:t>光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昼，暗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夜。有晚上，有早晨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第二日</a:t>
            </a:r>
            <a:r>
              <a:rPr lang="en-US" altLang="zh-CN" sz="2400" dirty="0"/>
              <a:t>: </a:t>
            </a:r>
            <a:r>
              <a:rPr lang="zh-CN" altLang="en-US" sz="2400" dirty="0"/>
              <a:t>空气，将空气以下的水，空气以上的水分开了。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>
                <a:latin typeface="+mn-lt"/>
                <a:cs typeface="+mn-cs"/>
              </a:rPr>
              <a:t>第三日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旱地与海</a:t>
            </a:r>
            <a:r>
              <a:rPr lang="en-US" altLang="zh-CN" sz="2400" dirty="0">
                <a:latin typeface="+mn-lt"/>
                <a:cs typeface="+mn-cs"/>
              </a:rPr>
              <a:t>; </a:t>
            </a:r>
            <a:r>
              <a:rPr lang="zh-CN" altLang="en-US" sz="2400" dirty="0">
                <a:latin typeface="+mn-lt"/>
                <a:cs typeface="+mn-cs"/>
              </a:rPr>
              <a:t>地要发生青草，和结种子的菜蔬，并结果子的树木，各从其类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第四日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/>
              <a:t>分昼夜，定节令，日子，年岁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第五日</a:t>
            </a:r>
            <a:r>
              <a:rPr lang="en-US" altLang="zh-CN" sz="2400" dirty="0"/>
              <a:t>: </a:t>
            </a:r>
            <a:r>
              <a:rPr lang="zh-CN" altLang="en-US" sz="2400" dirty="0"/>
              <a:t>水要多多滋生有生命的物，要有雀鸟飞在地面以上，天空之中。各从其类。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第六日</a:t>
            </a:r>
            <a:r>
              <a:rPr lang="en-US" altLang="zh-CN" sz="2400" dirty="0"/>
              <a:t>: </a:t>
            </a:r>
            <a:r>
              <a:rPr lang="zh-CN" altLang="en-US" sz="2400" dirty="0"/>
              <a:t>地要生出活物来，各从其类。牲畜，昆虫，野兽，各从其类。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	  </a:t>
            </a:r>
            <a:r>
              <a:rPr lang="zh-CN" altLang="en-US" sz="2400" dirty="0"/>
              <a:t>神就照着自己的形像造人，乃是照着他的形像造男造女。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cs typeface="+mn-cs"/>
              </a:rPr>
              <a:t>第七日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神赐福给第七日，定为圣日，因为在这日神歇了他一切创造的工，就安息了。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神如何创造？ </a:t>
            </a:r>
            <a:r>
              <a:rPr lang="zh-CN" altLang="en-US" sz="3200" b="1" dirty="0">
                <a:solidFill>
                  <a:srgbClr val="FF0000"/>
                </a:solidFill>
              </a:rPr>
              <a:t>神说。。。</a:t>
            </a:r>
            <a:r>
              <a:rPr lang="zh-CN" altLang="en-US" sz="2400" b="1" dirty="0">
                <a:solidFill>
                  <a:srgbClr val="FF0000"/>
                </a:solidFill>
              </a:rPr>
              <a:t>  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因为他说有，就有；命立，就立。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  <a:r>
              <a:rPr lang="zh-CN" altLang="en-US" sz="2400" dirty="0">
                <a:latin typeface="+mn-lt"/>
                <a:cs typeface="+mn-cs"/>
              </a:rPr>
              <a:t>（诗篇</a:t>
            </a:r>
            <a:r>
              <a:rPr lang="en-US" altLang="zh-CN" sz="2400" dirty="0">
                <a:latin typeface="+mn-lt"/>
                <a:cs typeface="+mn-cs"/>
              </a:rPr>
              <a:t>33:9</a:t>
            </a:r>
            <a:r>
              <a:rPr lang="zh-CN" altLang="en-US" sz="2400" dirty="0">
                <a:latin typeface="+mn-lt"/>
                <a:cs typeface="+mn-cs"/>
              </a:rPr>
              <a:t>）</a:t>
            </a: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latin typeface="+mn-lt"/>
                <a:cs typeface="+mn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神看着是好的</a:t>
            </a:r>
            <a:r>
              <a:rPr lang="en-US" altLang="zh-CN" sz="2400" dirty="0"/>
              <a:t>” v10, 12, 18, 21, 25</a:t>
            </a:r>
            <a:endParaRPr lang="en-US" altLang="zh-CN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雅各骗以扫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11/5/2023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05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9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章：约瑟被卖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11/26/2023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12/3/2023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28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</a:p>
          <a:p>
            <a:pPr algn="ctr"/>
            <a:endParaRPr lang="en-US" sz="2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000" dirty="0">
                <a:solidFill>
                  <a:srgbClr val="0D2100"/>
                </a:solidFill>
                <a:latin typeface="Source Sans Pro" panose="020B0503030403020204" pitchFamily="34" charset="0"/>
              </a:rPr>
              <a:t>12/10/2023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12/17/2023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14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28592"/>
            <a:ext cx="108315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集体问答与分享</a:t>
            </a:r>
            <a:endParaRPr lang="en-US" altLang="zh-CN" sz="2800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15-17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章：神与亚伯兰立约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18-20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章：所多玛与蛾摩拉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r>
              <a:rPr lang="en-US" sz="2400" dirty="0">
                <a:solidFill>
                  <a:srgbClr val="FF0000"/>
                </a:solidFill>
                <a:latin typeface="Source Sans Pro" panose="020B0503030403020204" pitchFamily="34" charset="0"/>
              </a:rPr>
              <a:t> Church has any special programs?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663496" y="735955"/>
            <a:ext cx="111121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2 </a:t>
            </a:r>
            <a:r>
              <a:rPr lang="en-US" altLang="zh-CN" sz="3200" b="1" dirty="0">
                <a:latin typeface="+mn-lt"/>
                <a:cs typeface="+mn-cs"/>
              </a:rPr>
              <a:t> </a:t>
            </a:r>
            <a:r>
              <a:rPr lang="zh-CN" altLang="en-US" sz="3200" b="1" dirty="0">
                <a:latin typeface="+mn-lt"/>
                <a:cs typeface="+mn-cs"/>
              </a:rPr>
              <a:t>神创造</a:t>
            </a:r>
            <a:r>
              <a:rPr lang="zh-CN" altLang="en-US" sz="3200" b="1" dirty="0"/>
              <a:t>人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7 </a:t>
            </a:r>
            <a:r>
              <a:rPr lang="zh-CN" altLang="en-US" sz="2400" dirty="0"/>
              <a:t>耶和华神用地上的尘土造人，将生气吹在他鼻孔里，他就成了有灵的活人，名叫亚当。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8</a:t>
            </a:r>
            <a:r>
              <a:rPr lang="zh-CN" altLang="en-US" sz="2400" dirty="0"/>
              <a:t>耶和华神在东方的伊甸立了一个园子，把所造的人安置在那里。</a:t>
            </a: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18</a:t>
            </a:r>
            <a:r>
              <a:rPr lang="zh-CN" altLang="en-US" sz="2400" dirty="0"/>
              <a:t>耶和华神说，那人独居不好，我要为他造一个配偶帮助他。</a:t>
            </a:r>
            <a:endParaRPr lang="en-US" altLang="zh-CN" sz="2400" dirty="0"/>
          </a:p>
          <a:p>
            <a:pPr>
              <a:defRPr/>
            </a:pPr>
            <a:endParaRPr lang="zh-CN" altLang="en-US" sz="2400" dirty="0"/>
          </a:p>
          <a:p>
            <a:pPr>
              <a:defRPr/>
            </a:pPr>
            <a:r>
              <a:rPr lang="en-US" altLang="zh-CN" sz="2400" dirty="0"/>
              <a:t>21</a:t>
            </a:r>
            <a:r>
              <a:rPr lang="zh-CN" altLang="en-US" sz="2400" dirty="0"/>
              <a:t>耶和华神使他沉睡，他就睡了。于是取下他的一条肋骨，又把肉合起来。</a:t>
            </a:r>
          </a:p>
          <a:p>
            <a:pPr>
              <a:defRPr/>
            </a:pPr>
            <a:r>
              <a:rPr lang="en-US" altLang="zh-CN" sz="2400" dirty="0"/>
              <a:t>22</a:t>
            </a:r>
            <a:r>
              <a:rPr lang="zh-CN" altLang="en-US" sz="2400" dirty="0"/>
              <a:t>耶和华神就用那人身上所取的肋骨，造成一个女人，领她到那人跟前。</a:t>
            </a:r>
          </a:p>
          <a:p>
            <a:pPr>
              <a:defRPr/>
            </a:pPr>
            <a:r>
              <a:rPr lang="en-US" altLang="zh-CN" sz="2400" dirty="0"/>
              <a:t>23</a:t>
            </a:r>
            <a:r>
              <a:rPr lang="zh-CN" altLang="en-US" sz="2400" dirty="0"/>
              <a:t>那人说，这是我骨中的骨，肉中的肉，可以称她为女人，因为她是从男人身上取出来的。</a:t>
            </a:r>
          </a:p>
          <a:p>
            <a:pPr>
              <a:defRPr/>
            </a:pPr>
            <a:r>
              <a:rPr lang="en-US" altLang="zh-CN" sz="2400" dirty="0"/>
              <a:t>24</a:t>
            </a:r>
            <a:r>
              <a:rPr lang="zh-CN" altLang="en-US" sz="2400" dirty="0"/>
              <a:t>因此，人要离开父母与妻子连合，二人成为一体。</a:t>
            </a:r>
          </a:p>
          <a:p>
            <a:pPr>
              <a:defRPr/>
            </a:pPr>
            <a:r>
              <a:rPr lang="en-US" altLang="zh-CN" sz="2400" dirty="0"/>
              <a:t>25</a:t>
            </a:r>
            <a:r>
              <a:rPr lang="zh-CN" altLang="en-US" sz="2400" dirty="0"/>
              <a:t>当时夫妻二人赤身露体，并不羞耻。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7558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955288" y="351234"/>
            <a:ext cx="1028142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lt"/>
                <a:cs typeface="+mn-cs"/>
              </a:rPr>
              <a:t>神为什么创造</a:t>
            </a:r>
            <a:r>
              <a:rPr lang="zh-CN" altLang="en-US" sz="2800" b="1" dirty="0"/>
              <a:t>人？    </a:t>
            </a:r>
            <a:endParaRPr lang="en-US" altLang="zh-CN" sz="2800" dirty="0">
              <a:latin typeface="+mn-lt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1:27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照着自己的形像造人</a:t>
            </a:r>
            <a:r>
              <a:rPr lang="zh-CN" altLang="en-US" sz="2400" dirty="0"/>
              <a:t>，乃是</a:t>
            </a:r>
            <a:r>
              <a:rPr lang="zh-CN" altLang="en-US" sz="2400" b="1" dirty="0">
                <a:solidFill>
                  <a:srgbClr val="FF0000"/>
                </a:solidFill>
              </a:rPr>
              <a:t>照着他的形像造男造女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D717F-2289-0EB7-4E77-4C2AD4F1DE4A}"/>
              </a:ext>
            </a:extLst>
          </p:cNvPr>
          <p:cNvSpPr txBox="1"/>
          <p:nvPr/>
        </p:nvSpPr>
        <p:spPr>
          <a:xfrm>
            <a:off x="7934091" y="300441"/>
            <a:ext cx="307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荣耀神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神的荣耀接着人彰显出来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1353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0D2BC-736E-1EE3-13E7-21908EB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45" y="369973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zh-TW" altLang="en-US" sz="3200" b="1" dirty="0">
                <a:latin typeface="+mn-ea"/>
              </a:rPr>
              <a:t>伊甸园 </a:t>
            </a:r>
            <a:r>
              <a:rPr lang="en-US" altLang="zh-TW" sz="3200" b="1" dirty="0">
                <a:latin typeface="+mn-ea"/>
              </a:rPr>
              <a:t>-</a:t>
            </a:r>
            <a:r>
              <a:rPr lang="zh-TW" altLang="en-US" sz="3200" b="1" dirty="0">
                <a:latin typeface="+mn-ea"/>
              </a:rPr>
              <a:t> 天堂福境 的初</a:t>
            </a:r>
            <a:r>
              <a:rPr lang="zh-CN" altLang="en-US" sz="3200" b="1" dirty="0">
                <a:latin typeface="+mn-ea"/>
              </a:rPr>
              <a:t>尝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en-US" altLang="en-US" sz="3200" b="1" dirty="0">
                <a:latin typeface="+mn-ea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73932-0911-5E04-F3BE-8A9F5E5D809F}"/>
              </a:ext>
            </a:extLst>
          </p:cNvPr>
          <p:cNvSpPr txBox="1"/>
          <p:nvPr/>
        </p:nvSpPr>
        <p:spPr>
          <a:xfrm>
            <a:off x="1018942" y="1415074"/>
            <a:ext cx="1005979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神人同住，没有隔阂</a:t>
            </a:r>
            <a:r>
              <a:rPr lang="zh-CN" altLang="en-US" sz="2800" dirty="0"/>
              <a:t> </a:t>
            </a:r>
            <a:r>
              <a:rPr lang="en-US" altLang="zh-CN" sz="2400" dirty="0"/>
              <a:t>2:9-14</a:t>
            </a:r>
          </a:p>
          <a:p>
            <a:endParaRPr lang="zh-CN" altLang="en-US" sz="2400" dirty="0"/>
          </a:p>
          <a:p>
            <a:r>
              <a:rPr lang="zh-CN" altLang="en-US" sz="2400" dirty="0"/>
              <a:t>果树</a:t>
            </a:r>
            <a:r>
              <a:rPr lang="en-US" altLang="zh-CN" sz="2400" dirty="0"/>
              <a:t>: 2:9</a:t>
            </a:r>
            <a:r>
              <a:rPr lang="zh-CN" altLang="en-US" sz="2400" dirty="0"/>
              <a:t>耶和华神使各样的树从地里长出来，可以悦人的眼目，其上的果子好作食物。园子当中又有生命树和分别善恶的树。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河流</a:t>
            </a:r>
            <a:r>
              <a:rPr lang="en-US" altLang="zh-CN" sz="2400" dirty="0"/>
              <a:t>: 2:10</a:t>
            </a:r>
            <a:r>
              <a:rPr lang="zh-CN" altLang="en-US" sz="2400" dirty="0"/>
              <a:t>有一条河从伊甸流出来，灌溉那园子；从那里分支，成了四道河的源头。 </a:t>
            </a:r>
            <a:r>
              <a:rPr lang="en-US" altLang="zh-CN" sz="2400" dirty="0"/>
              <a:t>11 </a:t>
            </a:r>
            <a:r>
              <a:rPr lang="zh-CN" altLang="en-US" sz="2400" dirty="0"/>
              <a:t>第一道河名叫比逊，就是环绕哈腓拉全地的，在那里有金子； </a:t>
            </a:r>
            <a:r>
              <a:rPr lang="en-US" altLang="zh-CN" sz="2400" dirty="0"/>
              <a:t>12 </a:t>
            </a:r>
            <a:r>
              <a:rPr lang="zh-CN" altLang="en-US" sz="2400" dirty="0"/>
              <a:t>那地的金子是好的；在那里也有红玉和玛瑙。 </a:t>
            </a:r>
            <a:r>
              <a:rPr lang="en-US" altLang="zh-CN" sz="2400" dirty="0"/>
              <a:t>13 </a:t>
            </a:r>
            <a:r>
              <a:rPr lang="zh-CN" altLang="en-US" sz="2400" dirty="0"/>
              <a:t>第二道河名叫基训，就是环绕古实全地的。 </a:t>
            </a:r>
            <a:r>
              <a:rPr lang="en-US" altLang="zh-CN" sz="2400" dirty="0"/>
              <a:t>14 </a:t>
            </a:r>
            <a:r>
              <a:rPr lang="zh-CN" altLang="en-US" sz="2400" dirty="0"/>
              <a:t>第三道河名叫底格里斯河，就是流向亚述东边的。第四道河就是幼发拉底河。</a:t>
            </a:r>
            <a:endParaRPr lang="en-US" altLang="zh-CN" sz="2400" dirty="0"/>
          </a:p>
          <a:p>
            <a:endParaRPr lang="en-US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从创世纪到启示录，从起初到末了，神与人的约从来没有改变，神的恩典从来没有改变，神的爱从来没有改变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1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11006</Words>
  <Application>Microsoft Office PowerPoint</Application>
  <PresentationFormat>Widescreen</PresentationFormat>
  <Paragraphs>676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等线</vt:lpstr>
      <vt:lpstr>新細明體</vt:lpstr>
      <vt:lpstr>Arial</vt:lpstr>
      <vt:lpstr>Calibri</vt:lpstr>
      <vt:lpstr>Calibri Light</vt:lpstr>
      <vt:lpstr>Courier New</vt:lpstr>
      <vt:lpstr>Roboto Condensed</vt:lpstr>
      <vt:lpstr>Source Sans Pro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Zhu, Haining - (haining)</cp:lastModifiedBy>
  <cp:revision>44</cp:revision>
  <cp:lastPrinted>2023-09-27T07:49:12Z</cp:lastPrinted>
  <dcterms:created xsi:type="dcterms:W3CDTF">2022-08-27T00:29:31Z</dcterms:created>
  <dcterms:modified xsi:type="dcterms:W3CDTF">2023-10-01T09:12:39Z</dcterms:modified>
</cp:coreProperties>
</file>