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8" name="Delicious Denim" descr="Delicious Deni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062"/>
            <a:ext cx="9144000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撒母耳記上"/>
          <p:cNvSpPr txBox="1"/>
          <p:nvPr/>
        </p:nvSpPr>
        <p:spPr>
          <a:xfrm>
            <a:off x="2935604" y="2209800"/>
            <a:ext cx="3152141" cy="942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8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撒母耳記上</a:t>
            </a:r>
          </a:p>
        </p:txBody>
      </p:sp>
      <p:sp>
        <p:nvSpPr>
          <p:cNvPr id="30" name="《成为合神心意的器皿》第17课…"/>
          <p:cNvSpPr txBox="1"/>
          <p:nvPr/>
        </p:nvSpPr>
        <p:spPr>
          <a:xfrm>
            <a:off x="1341119" y="3124200"/>
            <a:ext cx="6614161" cy="125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/>
            </a:pPr>
            <a:r>
              <a:rPr>
                <a:latin typeface="SimHei"/>
                <a:ea typeface="SimHei"/>
                <a:cs typeface="SimHei"/>
                <a:sym typeface="SimHei"/>
              </a:rPr>
              <a:t>《成为合神心意的器皿》第</a:t>
            </a:r>
            <a:r>
              <a:t>17</a:t>
            </a:r>
            <a:r>
              <a:rPr>
                <a:latin typeface="SimHei"/>
                <a:ea typeface="SimHei"/>
                <a:cs typeface="SimHei"/>
                <a:sym typeface="SimHei"/>
              </a:rPr>
              <a:t>课</a:t>
            </a:r>
          </a:p>
          <a:p>
            <a:pPr algn="ctr">
              <a:defRPr sz="3600"/>
            </a:pPr>
            <a:r>
              <a:t>05/10/2020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於是大衛和亞比篩夜間到了百姓那裡，見掃羅睡在輜重營裡；他的槍在頭旁，插在地上。押尼珥和百姓睡在他周圍。(撒上26:5-7)"/>
          <p:cNvSpPr txBox="1"/>
          <p:nvPr/>
        </p:nvSpPr>
        <p:spPr>
          <a:xfrm>
            <a:off x="6390957" y="1036637"/>
            <a:ext cx="2286636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於是大衛和亞比篩夜間到了百姓那裡，見掃羅睡在輜重營裡；他的槍在頭旁，插在地上。押尼珥和百姓睡在他周圍。</a:t>
            </a:r>
            <a:r>
              <a:rPr>
                <a:solidFill>
                  <a:srgbClr val="808080"/>
                </a:solidFill>
              </a:rPr>
              <a:t>(撒上26:5-7)</a:t>
            </a:r>
          </a:p>
        </p:txBody>
      </p:sp>
      <p:pic>
        <p:nvPicPr>
          <p:cNvPr id="201" name="David_spares_Saul_C-367" descr="David_spares_Saul_C-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21388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tdas0213" descr="stdas02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75313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4" name="亞比篩對大衛說：「現在神將你的仇敵交在你手裡，求你容我拿槍將他刺透在地，一刺就成，不用再刺。」…"/>
          <p:cNvSpPr txBox="1"/>
          <p:nvPr/>
        </p:nvSpPr>
        <p:spPr>
          <a:xfrm>
            <a:off x="6090920" y="657225"/>
            <a:ext cx="2634298" cy="610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亞比篩對大衛說：「現在神將你的仇敵交在你手裡，求你容我拿槍將他刺透在地，一刺就成，不用再刺。」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大衛對亞比篩說：「不可害死他。有誰伸手害耶和華的受膏者而無罪呢？」</a:t>
            </a:r>
            <a:r>
              <a:rPr>
                <a:solidFill>
                  <a:srgbClr val="808080"/>
                </a:solidFill>
              </a:rPr>
              <a:t>(撒上26:8-9)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大衛又說：「我指著永生的耶和華起誓，他或被耶和華擊打，或是死期到了，或是出戰陣亡；我在耶和華面前，萬不敢伸手害耶和華的受膏者。現在你可以將他頭旁的槍和水瓶拿來，我們就走。」(撒上26:10-11)"/>
          <p:cNvSpPr txBox="1"/>
          <p:nvPr/>
        </p:nvSpPr>
        <p:spPr>
          <a:xfrm>
            <a:off x="5379720" y="657225"/>
            <a:ext cx="3345498" cy="4986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大衛又說：「我指著永生的耶和華起誓，他或被耶和華擊打，或是死期到了，或是出戰陣亡；我在耶和華面前，萬不敢伸手害耶和華的受膏者。現在你可以將他頭旁的槍和水瓶拿來，我們就走。」</a:t>
            </a:r>
            <a:r>
              <a:rPr>
                <a:solidFill>
                  <a:srgbClr val="808080"/>
                </a:solidFill>
              </a:rPr>
              <a:t>(撒上26:10-11)</a:t>
            </a:r>
          </a:p>
        </p:txBody>
      </p:sp>
      <p:pic>
        <p:nvPicPr>
          <p:cNvPr id="207" name="david-spares-the-life-of-saul-i-samuel" descr="david-spares-the-life-of-saul-i-samu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95850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210" name="Group"/>
          <p:cNvGrpSpPr/>
          <p:nvPr/>
        </p:nvGrpSpPr>
        <p:grpSpPr>
          <a:xfrm>
            <a:off x="4191000" y="1600200"/>
            <a:ext cx="1147763" cy="427038"/>
            <a:chOff x="0" y="0"/>
            <a:chExt cx="1147762" cy="427037"/>
          </a:xfrm>
        </p:grpSpPr>
        <p:sp>
          <p:nvSpPr>
            <p:cNvPr id="208" name="Shape"/>
            <p:cNvSpPr/>
            <p:nvPr/>
          </p:nvSpPr>
          <p:spPr>
            <a:xfrm>
              <a:off x="0" y="0"/>
              <a:ext cx="1147763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925" y="21600"/>
                  </a:lnTo>
                  <a:lnTo>
                    <a:pt x="17925" y="18000"/>
                  </a:lnTo>
                  <a:lnTo>
                    <a:pt x="21600" y="13651"/>
                  </a:lnTo>
                  <a:lnTo>
                    <a:pt x="17925" y="12600"/>
                  </a:lnTo>
                  <a:lnTo>
                    <a:pt x="17925" y="0"/>
                  </a:lnTo>
                  <a:lnTo>
                    <a:pt x="10456" y="0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9" name="如拿八"/>
            <p:cNvSpPr txBox="1"/>
            <p:nvPr/>
          </p:nvSpPr>
          <p:spPr>
            <a:xfrm>
              <a:off x="45719" y="9048"/>
              <a:ext cx="861062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90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如拿八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" animBg="1" advAuto="0"/>
      <p:bldP spid="210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大衛從掃羅的頭旁拿了槍和水瓶，二人就走了，沒有人看見，沒有人知道，也沒有人醒起，都睡著了，因為耶和華使他們沉沉地睡了。…"/>
          <p:cNvSpPr txBox="1"/>
          <p:nvPr/>
        </p:nvSpPr>
        <p:spPr>
          <a:xfrm>
            <a:off x="5379720" y="658812"/>
            <a:ext cx="3261360" cy="5598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大衛從掃羅的頭旁拿了槍和水瓶，二人就走了，沒有人看見，沒有人知道，也沒有人醒起，都睡著了，因為耶和華使他們沉沉地睡了。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大衛過到那邊去，遠遠地站在山頂上，與他們相離甚遠。</a:t>
            </a:r>
            <a:r>
              <a:rPr>
                <a:solidFill>
                  <a:srgbClr val="808080"/>
                </a:solidFill>
              </a:rPr>
              <a:t>(撒上26:12-13)</a:t>
            </a:r>
          </a:p>
        </p:txBody>
      </p:sp>
      <p:pic>
        <p:nvPicPr>
          <p:cNvPr id="213" name="thCAAE02N0" descr="thCAAE02N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943475" cy="4953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david-saul-spear-3" descr="david-saul-spear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262" y="0"/>
            <a:ext cx="4122738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16" name="大衛呼叫百姓和尼珥的兒子押尼珥說：「押尼珥啊，你為何不答應呢？」…"/>
          <p:cNvSpPr txBox="1"/>
          <p:nvPr/>
        </p:nvSpPr>
        <p:spPr>
          <a:xfrm>
            <a:off x="615632" y="658812"/>
            <a:ext cx="3986848" cy="570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大衛呼叫百姓和尼珥的兒子押尼珥說：「押尼珥啊，你為何不答應呢？」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押尼珥說：「你是誰？竟敢呼叫王呢？」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大衛對押尼珥說：「你不是個勇士嗎？以色列中誰能比你呢？民中有人進來要害死王你的主，你為何沒有保護王你的主呢？」</a:t>
            </a:r>
            <a:r>
              <a:rPr>
                <a:solidFill>
                  <a:srgbClr val="808080"/>
                </a:solidFill>
              </a:rPr>
              <a:t>(撒上26:14-15)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david-saul-spear-3" descr="david-saul-spear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262" y="0"/>
            <a:ext cx="4122738" cy="685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19" name="「你這樣是不好的！我指著永生的耶和華起誓，你們都是該死的；因為沒有保護你們的主，就是耶和華的受膏者。現在你看看王頭旁的槍和水瓶在那裏？」…"/>
          <p:cNvSpPr txBox="1"/>
          <p:nvPr/>
        </p:nvSpPr>
        <p:spPr>
          <a:xfrm>
            <a:off x="615632" y="658812"/>
            <a:ext cx="3986848" cy="6211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「你這樣是不好的！我指著永生的耶和華起誓，你們都是該死的；因為沒有保護你們的主，就是耶和華的受膏者。現在你看看王頭旁的槍和水瓶在那裏？」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掃羅聽出是大衛的聲音，就說：「我兒大衛，這是你的聲音嗎？」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大衛說：「主─我的王啊，是我的聲音。」</a:t>
            </a:r>
            <a:r>
              <a:rPr>
                <a:solidFill>
                  <a:srgbClr val="808080"/>
                </a:solidFill>
              </a:rPr>
              <a:t>(撒上26:16-17)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又說：「我做了什麼？我手裡有什麼惡事？我主竟追趕僕人呢？…"/>
          <p:cNvSpPr txBox="1"/>
          <p:nvPr/>
        </p:nvSpPr>
        <p:spPr>
          <a:xfrm>
            <a:off x="836294" y="609600"/>
            <a:ext cx="7471411" cy="5315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又說：「我做了什麼？我手裡有什麼惡事？我主竟追趕僕人呢？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求我主我王聽僕人的話：若是耶和華激發你攻擊我，願耶和華收納祭物；若是人激發你，願他在耶和華面前受咒詛；因為他現今趕逐我，不容我在耶和華的產業上有分，說：『你去事奉別神吧！』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現在求王不要使我的血流在離耶和華遠的地方。以色列王出來是尋找一個虼蚤，如同人在山上獵取一個鷓鴣一般。」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又說：「我做了什麼？我手裡有什麼惡事？我主竟追趕僕人呢？…"/>
          <p:cNvSpPr txBox="1"/>
          <p:nvPr/>
        </p:nvSpPr>
        <p:spPr>
          <a:xfrm>
            <a:off x="836294" y="609600"/>
            <a:ext cx="7471411" cy="6371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又說：「我做了什麼？我手裡有什麼惡事？我主竟追趕僕人呢？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求我主我王聽僕人的話：若是耶和華激發你攻擊我，願耶和華收納祭物；若是人激發你，願他在耶和華面前受咒詛；因為他現今趕逐我，不容我在耶和華的產業上有分，說：『你去事奉別神吧！』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現在求王不要使我的血流在離耶和華遠的地方。以色列王出來是尋找一個虼蚤，如同人在山上獵取一個鷓鴣一般。」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掃羅說：「我有罪了！我兒大衛，你可以回來，因你今日看我的性命為寶貴；我必不再加害於你。我是糊塗人，大大錯了。」</a:t>
            </a:r>
            <a:r>
              <a:rPr>
                <a:solidFill>
                  <a:srgbClr val="808080"/>
                </a:solidFill>
              </a:rPr>
              <a:t>(撒上26:18-21)</a:t>
            </a:r>
          </a:p>
        </p:txBody>
      </p:sp>
      <p:pic>
        <p:nvPicPr>
          <p:cNvPr id="224" name="flea-2_orig" descr="flea-2_orig"/>
          <p:cNvPicPr>
            <a:picLocks noChangeAspect="1"/>
          </p:cNvPicPr>
          <p:nvPr/>
        </p:nvPicPr>
        <p:blipFill>
          <a:blip r:embed="rId2"/>
          <a:srcRect l="1754"/>
          <a:stretch>
            <a:fillRect/>
          </a:stretch>
        </p:blipFill>
        <p:spPr>
          <a:xfrm>
            <a:off x="-1" y="0"/>
            <a:ext cx="4267201" cy="325913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25" name="13213613913_7b4ce1f71b_b" descr="13213613913_7b4ce1f71b_b"/>
          <p:cNvPicPr>
            <a:picLocks noChangeAspect="1"/>
          </p:cNvPicPr>
          <p:nvPr/>
        </p:nvPicPr>
        <p:blipFill>
          <a:blip r:embed="rId3"/>
          <a:srcRect r="291"/>
          <a:stretch>
            <a:fillRect/>
          </a:stretch>
        </p:blipFill>
        <p:spPr>
          <a:xfrm>
            <a:off x="4267200" y="0"/>
            <a:ext cx="4876800" cy="32607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6" name="虼蚤"/>
          <p:cNvSpPr txBox="1"/>
          <p:nvPr/>
        </p:nvSpPr>
        <p:spPr>
          <a:xfrm>
            <a:off x="198120" y="133350"/>
            <a:ext cx="71374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虼蚤</a:t>
            </a:r>
          </a:p>
        </p:txBody>
      </p:sp>
      <p:sp>
        <p:nvSpPr>
          <p:cNvPr id="227" name="鷓鴣"/>
          <p:cNvSpPr txBox="1"/>
          <p:nvPr/>
        </p:nvSpPr>
        <p:spPr>
          <a:xfrm>
            <a:off x="4465320" y="133350"/>
            <a:ext cx="71374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鷓鴣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大衛說：「王的槍在這裡，可以吩咐一個僕人過來拿去。…"/>
          <p:cNvSpPr txBox="1"/>
          <p:nvPr/>
        </p:nvSpPr>
        <p:spPr>
          <a:xfrm>
            <a:off x="836294" y="609600"/>
            <a:ext cx="7471411" cy="497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大衛說：「王的槍在這裡，可以吩咐一個僕人過來拿去。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今日耶和華將王交在我手裡，我卻不肯伸手害耶和華的受膏者。耶和華必照各人的公義誠實報應他。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我今日重看你的性命，願耶和華也重看我的性命，並且拯救我脫離一切患難。」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掃羅對大衛說：「我兒大衛，願你得福！你必做大事，也必得勝。」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於是大衛起行，掃羅回他的本處去了。</a:t>
            </a:r>
            <a:r>
              <a:rPr>
                <a:solidFill>
                  <a:srgbClr val="808080"/>
                </a:solidFill>
              </a:rPr>
              <a:t>(撒上26:22-25)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32" name="Delicious Denim" descr="Delicious Deni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062"/>
            <a:ext cx="9144000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思考：掃羅這樣反覆追殺大衛，後面又認錯。沒有耶和華的靈，人就是這樣反覆無常的景況。我們怎樣才可以避免掃羅的景況，不被變化無常的外界和信息所轄持？…"/>
          <p:cNvSpPr txBox="1"/>
          <p:nvPr/>
        </p:nvSpPr>
        <p:spPr>
          <a:xfrm>
            <a:off x="807719" y="1219200"/>
            <a:ext cx="7223761" cy="367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indent="457200" defTabSz="457200">
              <a:defRPr sz="2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Microsoft YaHei"/>
                <a:ea typeface="Microsoft YaHei"/>
                <a:cs typeface="Microsoft YaHei"/>
                <a:sym typeface="Microsoft YaHei"/>
              </a:rPr>
              <a:t>思考：掃羅</a:t>
            </a:r>
            <a:r>
              <a:rPr dirty="0"/>
              <a:t>這樣反覆追殺大衛，後面又認錯。沒有耶和華的靈，人就是這樣反覆無常的景況。我們怎樣才可以避免掃羅的景況，不被變化無常的外界和信息所轄持？</a:t>
            </a:r>
          </a:p>
          <a:p>
            <a:pPr indent="457200" defTabSz="457200">
              <a:defRPr sz="2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indent="457200" defTabSz="457200">
              <a:defRPr sz="2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Microsoft YaHei"/>
                <a:ea typeface="Microsoft YaHei"/>
                <a:cs typeface="Microsoft YaHei"/>
                <a:sym typeface="Microsoft YaHei"/>
              </a:rPr>
              <a:t>思考：大衛沒有希望掃羅回報他的不殺之恩，而是說</a:t>
            </a:r>
            <a:r>
              <a:rPr dirty="0">
                <a:latin typeface="Microsoft YaHei"/>
                <a:ea typeface="Microsoft YaHei"/>
                <a:cs typeface="Microsoft YaHei"/>
                <a:sym typeface="Microsoft YaHei"/>
              </a:rPr>
              <a:t>：“⋯⋯</a:t>
            </a:r>
            <a:r>
              <a:rPr dirty="0" err="1">
                <a:latin typeface="Microsoft YaHei"/>
                <a:ea typeface="Microsoft YaHei"/>
                <a:cs typeface="Microsoft YaHei"/>
                <a:sym typeface="Microsoft YaHei"/>
              </a:rPr>
              <a:t>耶和華必照各人的公義誠實報應他，我今日重看你的性命，願耶和華也重看我的性命，並且拯救我脫離一切患難</a:t>
            </a:r>
            <a:r>
              <a:rPr dirty="0">
                <a:latin typeface="Microsoft YaHei"/>
                <a:ea typeface="Microsoft YaHei"/>
                <a:cs typeface="Microsoft YaHei"/>
                <a:sym typeface="Microsoft YaHei"/>
              </a:rPr>
              <a:t>。” </a:t>
            </a:r>
            <a:r>
              <a:rPr dirty="0" err="1">
                <a:latin typeface="Microsoft YaHei"/>
                <a:ea typeface="Microsoft YaHei"/>
                <a:cs typeface="Microsoft YaHei"/>
                <a:sym typeface="Microsoft YaHei"/>
              </a:rPr>
              <a:t>這些話給你在處理與他人的關係和矛盾中有哪些啟發</a:t>
            </a:r>
            <a:r>
              <a:rPr dirty="0">
                <a:latin typeface="Microsoft YaHei"/>
                <a:ea typeface="Microsoft YaHei"/>
                <a:cs typeface="Microsoft YaHei"/>
                <a:sym typeface="Microsoft YaHei"/>
              </a:rPr>
              <a:t>？</a:t>
            </a:r>
            <a:endParaRPr sz="1200" dirty="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3" name="Delicious Denim" descr="Delicious Deni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062"/>
            <a:ext cx="9144000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第24章，大衛面對掃羅，也被交在他手中，這是極大的試驗…"/>
          <p:cNvSpPr txBox="1"/>
          <p:nvPr/>
        </p:nvSpPr>
        <p:spPr>
          <a:xfrm>
            <a:off x="807719" y="1219200"/>
            <a:ext cx="7223761" cy="478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700"/>
              </a:spcBef>
              <a:defRPr sz="2200">
                <a:solidFill>
                  <a:srgbClr val="A7A7A7"/>
                </a:solidFill>
              </a:defRPr>
            </a:pPr>
            <a:r>
              <a:rPr>
                <a:latin typeface="新細明體"/>
                <a:ea typeface="新細明體"/>
                <a:cs typeface="新細明體"/>
                <a:sym typeface="新細明體"/>
              </a:rPr>
              <a:t>第</a:t>
            </a:r>
            <a:r>
              <a:t>24</a:t>
            </a:r>
            <a:r>
              <a:rPr>
                <a:latin typeface="新細明體"/>
                <a:ea typeface="新細明體"/>
                <a:cs typeface="新細明體"/>
                <a:sym typeface="新細明體"/>
              </a:rPr>
              <a:t>章，大衛面對掃羅，也被交在他手中，這是極大的試驗</a:t>
            </a:r>
          </a:p>
          <a:p>
            <a:pPr>
              <a:spcBef>
                <a:spcPts val="700"/>
              </a:spcBef>
              <a:defRPr sz="2200">
                <a:solidFill>
                  <a:srgbClr val="A7A7A7"/>
                </a:solidFill>
              </a:defRPr>
            </a:pPr>
            <a:endParaRPr>
              <a:latin typeface="新細明體"/>
              <a:ea typeface="新細明體"/>
              <a:cs typeface="新細明體"/>
              <a:sym typeface="新細明體"/>
            </a:endParaRPr>
          </a:p>
          <a:p>
            <a:pPr>
              <a:spcBef>
                <a:spcPts val="700"/>
              </a:spcBef>
              <a:defRPr sz="2200">
                <a:solidFill>
                  <a:srgbClr val="A7A7A7"/>
                </a:solidFill>
              </a:defRPr>
            </a:pPr>
            <a:r>
              <a:rPr>
                <a:latin typeface="新細明體"/>
                <a:ea typeface="新細明體"/>
                <a:cs typeface="新細明體"/>
                <a:sym typeface="新細明體"/>
              </a:rPr>
              <a:t>第</a:t>
            </a:r>
            <a:r>
              <a:t>25</a:t>
            </a:r>
            <a:r>
              <a:rPr>
                <a:latin typeface="新細明體"/>
                <a:ea typeface="新細明體"/>
                <a:cs typeface="新細明體"/>
                <a:sym typeface="新細明體"/>
              </a:rPr>
              <a:t>章，面臨被拿八羞辱的試驗</a:t>
            </a:r>
          </a:p>
          <a:p>
            <a:pPr>
              <a:spcBef>
                <a:spcPts val="700"/>
              </a:spcBef>
              <a:defRPr sz="2200"/>
            </a:pPr>
            <a:endParaRPr>
              <a:latin typeface="新細明體"/>
              <a:ea typeface="新細明體"/>
              <a:cs typeface="新細明體"/>
              <a:sym typeface="新細明體"/>
            </a:endParaRPr>
          </a:p>
          <a:p>
            <a:pPr>
              <a:spcBef>
                <a:spcPts val="700"/>
              </a:spcBef>
              <a:defRPr sz="2200"/>
            </a:pPr>
            <a:r>
              <a:rPr>
                <a:latin typeface="新細明體"/>
                <a:ea typeface="新細明體"/>
                <a:cs typeface="新細明體"/>
                <a:sym typeface="新細明體"/>
              </a:rPr>
              <a:t>第</a:t>
            </a:r>
            <a:r>
              <a:t>26</a:t>
            </a:r>
            <a:r>
              <a:rPr>
                <a:latin typeface="新細明體"/>
                <a:ea typeface="新細明體"/>
                <a:cs typeface="新細明體"/>
                <a:sym typeface="新細明體"/>
              </a:rPr>
              <a:t>章，掃羅再一次落在大衛的手中，這是一個重複的試驗</a:t>
            </a:r>
          </a:p>
          <a:p>
            <a:pPr>
              <a:spcBef>
                <a:spcPts val="700"/>
              </a:spcBef>
              <a:defRPr sz="2200"/>
            </a:pPr>
            <a:endParaRPr>
              <a:latin typeface="新細明體"/>
              <a:ea typeface="新細明體"/>
              <a:cs typeface="新細明體"/>
              <a:sym typeface="新細明體"/>
            </a:endParaRPr>
          </a:p>
          <a:p>
            <a:pPr>
              <a:spcBef>
                <a:spcPts val="700"/>
              </a:spcBef>
              <a:defRPr sz="2200"/>
            </a:pPr>
            <a:r>
              <a:rPr>
                <a:latin typeface="新細明體"/>
                <a:ea typeface="新細明體"/>
                <a:cs typeface="新細明體"/>
                <a:sym typeface="新細明體"/>
              </a:rPr>
              <a:t>第</a:t>
            </a:r>
            <a:r>
              <a:t>27</a:t>
            </a:r>
            <a:r>
              <a:rPr>
                <a:latin typeface="新細明體"/>
                <a:ea typeface="新細明體"/>
                <a:cs typeface="新細明體"/>
                <a:sym typeface="新細明體"/>
              </a:rPr>
              <a:t>章，大衛投靠亞吉王，對大衛來說仍然是人生中一個很大的考驗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david_escape2" descr="david_escape2"/>
          <p:cNvPicPr>
            <a:picLocks noChangeAspect="1"/>
          </p:cNvPicPr>
          <p:nvPr/>
        </p:nvPicPr>
        <p:blipFill>
          <a:blip r:embed="rId2"/>
          <a:srcRect t="14897" b="26301"/>
          <a:stretch>
            <a:fillRect/>
          </a:stretch>
        </p:blipFill>
        <p:spPr>
          <a:xfrm>
            <a:off x="0" y="-1"/>
            <a:ext cx="9144000" cy="40354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36" name="Circle"/>
          <p:cNvSpPr/>
          <p:nvPr/>
        </p:nvSpPr>
        <p:spPr>
          <a:xfrm>
            <a:off x="4627562" y="466725"/>
            <a:ext cx="1524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239" name="Group"/>
          <p:cNvGrpSpPr/>
          <p:nvPr/>
        </p:nvGrpSpPr>
        <p:grpSpPr>
          <a:xfrm>
            <a:off x="3457575" y="138112"/>
            <a:ext cx="1138226" cy="427038"/>
            <a:chOff x="0" y="0"/>
            <a:chExt cx="1138225" cy="427037"/>
          </a:xfrm>
        </p:grpSpPr>
        <p:sp>
          <p:nvSpPr>
            <p:cNvPr id="237" name="Shape"/>
            <p:cNvSpPr/>
            <p:nvPr/>
          </p:nvSpPr>
          <p:spPr>
            <a:xfrm>
              <a:off x="0" y="0"/>
              <a:ext cx="1138226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262" y="21600"/>
                  </a:lnTo>
                  <a:lnTo>
                    <a:pt x="17262" y="18000"/>
                  </a:lnTo>
                  <a:lnTo>
                    <a:pt x="21600" y="18790"/>
                  </a:lnTo>
                  <a:lnTo>
                    <a:pt x="17262" y="12600"/>
                  </a:lnTo>
                  <a:lnTo>
                    <a:pt x="17262" y="0"/>
                  </a:lnTo>
                  <a:lnTo>
                    <a:pt x="1007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8" name="基比亞"/>
            <p:cNvSpPr txBox="1"/>
            <p:nvPr/>
          </p:nvSpPr>
          <p:spPr>
            <a:xfrm>
              <a:off x="45719" y="0"/>
              <a:ext cx="81819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基比亞</a:t>
              </a:r>
            </a:p>
          </p:txBody>
        </p:sp>
      </p:grpSp>
      <p:grpSp>
        <p:nvGrpSpPr>
          <p:cNvPr id="242" name="Group"/>
          <p:cNvGrpSpPr/>
          <p:nvPr/>
        </p:nvGrpSpPr>
        <p:grpSpPr>
          <a:xfrm>
            <a:off x="1511300" y="1266824"/>
            <a:ext cx="695325" cy="558808"/>
            <a:chOff x="0" y="0"/>
            <a:chExt cx="695325" cy="558806"/>
          </a:xfrm>
        </p:grpSpPr>
        <p:sp>
          <p:nvSpPr>
            <p:cNvPr id="240" name="Shape"/>
            <p:cNvSpPr/>
            <p:nvPr/>
          </p:nvSpPr>
          <p:spPr>
            <a:xfrm>
              <a:off x="0" y="0"/>
              <a:ext cx="695325" cy="55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6507"/>
                  </a:lnTo>
                  <a:lnTo>
                    <a:pt x="12600" y="16507"/>
                  </a:lnTo>
                  <a:lnTo>
                    <a:pt x="21205" y="21600"/>
                  </a:lnTo>
                  <a:lnTo>
                    <a:pt x="18000" y="16507"/>
                  </a:lnTo>
                  <a:lnTo>
                    <a:pt x="21600" y="16507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迦特"/>
            <p:cNvSpPr txBox="1"/>
            <p:nvPr/>
          </p:nvSpPr>
          <p:spPr>
            <a:xfrm>
              <a:off x="45719" y="0"/>
              <a:ext cx="603886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</a:t>
              </a:r>
            </a:p>
          </p:txBody>
        </p:sp>
      </p:grpSp>
      <p:sp>
        <p:nvSpPr>
          <p:cNvPr id="243" name="Line"/>
          <p:cNvSpPr/>
          <p:nvPr/>
        </p:nvSpPr>
        <p:spPr>
          <a:xfrm>
            <a:off x="2336800" y="1895475"/>
            <a:ext cx="2308225" cy="781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679" y="19712"/>
                  <a:pt x="18347" y="13346"/>
                  <a:pt x="16103" y="10141"/>
                </a:cubicBezTo>
                <a:cubicBezTo>
                  <a:pt x="13860" y="6937"/>
                  <a:pt x="10845" y="4039"/>
                  <a:pt x="8156" y="2327"/>
                </a:cubicBezTo>
                <a:cubicBezTo>
                  <a:pt x="5467" y="615"/>
                  <a:pt x="1694" y="483"/>
                  <a:pt x="0" y="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46" name="Group"/>
          <p:cNvGrpSpPr/>
          <p:nvPr/>
        </p:nvGrpSpPr>
        <p:grpSpPr>
          <a:xfrm>
            <a:off x="4657750" y="2298699"/>
            <a:ext cx="1641450" cy="427039"/>
            <a:chOff x="0" y="0"/>
            <a:chExt cx="1641449" cy="427037"/>
          </a:xfrm>
        </p:grpSpPr>
        <p:sp>
          <p:nvSpPr>
            <p:cNvPr id="244" name="Shape"/>
            <p:cNvSpPr/>
            <p:nvPr/>
          </p:nvSpPr>
          <p:spPr>
            <a:xfrm>
              <a:off x="0" y="0"/>
              <a:ext cx="1641450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11" y="0"/>
                  </a:moveTo>
                  <a:lnTo>
                    <a:pt x="4011" y="12600"/>
                  </a:lnTo>
                  <a:lnTo>
                    <a:pt x="0" y="19111"/>
                  </a:lnTo>
                  <a:lnTo>
                    <a:pt x="4011" y="18000"/>
                  </a:lnTo>
                  <a:lnTo>
                    <a:pt x="4011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6942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哈基拉山？"/>
            <p:cNvSpPr txBox="1"/>
            <p:nvPr/>
          </p:nvSpPr>
          <p:spPr>
            <a:xfrm>
              <a:off x="350494" y="0"/>
              <a:ext cx="1245236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哈基拉山？</a:t>
              </a:r>
            </a:p>
          </p:txBody>
        </p:sp>
      </p:grpSp>
      <p:sp>
        <p:nvSpPr>
          <p:cNvPr id="247" name="Shape"/>
          <p:cNvSpPr/>
          <p:nvPr/>
        </p:nvSpPr>
        <p:spPr>
          <a:xfrm rot="3026545">
            <a:off x="4497387" y="2539999"/>
            <a:ext cx="331788" cy="31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48" name="大衛心裡說：「必有一日我死在掃羅手裡，不如逃奔非利士地去。掃羅見我不在以色列的境內，就必絕望，不再尋索我；這樣我可以脫離他的手。」…"/>
          <p:cNvSpPr txBox="1"/>
          <p:nvPr/>
        </p:nvSpPr>
        <p:spPr>
          <a:xfrm>
            <a:off x="836294" y="4191000"/>
            <a:ext cx="7471411" cy="26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大衛心裡說：「必有一日我死在掃羅手裡，不如逃奔非利士地去。掃羅見我不在以色列的境內，就必絕望，不再尋索我；這樣我可以脫離他的手。」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於是大衛起身，和跟隨他的六百人投奔迦特王─瑪俄的兒子亞吉去了。</a:t>
            </a:r>
            <a:r>
              <a:rPr>
                <a:solidFill>
                  <a:srgbClr val="808080"/>
                </a:solidFill>
              </a:rPr>
              <a:t>(撒上27:1-2)</a:t>
            </a:r>
          </a:p>
        </p:txBody>
      </p:sp>
      <p:sp>
        <p:nvSpPr>
          <p:cNvPr id="249" name="Circle"/>
          <p:cNvSpPr/>
          <p:nvPr/>
        </p:nvSpPr>
        <p:spPr>
          <a:xfrm>
            <a:off x="2174875" y="1822450"/>
            <a:ext cx="152400" cy="152400"/>
          </a:xfrm>
          <a:prstGeom prst="ellipse">
            <a:avLst/>
          </a:prstGeom>
          <a:solidFill>
            <a:srgbClr val="9900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252" name="Group"/>
          <p:cNvGrpSpPr/>
          <p:nvPr/>
        </p:nvGrpSpPr>
        <p:grpSpPr>
          <a:xfrm>
            <a:off x="762000" y="3657600"/>
            <a:ext cx="1447800" cy="641348"/>
            <a:chOff x="0" y="0"/>
            <a:chExt cx="1447799" cy="641347"/>
          </a:xfrm>
        </p:grpSpPr>
        <p:sp>
          <p:nvSpPr>
            <p:cNvPr id="250" name="Shape"/>
            <p:cNvSpPr/>
            <p:nvPr/>
          </p:nvSpPr>
          <p:spPr>
            <a:xfrm>
              <a:off x="0" y="0"/>
              <a:ext cx="1447800" cy="64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382"/>
                  </a:lnTo>
                  <a:lnTo>
                    <a:pt x="12600" y="14382"/>
                  </a:lnTo>
                  <a:lnTo>
                    <a:pt x="14495" y="21600"/>
                  </a:lnTo>
                  <a:lnTo>
                    <a:pt x="18000" y="14382"/>
                  </a:lnTo>
                  <a:lnTo>
                    <a:pt x="21600" y="14382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" name="沒有求問神"/>
            <p:cNvSpPr txBox="1"/>
            <p:nvPr/>
          </p:nvSpPr>
          <p:spPr>
            <a:xfrm>
              <a:off x="45719" y="9048"/>
              <a:ext cx="1356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90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沒有求問神</a:t>
              </a:r>
            </a:p>
          </p:txBody>
        </p:sp>
      </p:grpSp>
      <p:grpSp>
        <p:nvGrpSpPr>
          <p:cNvPr id="255" name="Group"/>
          <p:cNvGrpSpPr/>
          <p:nvPr/>
        </p:nvGrpSpPr>
        <p:grpSpPr>
          <a:xfrm>
            <a:off x="3733800" y="3657600"/>
            <a:ext cx="1447800" cy="641348"/>
            <a:chOff x="0" y="0"/>
            <a:chExt cx="1447799" cy="641347"/>
          </a:xfrm>
        </p:grpSpPr>
        <p:sp>
          <p:nvSpPr>
            <p:cNvPr id="253" name="Shape"/>
            <p:cNvSpPr/>
            <p:nvPr/>
          </p:nvSpPr>
          <p:spPr>
            <a:xfrm>
              <a:off x="0" y="0"/>
              <a:ext cx="1447800" cy="64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382"/>
                  </a:lnTo>
                  <a:lnTo>
                    <a:pt x="12600" y="14382"/>
                  </a:lnTo>
                  <a:lnTo>
                    <a:pt x="14495" y="21600"/>
                  </a:lnTo>
                  <a:lnTo>
                    <a:pt x="18000" y="14382"/>
                  </a:lnTo>
                  <a:lnTo>
                    <a:pt x="21600" y="14382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0033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90000"/>
                </a:lnSpc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4" name="對神沒信心"/>
            <p:cNvSpPr txBox="1"/>
            <p:nvPr/>
          </p:nvSpPr>
          <p:spPr>
            <a:xfrm>
              <a:off x="45719" y="9048"/>
              <a:ext cx="135636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90000"/>
                </a:lnSpc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對神沒信心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3" animBg="1" advAuto="0"/>
      <p:bldP spid="243" grpId="2" animBg="1" advAuto="0"/>
      <p:bldP spid="248" grpId="1" build="p" bldLvl="5" animBg="1" advAuto="0"/>
      <p:bldP spid="249" grpId="4" animBg="1" advAuto="0"/>
      <p:bldP spid="252" grpId="5" animBg="1" advAuto="0"/>
      <p:bldP spid="255" grpId="6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david_escape2" descr="david_escape2"/>
          <p:cNvPicPr>
            <a:picLocks noChangeAspect="1"/>
          </p:cNvPicPr>
          <p:nvPr/>
        </p:nvPicPr>
        <p:blipFill>
          <a:blip r:embed="rId2"/>
          <a:srcRect t="14897" b="26301"/>
          <a:stretch>
            <a:fillRect/>
          </a:stretch>
        </p:blipFill>
        <p:spPr>
          <a:xfrm>
            <a:off x="0" y="-1"/>
            <a:ext cx="9144000" cy="40354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58" name="Circle"/>
          <p:cNvSpPr/>
          <p:nvPr/>
        </p:nvSpPr>
        <p:spPr>
          <a:xfrm>
            <a:off x="4627562" y="466725"/>
            <a:ext cx="1524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261" name="Group"/>
          <p:cNvGrpSpPr/>
          <p:nvPr/>
        </p:nvGrpSpPr>
        <p:grpSpPr>
          <a:xfrm>
            <a:off x="3457575" y="138112"/>
            <a:ext cx="1138226" cy="427038"/>
            <a:chOff x="0" y="0"/>
            <a:chExt cx="1138225" cy="427037"/>
          </a:xfrm>
        </p:grpSpPr>
        <p:sp>
          <p:nvSpPr>
            <p:cNvPr id="259" name="Shape"/>
            <p:cNvSpPr/>
            <p:nvPr/>
          </p:nvSpPr>
          <p:spPr>
            <a:xfrm>
              <a:off x="0" y="0"/>
              <a:ext cx="1138226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262" y="21600"/>
                  </a:lnTo>
                  <a:lnTo>
                    <a:pt x="17262" y="18000"/>
                  </a:lnTo>
                  <a:lnTo>
                    <a:pt x="21600" y="18790"/>
                  </a:lnTo>
                  <a:lnTo>
                    <a:pt x="17262" y="12600"/>
                  </a:lnTo>
                  <a:lnTo>
                    <a:pt x="17262" y="0"/>
                  </a:lnTo>
                  <a:lnTo>
                    <a:pt x="1007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0" name="基比亞"/>
            <p:cNvSpPr txBox="1"/>
            <p:nvPr/>
          </p:nvSpPr>
          <p:spPr>
            <a:xfrm>
              <a:off x="45719" y="0"/>
              <a:ext cx="81819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基比亞</a:t>
              </a:r>
            </a:p>
          </p:txBody>
        </p:sp>
      </p:grpSp>
      <p:grpSp>
        <p:nvGrpSpPr>
          <p:cNvPr id="264" name="Group"/>
          <p:cNvGrpSpPr/>
          <p:nvPr/>
        </p:nvGrpSpPr>
        <p:grpSpPr>
          <a:xfrm>
            <a:off x="1511300" y="1266824"/>
            <a:ext cx="695325" cy="558808"/>
            <a:chOff x="0" y="0"/>
            <a:chExt cx="695325" cy="558806"/>
          </a:xfrm>
        </p:grpSpPr>
        <p:sp>
          <p:nvSpPr>
            <p:cNvPr id="262" name="Shape"/>
            <p:cNvSpPr/>
            <p:nvPr/>
          </p:nvSpPr>
          <p:spPr>
            <a:xfrm>
              <a:off x="0" y="0"/>
              <a:ext cx="695325" cy="55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6507"/>
                  </a:lnTo>
                  <a:lnTo>
                    <a:pt x="12600" y="16507"/>
                  </a:lnTo>
                  <a:lnTo>
                    <a:pt x="21205" y="21600"/>
                  </a:lnTo>
                  <a:lnTo>
                    <a:pt x="18000" y="16507"/>
                  </a:lnTo>
                  <a:lnTo>
                    <a:pt x="21600" y="16507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3" name="迦特"/>
            <p:cNvSpPr txBox="1"/>
            <p:nvPr/>
          </p:nvSpPr>
          <p:spPr>
            <a:xfrm>
              <a:off x="45719" y="0"/>
              <a:ext cx="603886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</a:t>
              </a:r>
            </a:p>
          </p:txBody>
        </p:sp>
      </p:grpSp>
      <p:grpSp>
        <p:nvGrpSpPr>
          <p:cNvPr id="267" name="Group"/>
          <p:cNvGrpSpPr/>
          <p:nvPr/>
        </p:nvGrpSpPr>
        <p:grpSpPr>
          <a:xfrm>
            <a:off x="4657750" y="2298699"/>
            <a:ext cx="1641450" cy="427039"/>
            <a:chOff x="0" y="0"/>
            <a:chExt cx="1641449" cy="427037"/>
          </a:xfrm>
        </p:grpSpPr>
        <p:sp>
          <p:nvSpPr>
            <p:cNvPr id="265" name="Shape"/>
            <p:cNvSpPr/>
            <p:nvPr/>
          </p:nvSpPr>
          <p:spPr>
            <a:xfrm>
              <a:off x="0" y="0"/>
              <a:ext cx="1641450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11" y="0"/>
                  </a:moveTo>
                  <a:lnTo>
                    <a:pt x="4011" y="12600"/>
                  </a:lnTo>
                  <a:lnTo>
                    <a:pt x="0" y="19111"/>
                  </a:lnTo>
                  <a:lnTo>
                    <a:pt x="4011" y="18000"/>
                  </a:lnTo>
                  <a:lnTo>
                    <a:pt x="4011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6942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" name="哈基拉山？"/>
            <p:cNvSpPr txBox="1"/>
            <p:nvPr/>
          </p:nvSpPr>
          <p:spPr>
            <a:xfrm>
              <a:off x="350494" y="0"/>
              <a:ext cx="1245236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哈基拉山？</a:t>
              </a:r>
            </a:p>
          </p:txBody>
        </p:sp>
      </p:grpSp>
      <p:sp>
        <p:nvSpPr>
          <p:cNvPr id="268" name="大衛和他的兩個妻，就是耶斯列人亞希暖和作過拿八妻的迦密人亞比該，並跟隨他的人，連各人的眷屬，都住在迦特的亞吉那裡。…"/>
          <p:cNvSpPr txBox="1"/>
          <p:nvPr/>
        </p:nvSpPr>
        <p:spPr>
          <a:xfrm>
            <a:off x="836294" y="4191000"/>
            <a:ext cx="7471411" cy="26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大衛和他的兩個妻，就是耶斯列人亞希暖和作過拿八妻的迦密人亞比該，並跟隨他的人，連各人的眷屬，都住在迦特的亞吉那裡。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有人告訴掃羅說：「大衛逃到迦特。」掃羅就不再尋索他了。</a:t>
            </a:r>
            <a:r>
              <a:rPr>
                <a:solidFill>
                  <a:srgbClr val="808080"/>
                </a:solidFill>
              </a:rPr>
              <a:t>(撒上27:3-4)</a:t>
            </a:r>
          </a:p>
        </p:txBody>
      </p:sp>
      <p:sp>
        <p:nvSpPr>
          <p:cNvPr id="269" name="Circle"/>
          <p:cNvSpPr/>
          <p:nvPr/>
        </p:nvSpPr>
        <p:spPr>
          <a:xfrm>
            <a:off x="2174875" y="1822450"/>
            <a:ext cx="152400" cy="152400"/>
          </a:xfrm>
          <a:prstGeom prst="ellipse">
            <a:avLst/>
          </a:prstGeom>
          <a:solidFill>
            <a:srgbClr val="9900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70" name="Line"/>
          <p:cNvSpPr/>
          <p:nvPr/>
        </p:nvSpPr>
        <p:spPr>
          <a:xfrm>
            <a:off x="2336800" y="1895475"/>
            <a:ext cx="2308225" cy="781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679" y="19712"/>
                  <a:pt x="18347" y="13346"/>
                  <a:pt x="16103" y="10141"/>
                </a:cubicBezTo>
                <a:cubicBezTo>
                  <a:pt x="13860" y="6937"/>
                  <a:pt x="10845" y="4039"/>
                  <a:pt x="8156" y="2327"/>
                </a:cubicBezTo>
                <a:cubicBezTo>
                  <a:pt x="5467" y="615"/>
                  <a:pt x="1694" y="483"/>
                  <a:pt x="0" y="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1" name="Shape"/>
          <p:cNvSpPr/>
          <p:nvPr/>
        </p:nvSpPr>
        <p:spPr>
          <a:xfrm rot="3026545">
            <a:off x="4497387" y="2539999"/>
            <a:ext cx="331788" cy="31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david_escape2" descr="david_escape2"/>
          <p:cNvPicPr>
            <a:picLocks noChangeAspect="1"/>
          </p:cNvPicPr>
          <p:nvPr/>
        </p:nvPicPr>
        <p:blipFill>
          <a:blip r:embed="rId2"/>
          <a:srcRect t="14897" b="26301"/>
          <a:stretch>
            <a:fillRect/>
          </a:stretch>
        </p:blipFill>
        <p:spPr>
          <a:xfrm>
            <a:off x="0" y="-1"/>
            <a:ext cx="9144000" cy="40354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4" name="Circle"/>
          <p:cNvSpPr/>
          <p:nvPr/>
        </p:nvSpPr>
        <p:spPr>
          <a:xfrm>
            <a:off x="4627562" y="466725"/>
            <a:ext cx="1524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277" name="Group"/>
          <p:cNvGrpSpPr/>
          <p:nvPr/>
        </p:nvGrpSpPr>
        <p:grpSpPr>
          <a:xfrm>
            <a:off x="3457575" y="138112"/>
            <a:ext cx="1138226" cy="427038"/>
            <a:chOff x="0" y="0"/>
            <a:chExt cx="1138225" cy="427037"/>
          </a:xfrm>
        </p:grpSpPr>
        <p:sp>
          <p:nvSpPr>
            <p:cNvPr id="275" name="Shape"/>
            <p:cNvSpPr/>
            <p:nvPr/>
          </p:nvSpPr>
          <p:spPr>
            <a:xfrm>
              <a:off x="0" y="0"/>
              <a:ext cx="1138226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262" y="21600"/>
                  </a:lnTo>
                  <a:lnTo>
                    <a:pt x="17262" y="18000"/>
                  </a:lnTo>
                  <a:lnTo>
                    <a:pt x="21600" y="18790"/>
                  </a:lnTo>
                  <a:lnTo>
                    <a:pt x="17262" y="12600"/>
                  </a:lnTo>
                  <a:lnTo>
                    <a:pt x="17262" y="0"/>
                  </a:lnTo>
                  <a:lnTo>
                    <a:pt x="1007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" name="基比亞"/>
            <p:cNvSpPr txBox="1"/>
            <p:nvPr/>
          </p:nvSpPr>
          <p:spPr>
            <a:xfrm>
              <a:off x="45719" y="0"/>
              <a:ext cx="81819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基比亞</a:t>
              </a:r>
            </a:p>
          </p:txBody>
        </p:sp>
      </p:grpSp>
      <p:grpSp>
        <p:nvGrpSpPr>
          <p:cNvPr id="280" name="Group"/>
          <p:cNvGrpSpPr/>
          <p:nvPr/>
        </p:nvGrpSpPr>
        <p:grpSpPr>
          <a:xfrm>
            <a:off x="1511300" y="1266824"/>
            <a:ext cx="695325" cy="558808"/>
            <a:chOff x="0" y="0"/>
            <a:chExt cx="695325" cy="558806"/>
          </a:xfrm>
        </p:grpSpPr>
        <p:sp>
          <p:nvSpPr>
            <p:cNvPr id="278" name="Shape"/>
            <p:cNvSpPr/>
            <p:nvPr/>
          </p:nvSpPr>
          <p:spPr>
            <a:xfrm>
              <a:off x="0" y="0"/>
              <a:ext cx="695325" cy="55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6507"/>
                  </a:lnTo>
                  <a:lnTo>
                    <a:pt x="12600" y="16507"/>
                  </a:lnTo>
                  <a:lnTo>
                    <a:pt x="21205" y="21600"/>
                  </a:lnTo>
                  <a:lnTo>
                    <a:pt x="18000" y="16507"/>
                  </a:lnTo>
                  <a:lnTo>
                    <a:pt x="21600" y="16507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9" name="迦特"/>
            <p:cNvSpPr txBox="1"/>
            <p:nvPr/>
          </p:nvSpPr>
          <p:spPr>
            <a:xfrm>
              <a:off x="45719" y="0"/>
              <a:ext cx="603886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</a:t>
              </a:r>
            </a:p>
          </p:txBody>
        </p:sp>
      </p:grpSp>
      <p:grpSp>
        <p:nvGrpSpPr>
          <p:cNvPr id="283" name="Group"/>
          <p:cNvGrpSpPr/>
          <p:nvPr/>
        </p:nvGrpSpPr>
        <p:grpSpPr>
          <a:xfrm>
            <a:off x="1371600" y="2863849"/>
            <a:ext cx="1212850" cy="427039"/>
            <a:chOff x="0" y="0"/>
            <a:chExt cx="1212850" cy="427037"/>
          </a:xfrm>
        </p:grpSpPr>
        <p:sp>
          <p:nvSpPr>
            <p:cNvPr id="281" name="Shape"/>
            <p:cNvSpPr/>
            <p:nvPr/>
          </p:nvSpPr>
          <p:spPr>
            <a:xfrm>
              <a:off x="0" y="0"/>
              <a:ext cx="1212850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6200" y="21600"/>
                  </a:lnTo>
                  <a:lnTo>
                    <a:pt x="16200" y="18000"/>
                  </a:lnTo>
                  <a:lnTo>
                    <a:pt x="21600" y="21118"/>
                  </a:lnTo>
                  <a:lnTo>
                    <a:pt x="16200" y="12600"/>
                  </a:lnTo>
                  <a:lnTo>
                    <a:pt x="16200" y="0"/>
                  </a:lnTo>
                  <a:lnTo>
                    <a:pt x="945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" name="洗革拉"/>
            <p:cNvSpPr txBox="1"/>
            <p:nvPr/>
          </p:nvSpPr>
          <p:spPr>
            <a:xfrm>
              <a:off x="45720" y="0"/>
              <a:ext cx="818198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洗革拉</a:t>
              </a:r>
            </a:p>
          </p:txBody>
        </p:sp>
      </p:grpSp>
      <p:sp>
        <p:nvSpPr>
          <p:cNvPr id="284" name="Circle"/>
          <p:cNvSpPr/>
          <p:nvPr/>
        </p:nvSpPr>
        <p:spPr>
          <a:xfrm>
            <a:off x="2640012" y="3263900"/>
            <a:ext cx="152401" cy="152400"/>
          </a:xfrm>
          <a:prstGeom prst="ellipse">
            <a:avLst/>
          </a:prstGeom>
          <a:solidFill>
            <a:srgbClr val="9900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85" name="Line"/>
          <p:cNvSpPr/>
          <p:nvPr/>
        </p:nvSpPr>
        <p:spPr>
          <a:xfrm>
            <a:off x="2274887" y="1930400"/>
            <a:ext cx="400051" cy="133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371" y="1903"/>
                  <a:pt x="4800" y="7766"/>
                  <a:pt x="8400" y="11366"/>
                </a:cubicBezTo>
                <a:cubicBezTo>
                  <a:pt x="12000" y="14966"/>
                  <a:pt x="18857" y="19466"/>
                  <a:pt x="21600" y="2160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" name="Circle"/>
          <p:cNvSpPr/>
          <p:nvPr/>
        </p:nvSpPr>
        <p:spPr>
          <a:xfrm>
            <a:off x="2174875" y="1822450"/>
            <a:ext cx="152400" cy="152400"/>
          </a:xfrm>
          <a:prstGeom prst="ellipse">
            <a:avLst/>
          </a:prstGeom>
          <a:solidFill>
            <a:srgbClr val="9900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289" name="Group"/>
          <p:cNvGrpSpPr/>
          <p:nvPr/>
        </p:nvGrpSpPr>
        <p:grpSpPr>
          <a:xfrm>
            <a:off x="4657750" y="2298699"/>
            <a:ext cx="1641450" cy="427039"/>
            <a:chOff x="0" y="0"/>
            <a:chExt cx="1641449" cy="427037"/>
          </a:xfrm>
        </p:grpSpPr>
        <p:sp>
          <p:nvSpPr>
            <p:cNvPr id="287" name="Shape"/>
            <p:cNvSpPr/>
            <p:nvPr/>
          </p:nvSpPr>
          <p:spPr>
            <a:xfrm>
              <a:off x="0" y="0"/>
              <a:ext cx="1641450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11" y="0"/>
                  </a:moveTo>
                  <a:lnTo>
                    <a:pt x="4011" y="12600"/>
                  </a:lnTo>
                  <a:lnTo>
                    <a:pt x="0" y="19111"/>
                  </a:lnTo>
                  <a:lnTo>
                    <a:pt x="4011" y="18000"/>
                  </a:lnTo>
                  <a:lnTo>
                    <a:pt x="4011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6942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" name="哈基拉山？"/>
            <p:cNvSpPr txBox="1"/>
            <p:nvPr/>
          </p:nvSpPr>
          <p:spPr>
            <a:xfrm>
              <a:off x="350494" y="0"/>
              <a:ext cx="1245236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哈基拉山？</a:t>
              </a:r>
            </a:p>
          </p:txBody>
        </p:sp>
      </p:grpSp>
      <p:sp>
        <p:nvSpPr>
          <p:cNvPr id="290" name="大衛對亞吉說：「我若在你眼前蒙恩，求你在京外的城邑中賜我一個地方居住。僕人何必與王同住京都呢？」…"/>
          <p:cNvSpPr txBox="1"/>
          <p:nvPr/>
        </p:nvSpPr>
        <p:spPr>
          <a:xfrm>
            <a:off x="836294" y="4191000"/>
            <a:ext cx="7471411" cy="212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大衛對亞吉說：「我若在你眼前蒙恩，求你在京外的城邑中賜我一個地方居住。僕人何必與王同住京都呢？」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當日亞吉將洗革拉</a:t>
            </a:r>
            <a:r>
              <a:rPr>
                <a:solidFill>
                  <a:srgbClr val="996633"/>
                </a:solidFill>
              </a:rPr>
              <a:t>(曲折的)</a:t>
            </a:r>
            <a:r>
              <a:t>賜給他，因此洗革拉屬猶大王，直到今日。</a:t>
            </a:r>
            <a:r>
              <a:rPr>
                <a:solidFill>
                  <a:srgbClr val="808080"/>
                </a:solidFill>
              </a:rPr>
              <a:t>(撒上27:5-6)</a:t>
            </a:r>
          </a:p>
        </p:txBody>
      </p:sp>
      <p:sp>
        <p:nvSpPr>
          <p:cNvPr id="291" name="Line"/>
          <p:cNvSpPr/>
          <p:nvPr/>
        </p:nvSpPr>
        <p:spPr>
          <a:xfrm>
            <a:off x="2336800" y="1895475"/>
            <a:ext cx="2308225" cy="781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679" y="19712"/>
                  <a:pt x="18347" y="13346"/>
                  <a:pt x="16103" y="10141"/>
                </a:cubicBezTo>
                <a:cubicBezTo>
                  <a:pt x="13860" y="6937"/>
                  <a:pt x="10845" y="4039"/>
                  <a:pt x="8156" y="2327"/>
                </a:cubicBezTo>
                <a:cubicBezTo>
                  <a:pt x="5467" y="615"/>
                  <a:pt x="1694" y="483"/>
                  <a:pt x="0" y="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2" name="Shape"/>
          <p:cNvSpPr/>
          <p:nvPr/>
        </p:nvSpPr>
        <p:spPr>
          <a:xfrm rot="3026545">
            <a:off x="4497387" y="2539999"/>
            <a:ext cx="331788" cy="31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3" animBg="1" advAuto="0"/>
      <p:bldP spid="284" grpId="4" animBg="1" advAuto="0"/>
      <p:bldP spid="285" grpId="2" animBg="1" advAuto="0"/>
      <p:bldP spid="290" grpId="1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Ziklag,_Tell_Sera,_aerial_from_east,_tb_q010703" descr="Ziklag,_Tell_Sera,_aerial_from_east,_tb_q0107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95" name="Ziklag, Tell Sera, aerial from east, tb010703638wr2" descr="Ziklag, Tell Sera, aerial from east, tb010703638wr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96" name="Ziklag,_Tel_Sera,_from_east,_tb_n050701" descr="Ziklag,_Tel_Sera,_from_east,_tb_n0507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97" name="Ziklag,_Tel_Sera,_excavation_area_on_ne,_tb_n050701" descr="Ziklag,_Tel_Sera,_excavation_area_on_ne,_tb_n0507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98" name="洗革拉遺址"/>
          <p:cNvSpPr txBox="1"/>
          <p:nvPr/>
        </p:nvSpPr>
        <p:spPr>
          <a:xfrm>
            <a:off x="166370" y="76200"/>
            <a:ext cx="1628141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洗革拉遺址</a:t>
            </a:r>
          </a:p>
        </p:txBody>
      </p:sp>
      <p:sp>
        <p:nvSpPr>
          <p:cNvPr id="299" name="Oval"/>
          <p:cNvSpPr/>
          <p:nvPr/>
        </p:nvSpPr>
        <p:spPr>
          <a:xfrm>
            <a:off x="1965325" y="1506537"/>
            <a:ext cx="1049338" cy="333376"/>
          </a:xfrm>
          <a:prstGeom prst="ellipse">
            <a:avLst/>
          </a:prstGeom>
          <a:ln w="19050">
            <a:solidFill>
              <a:srgbClr val="FFFF00"/>
            </a:solidFill>
            <a:prstDash val="das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00" name="Oval"/>
          <p:cNvSpPr/>
          <p:nvPr/>
        </p:nvSpPr>
        <p:spPr>
          <a:xfrm>
            <a:off x="5576887" y="1411287"/>
            <a:ext cx="3074988" cy="754063"/>
          </a:xfrm>
          <a:prstGeom prst="ellipse">
            <a:avLst/>
          </a:prstGeom>
          <a:ln w="19050">
            <a:solidFill>
              <a:srgbClr val="FFFF00"/>
            </a:solidFill>
            <a:prstDash val="dash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01" name="Oval"/>
          <p:cNvSpPr/>
          <p:nvPr/>
        </p:nvSpPr>
        <p:spPr>
          <a:xfrm>
            <a:off x="614362" y="4751387"/>
            <a:ext cx="3074988" cy="938213"/>
          </a:xfrm>
          <a:prstGeom prst="ellipse">
            <a:avLst/>
          </a:prstGeom>
          <a:ln w="19050">
            <a:solidFill>
              <a:srgbClr val="FF0000"/>
            </a:solidFill>
            <a:prstDash val="dash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1" animBg="1" advAuto="0"/>
      <p:bldP spid="295" grpId="4" animBg="1" advAuto="0"/>
      <p:bldP spid="296" grpId="6" animBg="1" advAuto="0"/>
      <p:bldP spid="297" grpId="8" animBg="1" advAuto="0"/>
      <p:bldP spid="298" grpId="2" animBg="1" advAuto="0"/>
      <p:bldP spid="299" grpId="3" animBg="1" advAuto="0"/>
      <p:bldP spid="300" grpId="5" animBg="1" advAuto="0"/>
      <p:bldP spid="301" grpId="7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大衛在非利士地住了一年零四個月。大衛和跟隨他的人上去，侵奪基述人、基色人、亞瑪力人之地。這幾族歷來住在那地，從書珥直到埃及。(撒上27:7-8)"/>
          <p:cNvSpPr txBox="1"/>
          <p:nvPr/>
        </p:nvSpPr>
        <p:spPr>
          <a:xfrm>
            <a:off x="836294" y="5070475"/>
            <a:ext cx="7471411" cy="151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大衛在非利士地住了一年零四個月。大衛和跟隨他的人上去，侵奪基述人、基色人、亞瑪力人之地。這幾族歷來住在那地，從書珥直到埃及。</a:t>
            </a:r>
            <a:r>
              <a:rPr>
                <a:solidFill>
                  <a:srgbClr val="808080"/>
                </a:solidFill>
              </a:rPr>
              <a:t>(撒上27:7-8)</a:t>
            </a:r>
          </a:p>
        </p:txBody>
      </p:sp>
      <p:pic>
        <p:nvPicPr>
          <p:cNvPr id="304" name="exodus7" descr="exodus7"/>
          <p:cNvPicPr>
            <a:picLocks noChangeAspect="1"/>
          </p:cNvPicPr>
          <p:nvPr/>
        </p:nvPicPr>
        <p:blipFill>
          <a:blip r:embed="rId2"/>
          <a:srcRect l="18919" t="25585" b="3221"/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05" name="書珥的曠野"/>
          <p:cNvSpPr txBox="1"/>
          <p:nvPr/>
        </p:nvSpPr>
        <p:spPr>
          <a:xfrm>
            <a:off x="2133600" y="2979737"/>
            <a:ext cx="1628140" cy="510541"/>
          </a:xfrm>
          <a:prstGeom prst="rect">
            <a:avLst/>
          </a:prstGeom>
          <a:solidFill>
            <a:srgbClr val="000000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書珥的曠野</a:t>
            </a:r>
          </a:p>
        </p:txBody>
      </p:sp>
      <p:sp>
        <p:nvSpPr>
          <p:cNvPr id="306" name="埃…"/>
          <p:cNvSpPr txBox="1"/>
          <p:nvPr/>
        </p:nvSpPr>
        <p:spPr>
          <a:xfrm>
            <a:off x="76200" y="3095625"/>
            <a:ext cx="459740" cy="1107440"/>
          </a:xfrm>
          <a:prstGeom prst="rect">
            <a:avLst/>
          </a:prstGeom>
          <a:solidFill>
            <a:srgbClr val="000000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埃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及</a:t>
            </a:r>
          </a:p>
        </p:txBody>
      </p:sp>
      <p:sp>
        <p:nvSpPr>
          <p:cNvPr id="307" name="Oval"/>
          <p:cNvSpPr/>
          <p:nvPr/>
        </p:nvSpPr>
        <p:spPr>
          <a:xfrm>
            <a:off x="1481137" y="2519362"/>
            <a:ext cx="3783013" cy="1050926"/>
          </a:xfrm>
          <a:prstGeom prst="ellipse">
            <a:avLst/>
          </a:prstGeom>
          <a:ln w="28575">
            <a:solidFill>
              <a:srgbClr val="FF0000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/>
            </a:pPr>
            <a:endParaRPr/>
          </a:p>
        </p:txBody>
      </p:sp>
      <p:grpSp>
        <p:nvGrpSpPr>
          <p:cNvPr id="310" name="Group"/>
          <p:cNvGrpSpPr/>
          <p:nvPr/>
        </p:nvGrpSpPr>
        <p:grpSpPr>
          <a:xfrm>
            <a:off x="5283200" y="790575"/>
            <a:ext cx="695325" cy="566735"/>
            <a:chOff x="0" y="0"/>
            <a:chExt cx="695325" cy="566734"/>
          </a:xfrm>
        </p:grpSpPr>
        <p:sp>
          <p:nvSpPr>
            <p:cNvPr id="308" name="Shape"/>
            <p:cNvSpPr/>
            <p:nvPr/>
          </p:nvSpPr>
          <p:spPr>
            <a:xfrm>
              <a:off x="0" y="0"/>
              <a:ext cx="695325" cy="56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6276"/>
                  </a:lnTo>
                  <a:lnTo>
                    <a:pt x="12600" y="16276"/>
                  </a:lnTo>
                  <a:lnTo>
                    <a:pt x="18937" y="21600"/>
                  </a:lnTo>
                  <a:lnTo>
                    <a:pt x="18000" y="16276"/>
                  </a:lnTo>
                  <a:lnTo>
                    <a:pt x="21600" y="16276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9" name="迦特"/>
            <p:cNvSpPr txBox="1"/>
            <p:nvPr/>
          </p:nvSpPr>
          <p:spPr>
            <a:xfrm>
              <a:off x="45719" y="0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</a:t>
              </a:r>
            </a:p>
          </p:txBody>
        </p:sp>
      </p:grpSp>
      <p:grpSp>
        <p:nvGrpSpPr>
          <p:cNvPr id="313" name="Group"/>
          <p:cNvGrpSpPr/>
          <p:nvPr/>
        </p:nvGrpSpPr>
        <p:grpSpPr>
          <a:xfrm>
            <a:off x="4875212" y="1516062"/>
            <a:ext cx="1085839" cy="427038"/>
            <a:chOff x="0" y="0"/>
            <a:chExt cx="1085837" cy="427037"/>
          </a:xfrm>
        </p:grpSpPr>
        <p:sp>
          <p:nvSpPr>
            <p:cNvPr id="311" name="Shape"/>
            <p:cNvSpPr/>
            <p:nvPr/>
          </p:nvSpPr>
          <p:spPr>
            <a:xfrm>
              <a:off x="0" y="0"/>
              <a:ext cx="1085838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095" y="21600"/>
                  </a:lnTo>
                  <a:lnTo>
                    <a:pt x="18095" y="18000"/>
                  </a:lnTo>
                  <a:lnTo>
                    <a:pt x="21600" y="17665"/>
                  </a:lnTo>
                  <a:lnTo>
                    <a:pt x="18095" y="12600"/>
                  </a:lnTo>
                  <a:lnTo>
                    <a:pt x="18095" y="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洗革拉"/>
            <p:cNvSpPr txBox="1"/>
            <p:nvPr/>
          </p:nvSpPr>
          <p:spPr>
            <a:xfrm>
              <a:off x="45719" y="0"/>
              <a:ext cx="81819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洗革拉</a:t>
              </a:r>
            </a:p>
          </p:txBody>
        </p:sp>
      </p:grpSp>
      <p:sp>
        <p:nvSpPr>
          <p:cNvPr id="314" name="Circle"/>
          <p:cNvSpPr/>
          <p:nvPr/>
        </p:nvSpPr>
        <p:spPr>
          <a:xfrm>
            <a:off x="5964237" y="1820862"/>
            <a:ext cx="107951" cy="107951"/>
          </a:xfrm>
          <a:prstGeom prst="ellipse">
            <a:avLst/>
          </a:prstGeom>
          <a:solidFill>
            <a:srgbClr val="9900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15" name="Circle"/>
          <p:cNvSpPr/>
          <p:nvPr/>
        </p:nvSpPr>
        <p:spPr>
          <a:xfrm>
            <a:off x="5873750" y="1350962"/>
            <a:ext cx="107950" cy="107951"/>
          </a:xfrm>
          <a:prstGeom prst="ellipse">
            <a:avLst/>
          </a:prstGeom>
          <a:solidFill>
            <a:srgbClr val="9900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16" name="Circle"/>
          <p:cNvSpPr/>
          <p:nvPr/>
        </p:nvSpPr>
        <p:spPr>
          <a:xfrm>
            <a:off x="6689725" y="884237"/>
            <a:ext cx="107950" cy="107951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319" name="Group"/>
          <p:cNvGrpSpPr/>
          <p:nvPr/>
        </p:nvGrpSpPr>
        <p:grpSpPr>
          <a:xfrm>
            <a:off x="6796085" y="682624"/>
            <a:ext cx="1066803" cy="427039"/>
            <a:chOff x="0" y="0"/>
            <a:chExt cx="1066802" cy="427037"/>
          </a:xfrm>
        </p:grpSpPr>
        <p:sp>
          <p:nvSpPr>
            <p:cNvPr id="317" name="Shape"/>
            <p:cNvSpPr/>
            <p:nvPr/>
          </p:nvSpPr>
          <p:spPr>
            <a:xfrm>
              <a:off x="0" y="0"/>
              <a:ext cx="1066803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82" y="0"/>
                  </a:moveTo>
                  <a:lnTo>
                    <a:pt x="3182" y="12600"/>
                  </a:lnTo>
                  <a:lnTo>
                    <a:pt x="0" y="13329"/>
                  </a:lnTo>
                  <a:lnTo>
                    <a:pt x="3182" y="18000"/>
                  </a:lnTo>
                  <a:lnTo>
                    <a:pt x="3182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6252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8" name="基比亞"/>
            <p:cNvSpPr txBox="1"/>
            <p:nvPr/>
          </p:nvSpPr>
          <p:spPr>
            <a:xfrm>
              <a:off x="202885" y="0"/>
              <a:ext cx="818198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基比亞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1" animBg="1" advAuto="0"/>
      <p:bldP spid="305" grpId="2" animBg="1" advAuto="0"/>
      <p:bldP spid="306" grpId="3" animBg="1" advAuto="0"/>
      <p:bldP spid="307" grpId="4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大衛擊殺那地的人，無論男女都沒有留下一個，又奪獲牛、羊、駱駝、驢，並衣服，回來見亞吉。…"/>
          <p:cNvSpPr txBox="1"/>
          <p:nvPr/>
        </p:nvSpPr>
        <p:spPr>
          <a:xfrm>
            <a:off x="836294" y="4570412"/>
            <a:ext cx="7622224" cy="212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大衛擊殺那地的人，無論男女都沒有留下一個，又奪獲牛、羊、駱駝、驢，並衣服，回來見亞吉。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亞吉說：「你們今日侵奪了什麼地方呢？」大衛說：「侵奪了猶大的南方、耶拉篾的南方、基尼的南方。」</a:t>
            </a:r>
          </a:p>
        </p:txBody>
      </p:sp>
      <p:pic>
        <p:nvPicPr>
          <p:cNvPr id="322" name="exodus7" descr="exodus7"/>
          <p:cNvPicPr>
            <a:picLocks noChangeAspect="1"/>
          </p:cNvPicPr>
          <p:nvPr/>
        </p:nvPicPr>
        <p:blipFill>
          <a:blip r:embed="rId2"/>
          <a:srcRect l="18919" t="25585" b="9478"/>
          <a:stretch>
            <a:fillRect/>
          </a:stretch>
        </p:blipFill>
        <p:spPr>
          <a:xfrm>
            <a:off x="0" y="0"/>
            <a:ext cx="9144000" cy="44481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23" name="書珥的曠野"/>
          <p:cNvSpPr txBox="1"/>
          <p:nvPr/>
        </p:nvSpPr>
        <p:spPr>
          <a:xfrm>
            <a:off x="2133600" y="2979737"/>
            <a:ext cx="1628140" cy="510541"/>
          </a:xfrm>
          <a:prstGeom prst="rect">
            <a:avLst/>
          </a:prstGeom>
          <a:solidFill>
            <a:srgbClr val="000000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書珥的曠野</a:t>
            </a:r>
          </a:p>
        </p:txBody>
      </p:sp>
      <p:sp>
        <p:nvSpPr>
          <p:cNvPr id="324" name="埃…"/>
          <p:cNvSpPr txBox="1"/>
          <p:nvPr/>
        </p:nvSpPr>
        <p:spPr>
          <a:xfrm>
            <a:off x="76200" y="3095625"/>
            <a:ext cx="459740" cy="1107440"/>
          </a:xfrm>
          <a:prstGeom prst="rect">
            <a:avLst/>
          </a:prstGeom>
          <a:solidFill>
            <a:srgbClr val="000000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埃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及</a:t>
            </a:r>
          </a:p>
        </p:txBody>
      </p:sp>
      <p:sp>
        <p:nvSpPr>
          <p:cNvPr id="325" name="Oval"/>
          <p:cNvSpPr/>
          <p:nvPr/>
        </p:nvSpPr>
        <p:spPr>
          <a:xfrm>
            <a:off x="5976937" y="1811337"/>
            <a:ext cx="993776" cy="769938"/>
          </a:xfrm>
          <a:prstGeom prst="ellipse">
            <a:avLst/>
          </a:prstGeom>
          <a:ln w="28575">
            <a:solidFill>
              <a:srgbClr val="FF0000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/>
            </a:pPr>
            <a:endParaRPr/>
          </a:p>
        </p:txBody>
      </p:sp>
      <p:grpSp>
        <p:nvGrpSpPr>
          <p:cNvPr id="328" name="Group"/>
          <p:cNvGrpSpPr/>
          <p:nvPr/>
        </p:nvGrpSpPr>
        <p:grpSpPr>
          <a:xfrm>
            <a:off x="5283200" y="790575"/>
            <a:ext cx="695325" cy="566735"/>
            <a:chOff x="0" y="0"/>
            <a:chExt cx="695325" cy="566734"/>
          </a:xfrm>
        </p:grpSpPr>
        <p:sp>
          <p:nvSpPr>
            <p:cNvPr id="326" name="Shape"/>
            <p:cNvSpPr/>
            <p:nvPr/>
          </p:nvSpPr>
          <p:spPr>
            <a:xfrm>
              <a:off x="0" y="0"/>
              <a:ext cx="695325" cy="56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6276"/>
                  </a:lnTo>
                  <a:lnTo>
                    <a:pt x="12600" y="16276"/>
                  </a:lnTo>
                  <a:lnTo>
                    <a:pt x="18937" y="21600"/>
                  </a:lnTo>
                  <a:lnTo>
                    <a:pt x="18000" y="16276"/>
                  </a:lnTo>
                  <a:lnTo>
                    <a:pt x="21600" y="16276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7" name="迦特"/>
            <p:cNvSpPr txBox="1"/>
            <p:nvPr/>
          </p:nvSpPr>
          <p:spPr>
            <a:xfrm>
              <a:off x="45719" y="0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</a:t>
              </a:r>
            </a:p>
          </p:txBody>
        </p:sp>
      </p:grpSp>
      <p:grpSp>
        <p:nvGrpSpPr>
          <p:cNvPr id="331" name="Group"/>
          <p:cNvGrpSpPr/>
          <p:nvPr/>
        </p:nvGrpSpPr>
        <p:grpSpPr>
          <a:xfrm>
            <a:off x="4875212" y="1516062"/>
            <a:ext cx="1085839" cy="427038"/>
            <a:chOff x="0" y="0"/>
            <a:chExt cx="1085837" cy="427037"/>
          </a:xfrm>
        </p:grpSpPr>
        <p:sp>
          <p:nvSpPr>
            <p:cNvPr id="329" name="Shape"/>
            <p:cNvSpPr/>
            <p:nvPr/>
          </p:nvSpPr>
          <p:spPr>
            <a:xfrm>
              <a:off x="0" y="0"/>
              <a:ext cx="1085838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095" y="21600"/>
                  </a:lnTo>
                  <a:lnTo>
                    <a:pt x="18095" y="18000"/>
                  </a:lnTo>
                  <a:lnTo>
                    <a:pt x="21600" y="17665"/>
                  </a:lnTo>
                  <a:lnTo>
                    <a:pt x="18095" y="12600"/>
                  </a:lnTo>
                  <a:lnTo>
                    <a:pt x="18095" y="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0" name="洗革拉"/>
            <p:cNvSpPr txBox="1"/>
            <p:nvPr/>
          </p:nvSpPr>
          <p:spPr>
            <a:xfrm>
              <a:off x="45719" y="0"/>
              <a:ext cx="81819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洗革拉</a:t>
              </a:r>
            </a:p>
          </p:txBody>
        </p:sp>
      </p:grpSp>
      <p:sp>
        <p:nvSpPr>
          <p:cNvPr id="332" name="Circle"/>
          <p:cNvSpPr/>
          <p:nvPr/>
        </p:nvSpPr>
        <p:spPr>
          <a:xfrm>
            <a:off x="5964237" y="1820862"/>
            <a:ext cx="107951" cy="107951"/>
          </a:xfrm>
          <a:prstGeom prst="ellipse">
            <a:avLst/>
          </a:prstGeom>
          <a:solidFill>
            <a:srgbClr val="9900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33" name="Circle"/>
          <p:cNvSpPr/>
          <p:nvPr/>
        </p:nvSpPr>
        <p:spPr>
          <a:xfrm>
            <a:off x="5873750" y="1350962"/>
            <a:ext cx="107950" cy="107951"/>
          </a:xfrm>
          <a:prstGeom prst="ellipse">
            <a:avLst/>
          </a:prstGeom>
          <a:solidFill>
            <a:srgbClr val="9900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34" name="Circle"/>
          <p:cNvSpPr/>
          <p:nvPr/>
        </p:nvSpPr>
        <p:spPr>
          <a:xfrm>
            <a:off x="6689725" y="884237"/>
            <a:ext cx="107950" cy="107951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337" name="Group"/>
          <p:cNvGrpSpPr/>
          <p:nvPr/>
        </p:nvGrpSpPr>
        <p:grpSpPr>
          <a:xfrm>
            <a:off x="6796085" y="682624"/>
            <a:ext cx="1066803" cy="427039"/>
            <a:chOff x="0" y="0"/>
            <a:chExt cx="1066802" cy="427037"/>
          </a:xfrm>
        </p:grpSpPr>
        <p:sp>
          <p:nvSpPr>
            <p:cNvPr id="335" name="Shape"/>
            <p:cNvSpPr/>
            <p:nvPr/>
          </p:nvSpPr>
          <p:spPr>
            <a:xfrm>
              <a:off x="0" y="0"/>
              <a:ext cx="1066803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82" y="0"/>
                  </a:moveTo>
                  <a:lnTo>
                    <a:pt x="3182" y="12600"/>
                  </a:lnTo>
                  <a:lnTo>
                    <a:pt x="0" y="13329"/>
                  </a:lnTo>
                  <a:lnTo>
                    <a:pt x="3182" y="18000"/>
                  </a:lnTo>
                  <a:lnTo>
                    <a:pt x="3182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6252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6" name="基比亞"/>
            <p:cNvSpPr txBox="1"/>
            <p:nvPr/>
          </p:nvSpPr>
          <p:spPr>
            <a:xfrm>
              <a:off x="202885" y="0"/>
              <a:ext cx="818198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基比亞</a:t>
              </a:r>
            </a:p>
          </p:txBody>
        </p:sp>
      </p:grpSp>
      <p:sp>
        <p:nvSpPr>
          <p:cNvPr id="338" name="Oval"/>
          <p:cNvSpPr/>
          <p:nvPr/>
        </p:nvSpPr>
        <p:spPr>
          <a:xfrm>
            <a:off x="1481137" y="2519362"/>
            <a:ext cx="3783013" cy="1050926"/>
          </a:xfrm>
          <a:prstGeom prst="ellipse">
            <a:avLst/>
          </a:prstGeom>
          <a:ln w="28575">
            <a:solidFill>
              <a:srgbClr val="FF0000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1" build="p" bldLvl="5" animBg="1" advAuto="0"/>
      <p:bldP spid="325" grpId="2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無論男女，大衛沒有留下一個帶到迦特來。他說：「恐怕他們將我們的事告訴人，說大衛住在非利士地的時候常常這樣行。」亞吉信了大衛，心裡說：「大衛使本族以色列人憎惡他，所以他必永遠作我的僕人了。」"/>
          <p:cNvSpPr txBox="1"/>
          <p:nvPr/>
        </p:nvSpPr>
        <p:spPr>
          <a:xfrm>
            <a:off x="836294" y="4570412"/>
            <a:ext cx="7622224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無論男女，大衛沒有留下一個帶到迦特來。他說：「恐怕他們將我們的事告訴人，說大衛住在非利士地的時候常常這樣行。」亞吉信了大衛，心裡說：「大衛使本族以色列人憎惡他，所以他必永遠作我的僕人了。」</a:t>
            </a:r>
          </a:p>
        </p:txBody>
      </p:sp>
      <p:pic>
        <p:nvPicPr>
          <p:cNvPr id="341" name="exodus7" descr="exodus7"/>
          <p:cNvPicPr>
            <a:picLocks noChangeAspect="1"/>
          </p:cNvPicPr>
          <p:nvPr/>
        </p:nvPicPr>
        <p:blipFill>
          <a:blip r:embed="rId2"/>
          <a:srcRect l="18919" t="25585" b="9478"/>
          <a:stretch>
            <a:fillRect/>
          </a:stretch>
        </p:blipFill>
        <p:spPr>
          <a:xfrm>
            <a:off x="0" y="0"/>
            <a:ext cx="9144000" cy="44481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42" name="書珥的曠野"/>
          <p:cNvSpPr txBox="1"/>
          <p:nvPr/>
        </p:nvSpPr>
        <p:spPr>
          <a:xfrm>
            <a:off x="2133600" y="2979737"/>
            <a:ext cx="1628140" cy="510541"/>
          </a:xfrm>
          <a:prstGeom prst="rect">
            <a:avLst/>
          </a:prstGeom>
          <a:solidFill>
            <a:srgbClr val="000000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書珥的曠野</a:t>
            </a:r>
          </a:p>
        </p:txBody>
      </p:sp>
      <p:sp>
        <p:nvSpPr>
          <p:cNvPr id="343" name="埃…"/>
          <p:cNvSpPr txBox="1"/>
          <p:nvPr/>
        </p:nvSpPr>
        <p:spPr>
          <a:xfrm>
            <a:off x="76200" y="3095625"/>
            <a:ext cx="459740" cy="1107440"/>
          </a:xfrm>
          <a:prstGeom prst="rect">
            <a:avLst/>
          </a:prstGeom>
          <a:solidFill>
            <a:srgbClr val="000000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埃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及</a:t>
            </a:r>
          </a:p>
        </p:txBody>
      </p:sp>
      <p:sp>
        <p:nvSpPr>
          <p:cNvPr id="344" name="Oval"/>
          <p:cNvSpPr/>
          <p:nvPr/>
        </p:nvSpPr>
        <p:spPr>
          <a:xfrm>
            <a:off x="5976937" y="1811337"/>
            <a:ext cx="993776" cy="769938"/>
          </a:xfrm>
          <a:prstGeom prst="ellipse">
            <a:avLst/>
          </a:prstGeom>
          <a:ln w="28575">
            <a:solidFill>
              <a:srgbClr val="FF0000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/>
            </a:pPr>
            <a:endParaRPr/>
          </a:p>
        </p:txBody>
      </p:sp>
      <p:grpSp>
        <p:nvGrpSpPr>
          <p:cNvPr id="347" name="Group"/>
          <p:cNvGrpSpPr/>
          <p:nvPr/>
        </p:nvGrpSpPr>
        <p:grpSpPr>
          <a:xfrm>
            <a:off x="5283200" y="790575"/>
            <a:ext cx="695325" cy="566735"/>
            <a:chOff x="0" y="0"/>
            <a:chExt cx="695325" cy="566734"/>
          </a:xfrm>
        </p:grpSpPr>
        <p:sp>
          <p:nvSpPr>
            <p:cNvPr id="345" name="Shape"/>
            <p:cNvSpPr/>
            <p:nvPr/>
          </p:nvSpPr>
          <p:spPr>
            <a:xfrm>
              <a:off x="0" y="0"/>
              <a:ext cx="695325" cy="56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6276"/>
                  </a:lnTo>
                  <a:lnTo>
                    <a:pt x="12600" y="16276"/>
                  </a:lnTo>
                  <a:lnTo>
                    <a:pt x="18937" y="21600"/>
                  </a:lnTo>
                  <a:lnTo>
                    <a:pt x="18000" y="16276"/>
                  </a:lnTo>
                  <a:lnTo>
                    <a:pt x="21600" y="16276"/>
                  </a:lnTo>
                  <a:lnTo>
                    <a:pt x="21600" y="0"/>
                  </a:lnTo>
                  <a:lnTo>
                    <a:pt x="1260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6" name="迦特"/>
            <p:cNvSpPr txBox="1"/>
            <p:nvPr/>
          </p:nvSpPr>
          <p:spPr>
            <a:xfrm>
              <a:off x="45719" y="0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迦特</a:t>
              </a:r>
            </a:p>
          </p:txBody>
        </p:sp>
      </p:grpSp>
      <p:grpSp>
        <p:nvGrpSpPr>
          <p:cNvPr id="350" name="Group"/>
          <p:cNvGrpSpPr/>
          <p:nvPr/>
        </p:nvGrpSpPr>
        <p:grpSpPr>
          <a:xfrm>
            <a:off x="4875212" y="1516062"/>
            <a:ext cx="1085839" cy="427038"/>
            <a:chOff x="0" y="0"/>
            <a:chExt cx="1085837" cy="427037"/>
          </a:xfrm>
        </p:grpSpPr>
        <p:sp>
          <p:nvSpPr>
            <p:cNvPr id="348" name="Shape"/>
            <p:cNvSpPr/>
            <p:nvPr/>
          </p:nvSpPr>
          <p:spPr>
            <a:xfrm>
              <a:off x="0" y="0"/>
              <a:ext cx="1085838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095" y="21600"/>
                  </a:lnTo>
                  <a:lnTo>
                    <a:pt x="18095" y="18000"/>
                  </a:lnTo>
                  <a:lnTo>
                    <a:pt x="21600" y="17665"/>
                  </a:lnTo>
                  <a:lnTo>
                    <a:pt x="18095" y="12600"/>
                  </a:lnTo>
                  <a:lnTo>
                    <a:pt x="18095" y="0"/>
                  </a:lnTo>
                  <a:lnTo>
                    <a:pt x="10555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9" name="洗革拉"/>
            <p:cNvSpPr txBox="1"/>
            <p:nvPr/>
          </p:nvSpPr>
          <p:spPr>
            <a:xfrm>
              <a:off x="45719" y="0"/>
              <a:ext cx="81819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洗革拉</a:t>
              </a:r>
            </a:p>
          </p:txBody>
        </p:sp>
      </p:grpSp>
      <p:sp>
        <p:nvSpPr>
          <p:cNvPr id="351" name="Circle"/>
          <p:cNvSpPr/>
          <p:nvPr/>
        </p:nvSpPr>
        <p:spPr>
          <a:xfrm>
            <a:off x="5964237" y="1820862"/>
            <a:ext cx="107951" cy="107951"/>
          </a:xfrm>
          <a:prstGeom prst="ellipse">
            <a:avLst/>
          </a:prstGeom>
          <a:solidFill>
            <a:srgbClr val="9900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52" name="Circle"/>
          <p:cNvSpPr/>
          <p:nvPr/>
        </p:nvSpPr>
        <p:spPr>
          <a:xfrm>
            <a:off x="5873750" y="1350962"/>
            <a:ext cx="107950" cy="107951"/>
          </a:xfrm>
          <a:prstGeom prst="ellipse">
            <a:avLst/>
          </a:prstGeom>
          <a:solidFill>
            <a:srgbClr val="9900CC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53" name="Circle"/>
          <p:cNvSpPr/>
          <p:nvPr/>
        </p:nvSpPr>
        <p:spPr>
          <a:xfrm>
            <a:off x="6689725" y="884237"/>
            <a:ext cx="107950" cy="107951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356" name="Group"/>
          <p:cNvGrpSpPr/>
          <p:nvPr/>
        </p:nvGrpSpPr>
        <p:grpSpPr>
          <a:xfrm>
            <a:off x="6796085" y="682624"/>
            <a:ext cx="1066803" cy="427039"/>
            <a:chOff x="0" y="0"/>
            <a:chExt cx="1066802" cy="427037"/>
          </a:xfrm>
        </p:grpSpPr>
        <p:sp>
          <p:nvSpPr>
            <p:cNvPr id="354" name="Shape"/>
            <p:cNvSpPr/>
            <p:nvPr/>
          </p:nvSpPr>
          <p:spPr>
            <a:xfrm>
              <a:off x="0" y="0"/>
              <a:ext cx="1066803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82" y="0"/>
                  </a:moveTo>
                  <a:lnTo>
                    <a:pt x="3182" y="12600"/>
                  </a:lnTo>
                  <a:lnTo>
                    <a:pt x="0" y="13329"/>
                  </a:lnTo>
                  <a:lnTo>
                    <a:pt x="3182" y="18000"/>
                  </a:lnTo>
                  <a:lnTo>
                    <a:pt x="3182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6252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5" name="基比亞"/>
            <p:cNvSpPr txBox="1"/>
            <p:nvPr/>
          </p:nvSpPr>
          <p:spPr>
            <a:xfrm>
              <a:off x="202885" y="0"/>
              <a:ext cx="818198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基比亞</a:t>
              </a:r>
            </a:p>
          </p:txBody>
        </p:sp>
      </p:grpSp>
      <p:sp>
        <p:nvSpPr>
          <p:cNvPr id="357" name="Oval"/>
          <p:cNvSpPr/>
          <p:nvPr/>
        </p:nvSpPr>
        <p:spPr>
          <a:xfrm>
            <a:off x="1481137" y="2519362"/>
            <a:ext cx="3783013" cy="1050926"/>
          </a:xfrm>
          <a:prstGeom prst="ellipse">
            <a:avLst/>
          </a:prstGeom>
          <a:ln w="28575">
            <a:solidFill>
              <a:srgbClr val="FF0000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60" name="Delicious Denim" descr="Delicious Deni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062"/>
            <a:ext cx="9144000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思考：…"/>
          <p:cNvSpPr txBox="1"/>
          <p:nvPr/>
        </p:nvSpPr>
        <p:spPr>
          <a:xfrm>
            <a:off x="807719" y="1219200"/>
            <a:ext cx="7223761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3200">
                <a:latin typeface="Heiti TC Light"/>
                <a:ea typeface="Heiti TC Light"/>
                <a:cs typeface="Heiti TC Light"/>
                <a:sym typeface="Heiti TC Light"/>
              </a:defRPr>
            </a:pPr>
            <a:r>
              <a:rPr sz="2800" dirty="0" err="1">
                <a:uFill>
                  <a:solidFill>
                    <a:srgbClr val="000000"/>
                  </a:solidFill>
                </a:uFill>
                <a:latin typeface="Microsoft YaHei"/>
                <a:ea typeface="Microsoft YaHei"/>
                <a:cs typeface="Microsoft YaHei"/>
                <a:sym typeface="Microsoft YaHei"/>
              </a:rPr>
              <a:t>思考</a:t>
            </a:r>
            <a:r>
              <a:rPr sz="2800" dirty="0">
                <a:uFill>
                  <a:solidFill>
                    <a:srgbClr val="000000"/>
                  </a:solidFill>
                </a:uFill>
                <a:latin typeface="Microsoft YaHei"/>
                <a:ea typeface="Microsoft YaHei"/>
                <a:cs typeface="Microsoft YaHei"/>
                <a:sym typeface="Microsoft YaHei"/>
              </a:rPr>
              <a:t>：</a:t>
            </a:r>
          </a:p>
          <a:p>
            <a:pPr defTabSz="457200">
              <a:defRPr sz="3200">
                <a:latin typeface="Heiti TC Light"/>
                <a:ea typeface="Heiti TC Light"/>
                <a:cs typeface="Heiti TC Light"/>
                <a:sym typeface="Heiti TC Light"/>
              </a:defRPr>
            </a:pPr>
            <a:r>
              <a:rPr sz="2800" dirty="0" err="1">
                <a:latin typeface="Microsoft YaHei"/>
                <a:ea typeface="Microsoft YaHei"/>
                <a:cs typeface="Microsoft YaHei"/>
                <a:sym typeface="Microsoft YaHei"/>
              </a:rPr>
              <a:t>當我們疲倦灰心的時候，怎麼能保持對神的信心</a:t>
            </a:r>
            <a:r>
              <a:rPr sz="2800" dirty="0">
                <a:uFill>
                  <a:solidFill>
                    <a:srgbClr val="000000"/>
                  </a:solidFill>
                </a:uFill>
                <a:latin typeface="Microsoft YaHei"/>
                <a:ea typeface="Microsoft YaHei"/>
                <a:cs typeface="Microsoft YaHei"/>
                <a:sym typeface="Microsoft YaHei"/>
              </a:rPr>
              <a:t>？</a:t>
            </a:r>
          </a:p>
          <a:p>
            <a:pPr defTabSz="457200">
              <a:defRPr sz="3200">
                <a:latin typeface="Heiti TC Light"/>
                <a:ea typeface="Heiti TC Light"/>
                <a:cs typeface="Heiti TC Light"/>
                <a:sym typeface="Heiti TC Light"/>
              </a:defRPr>
            </a:pPr>
            <a:endParaRPr sz="2800" dirty="0">
              <a:uFill>
                <a:solidFill>
                  <a:srgbClr val="000000"/>
                </a:solidFill>
              </a:u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defTabSz="457200">
              <a:defRPr sz="3200">
                <a:latin typeface="Heiti TC Light"/>
                <a:ea typeface="Heiti TC Light"/>
                <a:cs typeface="Heiti TC Light"/>
                <a:sym typeface="Heiti TC Light"/>
              </a:defRPr>
            </a:pPr>
            <a:r>
              <a:rPr sz="2800" dirty="0">
                <a:latin typeface="Microsoft YaHei"/>
                <a:ea typeface="Microsoft YaHei"/>
                <a:cs typeface="Microsoft YaHei"/>
                <a:sym typeface="Microsoft YaHei"/>
              </a:rPr>
              <a:t>我</a:t>
            </a:r>
            <a:r>
              <a:rPr lang="zh-CN" altLang="en-US" sz="2800">
                <a:latin typeface="Microsoft YaHei"/>
                <a:ea typeface="Microsoft YaHei"/>
                <a:cs typeface="Microsoft YaHei"/>
                <a:sym typeface="Microsoft YaHei"/>
              </a:rPr>
              <a:t>們</a:t>
            </a:r>
            <a:r>
              <a:rPr sz="2800">
                <a:latin typeface="Microsoft YaHei"/>
                <a:ea typeface="Microsoft YaHei"/>
                <a:cs typeface="Microsoft YaHei"/>
                <a:sym typeface="Microsoft YaHei"/>
              </a:rPr>
              <a:t>應該怎樣關懷周圍疲倦灰心</a:t>
            </a:r>
            <a:r>
              <a:rPr sz="2800" dirty="0" err="1">
                <a:latin typeface="Microsoft YaHei"/>
                <a:ea typeface="Microsoft YaHei"/>
                <a:cs typeface="Microsoft YaHei"/>
                <a:sym typeface="Microsoft YaHei"/>
              </a:rPr>
              <a:t>，處在逆境或者人生低谷的弟兄姊妹</a:t>
            </a:r>
            <a:r>
              <a:rPr sz="2800" dirty="0">
                <a:uFill>
                  <a:solidFill>
                    <a:srgbClr val="000000"/>
                  </a:solidFill>
                </a:uFill>
                <a:latin typeface="Microsoft YaHei"/>
                <a:ea typeface="Microsoft YaHei"/>
                <a:cs typeface="Microsoft YaHei"/>
                <a:sym typeface="Microsoft YaHei"/>
              </a:rPr>
              <a:t>？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7" name="Delicious Denim" descr="Delicious Deni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062"/>
            <a:ext cx="9144000" cy="60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第26章，大衛在西弗的曠野再次不殺掃羅，可以分成2段…"/>
          <p:cNvSpPr txBox="1"/>
          <p:nvPr/>
        </p:nvSpPr>
        <p:spPr>
          <a:xfrm>
            <a:off x="807719" y="1219200"/>
            <a:ext cx="7223761" cy="3004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200">
                <a:latin typeface="Heiti TC Light"/>
                <a:ea typeface="Heiti TC Light"/>
                <a:cs typeface="Heiti TC Light"/>
                <a:sym typeface="Heiti TC Light"/>
              </a:defRPr>
            </a:pPr>
            <a:r>
              <a:t>第26章，</a:t>
            </a:r>
            <a:r>
              <a:rPr>
                <a:uFill>
                  <a:solidFill>
                    <a:srgbClr val="000000"/>
                  </a:solidFill>
                </a:uFill>
              </a:rPr>
              <a:t>大衛在</a:t>
            </a:r>
            <a:r>
              <a:t>西弗的曠野再次不殺</a:t>
            </a:r>
            <a:r>
              <a:rPr>
                <a:uFill>
                  <a:solidFill>
                    <a:srgbClr val="000000"/>
                  </a:solidFill>
                </a:uFill>
              </a:rPr>
              <a:t>掃羅，</a:t>
            </a:r>
            <a:r>
              <a:t>可以分成2段</a:t>
            </a:r>
          </a:p>
          <a:p>
            <a:pPr defTabSz="457200">
              <a:defRPr sz="2200">
                <a:latin typeface="Heiti TC Light"/>
                <a:ea typeface="Heiti TC Light"/>
                <a:cs typeface="Heiti TC Light"/>
                <a:sym typeface="Heiti TC Light"/>
              </a:defRPr>
            </a:pPr>
            <a:endParaRPr/>
          </a:p>
          <a:p>
            <a:pPr marL="220578" indent="-220578" defTabSz="457200">
              <a:buSzPct val="100000"/>
              <a:buChar char="•"/>
              <a:defRPr sz="2200">
                <a:latin typeface="Heiti TC Light"/>
                <a:ea typeface="Heiti TC Light"/>
                <a:cs typeface="Heiti TC Light"/>
                <a:sym typeface="Heiti TC Light"/>
              </a:defRPr>
            </a:pPr>
            <a:r>
              <a:t>大衛第二次有殺掃羅的機會 （v1-12）</a:t>
            </a:r>
          </a:p>
          <a:p>
            <a:pPr marL="220578" indent="-220578" defTabSz="457200">
              <a:buSzPct val="100000"/>
              <a:buChar char="•"/>
              <a:defRPr sz="2200">
                <a:latin typeface="Heiti TC Light"/>
                <a:ea typeface="Heiti TC Light"/>
                <a:cs typeface="Heiti TC Light"/>
                <a:sym typeface="Heiti TC Light"/>
              </a:defRPr>
            </a:pPr>
            <a:r>
              <a:t>大衛面對掃羅，告知沒有加害的證據 （v13-25）</a:t>
            </a:r>
          </a:p>
          <a:p>
            <a:pPr defTabSz="457200">
              <a:defRPr sz="2200">
                <a:latin typeface="Heiti TC Light"/>
                <a:ea typeface="Heiti TC Light"/>
                <a:cs typeface="Heiti TC Light"/>
                <a:sym typeface="Heiti TC Light"/>
              </a:defRPr>
            </a:pPr>
            <a:endParaRPr/>
          </a:p>
          <a:p>
            <a:pPr defTabSz="457200">
              <a:defRPr sz="2200">
                <a:latin typeface="Heiti TC Light"/>
                <a:ea typeface="Heiti TC Light"/>
                <a:cs typeface="Heiti TC Light"/>
                <a:sym typeface="Heiti TC Light"/>
              </a:defRPr>
            </a:pPr>
            <a:endParaRPr/>
          </a:p>
          <a:p>
            <a:pPr defTabSz="457200">
              <a:defRPr sz="2200">
                <a:latin typeface="Heiti TC Light"/>
                <a:ea typeface="Heiti TC Light"/>
                <a:cs typeface="Heiti TC Light"/>
                <a:sym typeface="Heiti TC Light"/>
              </a:defRPr>
            </a:pPr>
            <a:r>
              <a:t>第27章，大衛投奔非利士人躲避掃羅，可以分成2段</a:t>
            </a:r>
          </a:p>
          <a:p>
            <a:pPr marL="220578" indent="-220578" defTabSz="457200">
              <a:buSzPct val="100000"/>
              <a:buChar char="•"/>
              <a:defRPr sz="2200">
                <a:latin typeface="Heiti TC Light"/>
                <a:ea typeface="Heiti TC Light"/>
                <a:cs typeface="Heiti TC Light"/>
                <a:sym typeface="Heiti TC Light"/>
              </a:defRPr>
            </a:pPr>
            <a:endParaRPr/>
          </a:p>
          <a:p>
            <a:pPr marL="220578" indent="-220578" defTabSz="457200">
              <a:buSzPct val="100000"/>
              <a:buChar char="•"/>
              <a:defRPr sz="2200">
                <a:latin typeface="Heiti TC Light"/>
                <a:ea typeface="Heiti TC Light"/>
                <a:cs typeface="Heiti TC Light"/>
                <a:sym typeface="Heiti TC Light"/>
              </a:defRPr>
            </a:pPr>
            <a:r>
              <a:t>大衛投奔非利士人的首領亞吉 (v1-7)</a:t>
            </a:r>
          </a:p>
          <a:p>
            <a:pPr marL="220578" indent="-220578" defTabSz="457200">
              <a:buSzPct val="100000"/>
              <a:buChar char="•"/>
              <a:defRPr sz="2200">
                <a:latin typeface="Heiti TC Light"/>
                <a:ea typeface="Heiti TC Light"/>
                <a:cs typeface="Heiti TC Light"/>
                <a:sym typeface="Heiti TC Light"/>
              </a:defRPr>
            </a:pPr>
            <a:r>
              <a:t>大衛侵奪外族之地（v8-12）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西弗人到基比亞見掃羅，說：「大衛不是在曠野前的哈基拉山藏著嗎？」(撒上26:1)"/>
          <p:cNvSpPr txBox="1"/>
          <p:nvPr/>
        </p:nvSpPr>
        <p:spPr>
          <a:xfrm>
            <a:off x="836294" y="5562600"/>
            <a:ext cx="7471411" cy="101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西弗人到基比亞見掃羅，說：「大衛不是在曠野前的哈基拉山藏著嗎？」</a:t>
            </a:r>
            <a:r>
              <a:rPr>
                <a:solidFill>
                  <a:srgbClr val="808080"/>
                </a:solidFill>
              </a:rPr>
              <a:t>(撒上26:1)</a:t>
            </a:r>
          </a:p>
        </p:txBody>
      </p:sp>
      <p:pic>
        <p:nvPicPr>
          <p:cNvPr id="41" name="david_escape2" descr="david_escape2"/>
          <p:cNvPicPr>
            <a:picLocks noChangeAspect="1"/>
          </p:cNvPicPr>
          <p:nvPr/>
        </p:nvPicPr>
        <p:blipFill>
          <a:blip r:embed="rId2"/>
          <a:srcRect t="14062" b="7107"/>
          <a:stretch>
            <a:fillRect/>
          </a:stretch>
        </p:blipFill>
        <p:spPr>
          <a:xfrm>
            <a:off x="0" y="0"/>
            <a:ext cx="9144000" cy="54102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2" name="Circle"/>
          <p:cNvSpPr/>
          <p:nvPr/>
        </p:nvSpPr>
        <p:spPr>
          <a:xfrm>
            <a:off x="4621212" y="520700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45" name="Group"/>
          <p:cNvGrpSpPr/>
          <p:nvPr/>
        </p:nvGrpSpPr>
        <p:grpSpPr>
          <a:xfrm>
            <a:off x="3473450" y="450849"/>
            <a:ext cx="1149344" cy="427039"/>
            <a:chOff x="0" y="0"/>
            <a:chExt cx="1149343" cy="427037"/>
          </a:xfrm>
        </p:grpSpPr>
        <p:sp>
          <p:nvSpPr>
            <p:cNvPr id="43" name="Shape"/>
            <p:cNvSpPr/>
            <p:nvPr/>
          </p:nvSpPr>
          <p:spPr>
            <a:xfrm>
              <a:off x="0" y="0"/>
              <a:ext cx="1149344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095" y="21600"/>
                  </a:lnTo>
                  <a:lnTo>
                    <a:pt x="17095" y="9000"/>
                  </a:lnTo>
                  <a:lnTo>
                    <a:pt x="21600" y="7468"/>
                  </a:lnTo>
                  <a:lnTo>
                    <a:pt x="17095" y="3600"/>
                  </a:lnTo>
                  <a:lnTo>
                    <a:pt x="17095" y="0"/>
                  </a:lnTo>
                  <a:lnTo>
                    <a:pt x="9972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基比亞"/>
            <p:cNvSpPr txBox="1"/>
            <p:nvPr/>
          </p:nvSpPr>
          <p:spPr>
            <a:xfrm>
              <a:off x="45719" y="0"/>
              <a:ext cx="818199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基比亞</a:t>
              </a:r>
            </a:p>
          </p:txBody>
        </p:sp>
      </p:grpSp>
      <p:sp>
        <p:nvSpPr>
          <p:cNvPr id="46" name="Line"/>
          <p:cNvSpPr/>
          <p:nvPr/>
        </p:nvSpPr>
        <p:spPr>
          <a:xfrm>
            <a:off x="4648200" y="2770187"/>
            <a:ext cx="47899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66" h="21600" extrusionOk="0">
                <a:moveTo>
                  <a:pt x="8775" y="21600"/>
                </a:moveTo>
                <a:cubicBezTo>
                  <a:pt x="10800" y="19826"/>
                  <a:pt x="21600" y="14696"/>
                  <a:pt x="20250" y="11085"/>
                </a:cubicBezTo>
                <a:cubicBezTo>
                  <a:pt x="18900" y="7474"/>
                  <a:pt x="4050" y="2280"/>
                  <a:pt x="0" y="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" name="Line"/>
          <p:cNvSpPr/>
          <p:nvPr/>
        </p:nvSpPr>
        <p:spPr>
          <a:xfrm>
            <a:off x="4822825" y="2925762"/>
            <a:ext cx="785813" cy="63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9724" y="2334"/>
                  <a:pt x="14051" y="10366"/>
                  <a:pt x="10473" y="13948"/>
                </a:cubicBezTo>
                <a:cubicBezTo>
                  <a:pt x="6895" y="17530"/>
                  <a:pt x="2182" y="20026"/>
                  <a:pt x="0" y="2160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" name="Circle"/>
          <p:cNvSpPr/>
          <p:nvPr/>
        </p:nvSpPr>
        <p:spPr>
          <a:xfrm>
            <a:off x="4468812" y="3373437"/>
            <a:ext cx="152401" cy="152401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51" name="Group"/>
          <p:cNvGrpSpPr/>
          <p:nvPr/>
        </p:nvGrpSpPr>
        <p:grpSpPr>
          <a:xfrm>
            <a:off x="5707071" y="2892432"/>
            <a:ext cx="1169980" cy="439731"/>
            <a:chOff x="0" y="0"/>
            <a:chExt cx="1169979" cy="439730"/>
          </a:xfrm>
        </p:grpSpPr>
        <p:sp>
          <p:nvSpPr>
            <p:cNvPr id="49" name="Shape"/>
            <p:cNvSpPr/>
            <p:nvPr/>
          </p:nvSpPr>
          <p:spPr>
            <a:xfrm>
              <a:off x="0" y="0"/>
              <a:ext cx="1169980" cy="43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6" y="623"/>
                  </a:moveTo>
                  <a:lnTo>
                    <a:pt x="4806" y="4120"/>
                  </a:lnTo>
                  <a:lnTo>
                    <a:pt x="0" y="0"/>
                  </a:lnTo>
                  <a:lnTo>
                    <a:pt x="4806" y="9364"/>
                  </a:lnTo>
                  <a:lnTo>
                    <a:pt x="4806" y="21600"/>
                  </a:lnTo>
                  <a:lnTo>
                    <a:pt x="21600" y="21600"/>
                  </a:lnTo>
                  <a:lnTo>
                    <a:pt x="21600" y="623"/>
                  </a:lnTo>
                  <a:lnTo>
                    <a:pt x="7605" y="623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" name="隱基底"/>
            <p:cNvSpPr txBox="1"/>
            <p:nvPr/>
          </p:nvSpPr>
          <p:spPr>
            <a:xfrm>
              <a:off x="306061" y="12692"/>
              <a:ext cx="818199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隱基底</a:t>
              </a:r>
            </a:p>
          </p:txBody>
        </p:sp>
      </p:grpSp>
      <p:grpSp>
        <p:nvGrpSpPr>
          <p:cNvPr id="54" name="Group"/>
          <p:cNvGrpSpPr/>
          <p:nvPr/>
        </p:nvGrpSpPr>
        <p:grpSpPr>
          <a:xfrm>
            <a:off x="3690937" y="2825749"/>
            <a:ext cx="884223" cy="427039"/>
            <a:chOff x="0" y="0"/>
            <a:chExt cx="884221" cy="427037"/>
          </a:xfrm>
        </p:grpSpPr>
        <p:sp>
          <p:nvSpPr>
            <p:cNvPr id="52" name="Shape"/>
            <p:cNvSpPr/>
            <p:nvPr/>
          </p:nvSpPr>
          <p:spPr>
            <a:xfrm>
              <a:off x="0" y="0"/>
              <a:ext cx="884222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6986" y="21600"/>
                  </a:lnTo>
                  <a:lnTo>
                    <a:pt x="16986" y="18000"/>
                  </a:lnTo>
                  <a:lnTo>
                    <a:pt x="21600" y="21520"/>
                  </a:lnTo>
                  <a:lnTo>
                    <a:pt x="16986" y="12600"/>
                  </a:lnTo>
                  <a:lnTo>
                    <a:pt x="16986" y="0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迦密"/>
            <p:cNvSpPr txBox="1"/>
            <p:nvPr/>
          </p:nvSpPr>
          <p:spPr>
            <a:xfrm>
              <a:off x="45719" y="0"/>
              <a:ext cx="603886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迦密</a:t>
              </a:r>
            </a:p>
          </p:txBody>
        </p:sp>
      </p:grpSp>
      <p:sp>
        <p:nvSpPr>
          <p:cNvPr id="55" name="Circle"/>
          <p:cNvSpPr/>
          <p:nvPr/>
        </p:nvSpPr>
        <p:spPr>
          <a:xfrm>
            <a:off x="5543550" y="280987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6" name="Circle"/>
          <p:cNvSpPr/>
          <p:nvPr/>
        </p:nvSpPr>
        <p:spPr>
          <a:xfrm>
            <a:off x="4583112" y="3240087"/>
            <a:ext cx="152401" cy="152401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7" name="Line"/>
          <p:cNvSpPr/>
          <p:nvPr/>
        </p:nvSpPr>
        <p:spPr>
          <a:xfrm flipH="1" flipV="1">
            <a:off x="4713287" y="3390900"/>
            <a:ext cx="95251" cy="152400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0" name="Group"/>
          <p:cNvGrpSpPr/>
          <p:nvPr/>
        </p:nvGrpSpPr>
        <p:grpSpPr>
          <a:xfrm>
            <a:off x="3727450" y="3508367"/>
            <a:ext cx="752464" cy="606434"/>
            <a:chOff x="0" y="0"/>
            <a:chExt cx="752463" cy="606432"/>
          </a:xfrm>
        </p:grpSpPr>
        <p:sp>
          <p:nvSpPr>
            <p:cNvPr id="58" name="Shape"/>
            <p:cNvSpPr/>
            <p:nvPr/>
          </p:nvSpPr>
          <p:spPr>
            <a:xfrm>
              <a:off x="0" y="0"/>
              <a:ext cx="752464" cy="606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90"/>
                  </a:moveTo>
                  <a:lnTo>
                    <a:pt x="0" y="21600"/>
                  </a:lnTo>
                  <a:lnTo>
                    <a:pt x="19960" y="21600"/>
                  </a:lnTo>
                  <a:lnTo>
                    <a:pt x="19960" y="6390"/>
                  </a:lnTo>
                  <a:lnTo>
                    <a:pt x="16633" y="6390"/>
                  </a:lnTo>
                  <a:lnTo>
                    <a:pt x="21600" y="0"/>
                  </a:lnTo>
                  <a:lnTo>
                    <a:pt x="11643" y="639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瑪雲"/>
            <p:cNvSpPr txBox="1"/>
            <p:nvPr/>
          </p:nvSpPr>
          <p:spPr>
            <a:xfrm>
              <a:off x="45719" y="179395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瑪雲</a:t>
              </a:r>
            </a:p>
          </p:txBody>
        </p:sp>
      </p:grpSp>
      <p:grpSp>
        <p:nvGrpSpPr>
          <p:cNvPr id="63" name="Group"/>
          <p:cNvGrpSpPr/>
          <p:nvPr/>
        </p:nvGrpSpPr>
        <p:grpSpPr>
          <a:xfrm>
            <a:off x="4657750" y="2360612"/>
            <a:ext cx="1641450" cy="427038"/>
            <a:chOff x="0" y="0"/>
            <a:chExt cx="1641449" cy="427037"/>
          </a:xfrm>
        </p:grpSpPr>
        <p:sp>
          <p:nvSpPr>
            <p:cNvPr id="61" name="Shape"/>
            <p:cNvSpPr/>
            <p:nvPr/>
          </p:nvSpPr>
          <p:spPr>
            <a:xfrm>
              <a:off x="0" y="0"/>
              <a:ext cx="1641450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11" y="0"/>
                  </a:moveTo>
                  <a:lnTo>
                    <a:pt x="4011" y="12600"/>
                  </a:lnTo>
                  <a:lnTo>
                    <a:pt x="0" y="19111"/>
                  </a:lnTo>
                  <a:lnTo>
                    <a:pt x="4011" y="18000"/>
                  </a:lnTo>
                  <a:lnTo>
                    <a:pt x="4011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6942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哈基拉山？"/>
            <p:cNvSpPr txBox="1"/>
            <p:nvPr/>
          </p:nvSpPr>
          <p:spPr>
            <a:xfrm>
              <a:off x="350494" y="0"/>
              <a:ext cx="1245236" cy="40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哈基拉山？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 advAuto="0"/>
      <p:bldP spid="46" grpId="2" animBg="1" advAuto="0"/>
      <p:bldP spid="63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maon2" descr="mao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Circle"/>
          <p:cNvSpPr/>
          <p:nvPr/>
        </p:nvSpPr>
        <p:spPr>
          <a:xfrm>
            <a:off x="3521075" y="866775"/>
            <a:ext cx="457200" cy="457200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67" name="Circle"/>
          <p:cNvSpPr/>
          <p:nvPr/>
        </p:nvSpPr>
        <p:spPr>
          <a:xfrm>
            <a:off x="5776912" y="5248275"/>
            <a:ext cx="274638" cy="274638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68" name="Circle"/>
          <p:cNvSpPr/>
          <p:nvPr/>
        </p:nvSpPr>
        <p:spPr>
          <a:xfrm>
            <a:off x="4865687" y="2854325"/>
            <a:ext cx="274638" cy="274638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69" name="Circle"/>
          <p:cNvSpPr/>
          <p:nvPr/>
        </p:nvSpPr>
        <p:spPr>
          <a:xfrm>
            <a:off x="6189662" y="4745037"/>
            <a:ext cx="274638" cy="274638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72" name="Group"/>
          <p:cNvGrpSpPr/>
          <p:nvPr/>
        </p:nvGrpSpPr>
        <p:grpSpPr>
          <a:xfrm>
            <a:off x="5249862" y="5519735"/>
            <a:ext cx="695326" cy="666753"/>
            <a:chOff x="0" y="0"/>
            <a:chExt cx="695325" cy="666751"/>
          </a:xfrm>
        </p:grpSpPr>
        <p:sp>
          <p:nvSpPr>
            <p:cNvPr id="70" name="Shape"/>
            <p:cNvSpPr/>
            <p:nvPr/>
          </p:nvSpPr>
          <p:spPr>
            <a:xfrm>
              <a:off x="0" y="0"/>
              <a:ext cx="695325" cy="666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66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766"/>
                  </a:lnTo>
                  <a:lnTo>
                    <a:pt x="18000" y="7766"/>
                  </a:lnTo>
                  <a:lnTo>
                    <a:pt x="18641" y="0"/>
                  </a:lnTo>
                  <a:lnTo>
                    <a:pt x="12600" y="7766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瑪雲"/>
            <p:cNvSpPr txBox="1"/>
            <p:nvPr/>
          </p:nvSpPr>
          <p:spPr>
            <a:xfrm>
              <a:off x="45719" y="248763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瑪雲</a:t>
              </a:r>
            </a:p>
          </p:txBody>
        </p:sp>
      </p:grpSp>
      <p:grpSp>
        <p:nvGrpSpPr>
          <p:cNvPr id="75" name="Group"/>
          <p:cNvGrpSpPr/>
          <p:nvPr/>
        </p:nvGrpSpPr>
        <p:grpSpPr>
          <a:xfrm>
            <a:off x="3846512" y="2428875"/>
            <a:ext cx="1011248" cy="484194"/>
            <a:chOff x="0" y="0"/>
            <a:chExt cx="1011247" cy="484193"/>
          </a:xfrm>
        </p:grpSpPr>
        <p:sp>
          <p:nvSpPr>
            <p:cNvPr id="73" name="Shape"/>
            <p:cNvSpPr/>
            <p:nvPr/>
          </p:nvSpPr>
          <p:spPr>
            <a:xfrm>
              <a:off x="0" y="0"/>
              <a:ext cx="1011248" cy="48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50"/>
                  </a:lnTo>
                  <a:lnTo>
                    <a:pt x="14852" y="19050"/>
                  </a:lnTo>
                  <a:lnTo>
                    <a:pt x="14852" y="15875"/>
                  </a:lnTo>
                  <a:lnTo>
                    <a:pt x="21600" y="21600"/>
                  </a:lnTo>
                  <a:lnTo>
                    <a:pt x="14852" y="11113"/>
                  </a:lnTo>
                  <a:lnTo>
                    <a:pt x="14852" y="0"/>
                  </a:lnTo>
                  <a:lnTo>
                    <a:pt x="8664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西弗"/>
            <p:cNvSpPr txBox="1"/>
            <p:nvPr/>
          </p:nvSpPr>
          <p:spPr>
            <a:xfrm>
              <a:off x="45719" y="9048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西弗</a:t>
              </a:r>
            </a:p>
          </p:txBody>
        </p:sp>
      </p:grpSp>
      <p:grpSp>
        <p:nvGrpSpPr>
          <p:cNvPr id="78" name="Group"/>
          <p:cNvGrpSpPr/>
          <p:nvPr/>
        </p:nvGrpSpPr>
        <p:grpSpPr>
          <a:xfrm>
            <a:off x="6500805" y="4695825"/>
            <a:ext cx="1062046" cy="427038"/>
            <a:chOff x="0" y="0"/>
            <a:chExt cx="1062044" cy="427037"/>
          </a:xfrm>
        </p:grpSpPr>
        <p:sp>
          <p:nvSpPr>
            <p:cNvPr id="76" name="Shape"/>
            <p:cNvSpPr/>
            <p:nvPr/>
          </p:nvSpPr>
          <p:spPr>
            <a:xfrm>
              <a:off x="0" y="0"/>
              <a:ext cx="1062045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58" y="0"/>
                  </a:moveTo>
                  <a:lnTo>
                    <a:pt x="7458" y="3600"/>
                  </a:lnTo>
                  <a:lnTo>
                    <a:pt x="0" y="9395"/>
                  </a:lnTo>
                  <a:lnTo>
                    <a:pt x="7458" y="9000"/>
                  </a:lnTo>
                  <a:lnTo>
                    <a:pt x="7458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9815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" name="迦密"/>
            <p:cNvSpPr txBox="1"/>
            <p:nvPr/>
          </p:nvSpPr>
          <p:spPr>
            <a:xfrm>
              <a:off x="412439" y="9048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迦密</a:t>
              </a:r>
            </a:p>
          </p:txBody>
        </p:sp>
      </p:grpSp>
      <p:grpSp>
        <p:nvGrpSpPr>
          <p:cNvPr id="81" name="Group"/>
          <p:cNvGrpSpPr/>
          <p:nvPr/>
        </p:nvGrpSpPr>
        <p:grpSpPr>
          <a:xfrm>
            <a:off x="2333625" y="715962"/>
            <a:ext cx="1138226" cy="427038"/>
            <a:chOff x="0" y="0"/>
            <a:chExt cx="1138225" cy="427037"/>
          </a:xfrm>
        </p:grpSpPr>
        <p:sp>
          <p:nvSpPr>
            <p:cNvPr id="79" name="Shape"/>
            <p:cNvSpPr/>
            <p:nvPr/>
          </p:nvSpPr>
          <p:spPr>
            <a:xfrm>
              <a:off x="0" y="0"/>
              <a:ext cx="1138226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262" y="21600"/>
                  </a:lnTo>
                  <a:lnTo>
                    <a:pt x="17262" y="18000"/>
                  </a:lnTo>
                  <a:lnTo>
                    <a:pt x="21600" y="18790"/>
                  </a:lnTo>
                  <a:lnTo>
                    <a:pt x="17262" y="12600"/>
                  </a:lnTo>
                  <a:lnTo>
                    <a:pt x="17262" y="0"/>
                  </a:lnTo>
                  <a:lnTo>
                    <a:pt x="1007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希伯崙"/>
            <p:cNvSpPr txBox="1"/>
            <p:nvPr/>
          </p:nvSpPr>
          <p:spPr>
            <a:xfrm>
              <a:off x="45719" y="9048"/>
              <a:ext cx="818199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希伯崙</a:t>
              </a:r>
            </a:p>
          </p:txBody>
        </p:sp>
      </p:grpSp>
      <p:sp>
        <p:nvSpPr>
          <p:cNvPr id="82" name="Line"/>
          <p:cNvSpPr/>
          <p:nvPr/>
        </p:nvSpPr>
        <p:spPr>
          <a:xfrm>
            <a:off x="7278687" y="4954587"/>
            <a:ext cx="1852613" cy="1050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0156" y="2251"/>
                  <a:pt x="16566" y="9886"/>
                  <a:pt x="12956" y="13476"/>
                </a:cubicBezTo>
                <a:cubicBezTo>
                  <a:pt x="9347" y="17065"/>
                  <a:pt x="2702" y="19903"/>
                  <a:pt x="0" y="2160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Line"/>
          <p:cNvSpPr/>
          <p:nvPr/>
        </p:nvSpPr>
        <p:spPr>
          <a:xfrm>
            <a:off x="6462712" y="5003800"/>
            <a:ext cx="790576" cy="976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9171" y="17104"/>
                  <a:pt x="16742" y="12644"/>
                  <a:pt x="13142" y="9026"/>
                </a:cubicBezTo>
                <a:cubicBezTo>
                  <a:pt x="9542" y="5409"/>
                  <a:pt x="4901" y="3056"/>
                  <a:pt x="0" y="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Line"/>
          <p:cNvSpPr/>
          <p:nvPr/>
        </p:nvSpPr>
        <p:spPr>
          <a:xfrm>
            <a:off x="6365875" y="2001837"/>
            <a:ext cx="166420" cy="2741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39" h="21600" extrusionOk="0">
                <a:moveTo>
                  <a:pt x="0" y="21600"/>
                </a:moveTo>
                <a:cubicBezTo>
                  <a:pt x="3250" y="19649"/>
                  <a:pt x="16630" y="13533"/>
                  <a:pt x="19115" y="9931"/>
                </a:cubicBezTo>
                <a:cubicBezTo>
                  <a:pt x="21600" y="6329"/>
                  <a:pt x="18733" y="3102"/>
                  <a:pt x="14527" y="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7" name="Group"/>
          <p:cNvGrpSpPr/>
          <p:nvPr/>
        </p:nvGrpSpPr>
        <p:grpSpPr>
          <a:xfrm>
            <a:off x="6507136" y="1866900"/>
            <a:ext cx="1778027" cy="427038"/>
            <a:chOff x="0" y="0"/>
            <a:chExt cx="1778025" cy="427037"/>
          </a:xfrm>
        </p:grpSpPr>
        <p:sp>
          <p:nvSpPr>
            <p:cNvPr id="85" name="Shape"/>
            <p:cNvSpPr/>
            <p:nvPr/>
          </p:nvSpPr>
          <p:spPr>
            <a:xfrm>
              <a:off x="0" y="0"/>
              <a:ext cx="1778026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62" y="0"/>
                  </a:moveTo>
                  <a:lnTo>
                    <a:pt x="5362" y="3600"/>
                  </a:lnTo>
                  <a:lnTo>
                    <a:pt x="0" y="4978"/>
                  </a:lnTo>
                  <a:lnTo>
                    <a:pt x="5362" y="9000"/>
                  </a:lnTo>
                  <a:lnTo>
                    <a:pt x="5362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8068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" name="哈基拉山？"/>
            <p:cNvSpPr txBox="1"/>
            <p:nvPr/>
          </p:nvSpPr>
          <p:spPr>
            <a:xfrm>
              <a:off x="487070" y="9048"/>
              <a:ext cx="124523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哈基拉山？</a:t>
              </a:r>
            </a:p>
          </p:txBody>
        </p:sp>
      </p:grpSp>
      <p:grpSp>
        <p:nvGrpSpPr>
          <p:cNvPr id="90" name="Group"/>
          <p:cNvGrpSpPr/>
          <p:nvPr/>
        </p:nvGrpSpPr>
        <p:grpSpPr>
          <a:xfrm>
            <a:off x="3201987" y="1958498"/>
            <a:ext cx="1336676" cy="408941"/>
            <a:chOff x="0" y="0"/>
            <a:chExt cx="1336675" cy="408940"/>
          </a:xfrm>
        </p:grpSpPr>
        <p:sp>
          <p:nvSpPr>
            <p:cNvPr id="88" name="Rectangle"/>
            <p:cNvSpPr/>
            <p:nvPr/>
          </p:nvSpPr>
          <p:spPr>
            <a:xfrm>
              <a:off x="0" y="16351"/>
              <a:ext cx="1336675" cy="376238"/>
            </a:xfrm>
            <a:prstGeom prst="rect">
              <a:avLst/>
            </a:prstGeom>
            <a:solidFill>
              <a:srgbClr val="99663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西弗人告密"/>
            <p:cNvSpPr txBox="1"/>
            <p:nvPr/>
          </p:nvSpPr>
          <p:spPr>
            <a:xfrm>
              <a:off x="45719" y="-1"/>
              <a:ext cx="1245237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西弗人告密</a:t>
              </a:r>
            </a:p>
          </p:txBody>
        </p:sp>
      </p:grpSp>
      <p:sp>
        <p:nvSpPr>
          <p:cNvPr id="91" name="Line"/>
          <p:cNvSpPr/>
          <p:nvPr/>
        </p:nvSpPr>
        <p:spPr>
          <a:xfrm>
            <a:off x="4757737" y="0"/>
            <a:ext cx="1160463" cy="2371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655" y="2212"/>
                  <a:pt x="6264" y="9672"/>
                  <a:pt x="9869" y="13272"/>
                </a:cubicBezTo>
                <a:cubicBezTo>
                  <a:pt x="13474" y="16872"/>
                  <a:pt x="19147" y="19865"/>
                  <a:pt x="21600" y="2160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4" name="Group"/>
          <p:cNvGrpSpPr/>
          <p:nvPr/>
        </p:nvGrpSpPr>
        <p:grpSpPr>
          <a:xfrm>
            <a:off x="5678487" y="1009650"/>
            <a:ext cx="1833563" cy="1217607"/>
            <a:chOff x="0" y="0"/>
            <a:chExt cx="1833562" cy="1217606"/>
          </a:xfrm>
        </p:grpSpPr>
        <p:sp>
          <p:nvSpPr>
            <p:cNvPr id="92" name="Shape"/>
            <p:cNvSpPr/>
            <p:nvPr/>
          </p:nvSpPr>
          <p:spPr>
            <a:xfrm>
              <a:off x="0" y="0"/>
              <a:ext cx="1833563" cy="1217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505"/>
                  </a:lnTo>
                  <a:lnTo>
                    <a:pt x="3600" y="8505"/>
                  </a:lnTo>
                  <a:lnTo>
                    <a:pt x="2955" y="21600"/>
                  </a:lnTo>
                  <a:lnTo>
                    <a:pt x="9000" y="8505"/>
                  </a:lnTo>
                  <a:lnTo>
                    <a:pt x="21600" y="8505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99663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" name="掃羅又尋索大衛"/>
            <p:cNvSpPr txBox="1"/>
            <p:nvPr/>
          </p:nvSpPr>
          <p:spPr>
            <a:xfrm>
              <a:off x="45719" y="35242"/>
              <a:ext cx="17421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掃羅又尋索大衛</a:t>
              </a:r>
            </a:p>
          </p:txBody>
        </p:sp>
      </p:grpSp>
      <p:sp>
        <p:nvSpPr>
          <p:cNvPr id="95" name="Rectangle"/>
          <p:cNvSpPr/>
          <p:nvPr/>
        </p:nvSpPr>
        <p:spPr>
          <a:xfrm>
            <a:off x="0" y="4495800"/>
            <a:ext cx="4343400" cy="2362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6" name="掃羅就起身，帶領以色列人中挑選的三千精兵下到西弗的曠野，要在那裡尋索大衛。(撒上26:1-2)"/>
          <p:cNvSpPr txBox="1"/>
          <p:nvPr/>
        </p:nvSpPr>
        <p:spPr>
          <a:xfrm>
            <a:off x="350520" y="4708525"/>
            <a:ext cx="3794760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掃羅就起身，帶領以色列人中挑選的三千精兵下到西弗的曠野，要在那裡尋索大衛。</a:t>
            </a:r>
            <a:r>
              <a:rPr>
                <a:solidFill>
                  <a:srgbClr val="808080"/>
                </a:solidFill>
              </a:rPr>
              <a:t>(撒上26:1-2)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 animBg="1" advAuto="0"/>
      <p:bldP spid="87" grpId="2" animBg="1" advAuto="0"/>
      <p:bldP spid="90" grpId="3" animBg="1" advAuto="0"/>
      <p:bldP spid="91" grpId="6" animBg="1" advAuto="0"/>
      <p:bldP spid="94" grpId="7" animBg="1" advAuto="0"/>
      <p:bldP spid="95" grpId="5" animBg="1" advAuto="0"/>
      <p:bldP spid="96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maon2" descr="mao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Circle"/>
          <p:cNvSpPr/>
          <p:nvPr/>
        </p:nvSpPr>
        <p:spPr>
          <a:xfrm>
            <a:off x="3521075" y="866775"/>
            <a:ext cx="457200" cy="457200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00" name="Circle"/>
          <p:cNvSpPr/>
          <p:nvPr/>
        </p:nvSpPr>
        <p:spPr>
          <a:xfrm>
            <a:off x="5776912" y="5248275"/>
            <a:ext cx="274638" cy="274638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01" name="Circle"/>
          <p:cNvSpPr/>
          <p:nvPr/>
        </p:nvSpPr>
        <p:spPr>
          <a:xfrm>
            <a:off x="4865687" y="2854325"/>
            <a:ext cx="274638" cy="274638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02" name="Circle"/>
          <p:cNvSpPr/>
          <p:nvPr/>
        </p:nvSpPr>
        <p:spPr>
          <a:xfrm>
            <a:off x="6189662" y="4745037"/>
            <a:ext cx="274638" cy="274638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105" name="Group"/>
          <p:cNvGrpSpPr/>
          <p:nvPr/>
        </p:nvGrpSpPr>
        <p:grpSpPr>
          <a:xfrm>
            <a:off x="5249862" y="5519735"/>
            <a:ext cx="695326" cy="666753"/>
            <a:chOff x="0" y="0"/>
            <a:chExt cx="695325" cy="666751"/>
          </a:xfrm>
        </p:grpSpPr>
        <p:sp>
          <p:nvSpPr>
            <p:cNvPr id="103" name="Shape"/>
            <p:cNvSpPr/>
            <p:nvPr/>
          </p:nvSpPr>
          <p:spPr>
            <a:xfrm>
              <a:off x="0" y="0"/>
              <a:ext cx="695325" cy="666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66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766"/>
                  </a:lnTo>
                  <a:lnTo>
                    <a:pt x="18000" y="7766"/>
                  </a:lnTo>
                  <a:lnTo>
                    <a:pt x="18641" y="0"/>
                  </a:lnTo>
                  <a:lnTo>
                    <a:pt x="12600" y="7766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瑪雲"/>
            <p:cNvSpPr txBox="1"/>
            <p:nvPr/>
          </p:nvSpPr>
          <p:spPr>
            <a:xfrm>
              <a:off x="45719" y="248763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瑪雲</a:t>
              </a:r>
            </a:p>
          </p:txBody>
        </p:sp>
      </p:grpSp>
      <p:grpSp>
        <p:nvGrpSpPr>
          <p:cNvPr id="108" name="Group"/>
          <p:cNvGrpSpPr/>
          <p:nvPr/>
        </p:nvGrpSpPr>
        <p:grpSpPr>
          <a:xfrm>
            <a:off x="3846512" y="2428875"/>
            <a:ext cx="1011248" cy="484194"/>
            <a:chOff x="0" y="0"/>
            <a:chExt cx="1011247" cy="484193"/>
          </a:xfrm>
        </p:grpSpPr>
        <p:sp>
          <p:nvSpPr>
            <p:cNvPr id="106" name="Shape"/>
            <p:cNvSpPr/>
            <p:nvPr/>
          </p:nvSpPr>
          <p:spPr>
            <a:xfrm>
              <a:off x="0" y="0"/>
              <a:ext cx="1011248" cy="48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50"/>
                  </a:lnTo>
                  <a:lnTo>
                    <a:pt x="14852" y="19050"/>
                  </a:lnTo>
                  <a:lnTo>
                    <a:pt x="14852" y="15875"/>
                  </a:lnTo>
                  <a:lnTo>
                    <a:pt x="21600" y="21600"/>
                  </a:lnTo>
                  <a:lnTo>
                    <a:pt x="14852" y="11113"/>
                  </a:lnTo>
                  <a:lnTo>
                    <a:pt x="14852" y="0"/>
                  </a:lnTo>
                  <a:lnTo>
                    <a:pt x="8664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" name="西弗"/>
            <p:cNvSpPr txBox="1"/>
            <p:nvPr/>
          </p:nvSpPr>
          <p:spPr>
            <a:xfrm>
              <a:off x="45719" y="9048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西弗</a:t>
              </a:r>
            </a:p>
          </p:txBody>
        </p:sp>
      </p:grpSp>
      <p:grpSp>
        <p:nvGrpSpPr>
          <p:cNvPr id="111" name="Group"/>
          <p:cNvGrpSpPr/>
          <p:nvPr/>
        </p:nvGrpSpPr>
        <p:grpSpPr>
          <a:xfrm>
            <a:off x="6500805" y="4695825"/>
            <a:ext cx="1062046" cy="427038"/>
            <a:chOff x="0" y="0"/>
            <a:chExt cx="1062044" cy="427037"/>
          </a:xfrm>
        </p:grpSpPr>
        <p:sp>
          <p:nvSpPr>
            <p:cNvPr id="109" name="Shape"/>
            <p:cNvSpPr/>
            <p:nvPr/>
          </p:nvSpPr>
          <p:spPr>
            <a:xfrm>
              <a:off x="0" y="0"/>
              <a:ext cx="1062045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58" y="0"/>
                  </a:moveTo>
                  <a:lnTo>
                    <a:pt x="7458" y="3600"/>
                  </a:lnTo>
                  <a:lnTo>
                    <a:pt x="0" y="9395"/>
                  </a:lnTo>
                  <a:lnTo>
                    <a:pt x="7458" y="9000"/>
                  </a:lnTo>
                  <a:lnTo>
                    <a:pt x="7458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9815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" name="迦密"/>
            <p:cNvSpPr txBox="1"/>
            <p:nvPr/>
          </p:nvSpPr>
          <p:spPr>
            <a:xfrm>
              <a:off x="412439" y="9048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迦密</a:t>
              </a:r>
            </a:p>
          </p:txBody>
        </p:sp>
      </p:grpSp>
      <p:grpSp>
        <p:nvGrpSpPr>
          <p:cNvPr id="114" name="Group"/>
          <p:cNvGrpSpPr/>
          <p:nvPr/>
        </p:nvGrpSpPr>
        <p:grpSpPr>
          <a:xfrm>
            <a:off x="2333625" y="715962"/>
            <a:ext cx="1138226" cy="427038"/>
            <a:chOff x="0" y="0"/>
            <a:chExt cx="1138225" cy="427037"/>
          </a:xfrm>
        </p:grpSpPr>
        <p:sp>
          <p:nvSpPr>
            <p:cNvPr id="112" name="Shape"/>
            <p:cNvSpPr/>
            <p:nvPr/>
          </p:nvSpPr>
          <p:spPr>
            <a:xfrm>
              <a:off x="0" y="0"/>
              <a:ext cx="1138226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262" y="21600"/>
                  </a:lnTo>
                  <a:lnTo>
                    <a:pt x="17262" y="18000"/>
                  </a:lnTo>
                  <a:lnTo>
                    <a:pt x="21600" y="18790"/>
                  </a:lnTo>
                  <a:lnTo>
                    <a:pt x="17262" y="12600"/>
                  </a:lnTo>
                  <a:lnTo>
                    <a:pt x="17262" y="0"/>
                  </a:lnTo>
                  <a:lnTo>
                    <a:pt x="1007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" name="希伯崙"/>
            <p:cNvSpPr txBox="1"/>
            <p:nvPr/>
          </p:nvSpPr>
          <p:spPr>
            <a:xfrm>
              <a:off x="45719" y="9048"/>
              <a:ext cx="818199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希伯崙</a:t>
              </a:r>
            </a:p>
          </p:txBody>
        </p:sp>
      </p:grpSp>
      <p:sp>
        <p:nvSpPr>
          <p:cNvPr id="115" name="Line"/>
          <p:cNvSpPr/>
          <p:nvPr/>
        </p:nvSpPr>
        <p:spPr>
          <a:xfrm>
            <a:off x="7278687" y="4954587"/>
            <a:ext cx="1852613" cy="1050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0156" y="2251"/>
                  <a:pt x="16566" y="9886"/>
                  <a:pt x="12956" y="13476"/>
                </a:cubicBezTo>
                <a:cubicBezTo>
                  <a:pt x="9347" y="17065"/>
                  <a:pt x="2702" y="19903"/>
                  <a:pt x="0" y="2160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" name="Line"/>
          <p:cNvSpPr/>
          <p:nvPr/>
        </p:nvSpPr>
        <p:spPr>
          <a:xfrm>
            <a:off x="6462712" y="5003800"/>
            <a:ext cx="790576" cy="976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9171" y="17104"/>
                  <a:pt x="16742" y="12644"/>
                  <a:pt x="13142" y="9026"/>
                </a:cubicBezTo>
                <a:cubicBezTo>
                  <a:pt x="9542" y="5409"/>
                  <a:pt x="4901" y="3056"/>
                  <a:pt x="0" y="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Line"/>
          <p:cNvSpPr/>
          <p:nvPr/>
        </p:nvSpPr>
        <p:spPr>
          <a:xfrm>
            <a:off x="6365875" y="2001837"/>
            <a:ext cx="166420" cy="2741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39" h="21600" extrusionOk="0">
                <a:moveTo>
                  <a:pt x="0" y="21600"/>
                </a:moveTo>
                <a:cubicBezTo>
                  <a:pt x="3250" y="19649"/>
                  <a:pt x="16630" y="13533"/>
                  <a:pt x="19115" y="9931"/>
                </a:cubicBezTo>
                <a:cubicBezTo>
                  <a:pt x="21600" y="6329"/>
                  <a:pt x="18733" y="3102"/>
                  <a:pt x="14527" y="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0" name="Group"/>
          <p:cNvGrpSpPr/>
          <p:nvPr/>
        </p:nvGrpSpPr>
        <p:grpSpPr>
          <a:xfrm>
            <a:off x="6507136" y="1866900"/>
            <a:ext cx="1778027" cy="427038"/>
            <a:chOff x="0" y="0"/>
            <a:chExt cx="1778025" cy="427037"/>
          </a:xfrm>
        </p:grpSpPr>
        <p:sp>
          <p:nvSpPr>
            <p:cNvPr id="118" name="Shape"/>
            <p:cNvSpPr/>
            <p:nvPr/>
          </p:nvSpPr>
          <p:spPr>
            <a:xfrm>
              <a:off x="0" y="0"/>
              <a:ext cx="1778026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62" y="0"/>
                  </a:moveTo>
                  <a:lnTo>
                    <a:pt x="5362" y="3600"/>
                  </a:lnTo>
                  <a:lnTo>
                    <a:pt x="0" y="4978"/>
                  </a:lnTo>
                  <a:lnTo>
                    <a:pt x="5362" y="9000"/>
                  </a:lnTo>
                  <a:lnTo>
                    <a:pt x="5362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8068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" name="哈基拉山？"/>
            <p:cNvSpPr txBox="1"/>
            <p:nvPr/>
          </p:nvSpPr>
          <p:spPr>
            <a:xfrm>
              <a:off x="487070" y="9048"/>
              <a:ext cx="124523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哈基拉山？</a:t>
              </a:r>
            </a:p>
          </p:txBody>
        </p:sp>
      </p:grpSp>
      <p:grpSp>
        <p:nvGrpSpPr>
          <p:cNvPr id="123" name="Group"/>
          <p:cNvGrpSpPr/>
          <p:nvPr/>
        </p:nvGrpSpPr>
        <p:grpSpPr>
          <a:xfrm>
            <a:off x="3201987" y="1958498"/>
            <a:ext cx="1336676" cy="408941"/>
            <a:chOff x="0" y="0"/>
            <a:chExt cx="1336675" cy="408940"/>
          </a:xfrm>
        </p:grpSpPr>
        <p:sp>
          <p:nvSpPr>
            <p:cNvPr id="121" name="Rectangle"/>
            <p:cNvSpPr/>
            <p:nvPr/>
          </p:nvSpPr>
          <p:spPr>
            <a:xfrm>
              <a:off x="0" y="16351"/>
              <a:ext cx="1336675" cy="376238"/>
            </a:xfrm>
            <a:prstGeom prst="rect">
              <a:avLst/>
            </a:prstGeom>
            <a:solidFill>
              <a:srgbClr val="99663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" name="西弗人告密"/>
            <p:cNvSpPr txBox="1"/>
            <p:nvPr/>
          </p:nvSpPr>
          <p:spPr>
            <a:xfrm>
              <a:off x="45719" y="-1"/>
              <a:ext cx="1245237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西弗人告密</a:t>
              </a:r>
            </a:p>
          </p:txBody>
        </p:sp>
      </p:grpSp>
      <p:sp>
        <p:nvSpPr>
          <p:cNvPr id="124" name="Line"/>
          <p:cNvSpPr/>
          <p:nvPr/>
        </p:nvSpPr>
        <p:spPr>
          <a:xfrm>
            <a:off x="4757737" y="0"/>
            <a:ext cx="1160463" cy="2371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655" y="2212"/>
                  <a:pt x="6264" y="9672"/>
                  <a:pt x="9869" y="13272"/>
                </a:cubicBezTo>
                <a:cubicBezTo>
                  <a:pt x="13474" y="16872"/>
                  <a:pt x="19147" y="19865"/>
                  <a:pt x="21600" y="2160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7" name="Group"/>
          <p:cNvGrpSpPr/>
          <p:nvPr/>
        </p:nvGrpSpPr>
        <p:grpSpPr>
          <a:xfrm>
            <a:off x="5678487" y="1009650"/>
            <a:ext cx="1833563" cy="1217607"/>
            <a:chOff x="0" y="0"/>
            <a:chExt cx="1833562" cy="1217606"/>
          </a:xfrm>
        </p:grpSpPr>
        <p:sp>
          <p:nvSpPr>
            <p:cNvPr id="125" name="Shape"/>
            <p:cNvSpPr/>
            <p:nvPr/>
          </p:nvSpPr>
          <p:spPr>
            <a:xfrm>
              <a:off x="0" y="0"/>
              <a:ext cx="1833563" cy="1217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505"/>
                  </a:lnTo>
                  <a:lnTo>
                    <a:pt x="3600" y="8505"/>
                  </a:lnTo>
                  <a:lnTo>
                    <a:pt x="2955" y="21600"/>
                  </a:lnTo>
                  <a:lnTo>
                    <a:pt x="9000" y="8505"/>
                  </a:lnTo>
                  <a:lnTo>
                    <a:pt x="21600" y="8505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99663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" name="掃羅又尋索大衛"/>
            <p:cNvSpPr txBox="1"/>
            <p:nvPr/>
          </p:nvSpPr>
          <p:spPr>
            <a:xfrm>
              <a:off x="45719" y="35242"/>
              <a:ext cx="17421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掃羅又尋索大衛</a:t>
              </a:r>
            </a:p>
          </p:txBody>
        </p:sp>
      </p:grpSp>
      <p:pic>
        <p:nvPicPr>
          <p:cNvPr id="128" name="Wilderness_of_Ziph,_tb_n021900" descr="Wilderness_of_Ziph,_tb_n0219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7725"/>
            <a:ext cx="4625975" cy="34702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9" name="西弗的曠野"/>
          <p:cNvSpPr txBox="1"/>
          <p:nvPr/>
        </p:nvSpPr>
        <p:spPr>
          <a:xfrm>
            <a:off x="198120" y="3443287"/>
            <a:ext cx="12471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西弗的曠野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maon2" descr="mao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ziph-photo1" descr="ziph-phot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7725"/>
            <a:ext cx="4625975" cy="34702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3" name="Circle"/>
          <p:cNvSpPr/>
          <p:nvPr/>
        </p:nvSpPr>
        <p:spPr>
          <a:xfrm>
            <a:off x="3521075" y="866775"/>
            <a:ext cx="457200" cy="457200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4" name="Circle"/>
          <p:cNvSpPr/>
          <p:nvPr/>
        </p:nvSpPr>
        <p:spPr>
          <a:xfrm>
            <a:off x="5776912" y="5248275"/>
            <a:ext cx="274638" cy="274638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5" name="Circle"/>
          <p:cNvSpPr/>
          <p:nvPr/>
        </p:nvSpPr>
        <p:spPr>
          <a:xfrm>
            <a:off x="4865687" y="2854325"/>
            <a:ext cx="274638" cy="274638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6" name="Circle"/>
          <p:cNvSpPr/>
          <p:nvPr/>
        </p:nvSpPr>
        <p:spPr>
          <a:xfrm>
            <a:off x="6189662" y="4745037"/>
            <a:ext cx="274638" cy="274638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139" name="Group"/>
          <p:cNvGrpSpPr/>
          <p:nvPr/>
        </p:nvGrpSpPr>
        <p:grpSpPr>
          <a:xfrm>
            <a:off x="5249862" y="5519735"/>
            <a:ext cx="695326" cy="666753"/>
            <a:chOff x="0" y="0"/>
            <a:chExt cx="695325" cy="666751"/>
          </a:xfrm>
        </p:grpSpPr>
        <p:sp>
          <p:nvSpPr>
            <p:cNvPr id="137" name="Shape"/>
            <p:cNvSpPr/>
            <p:nvPr/>
          </p:nvSpPr>
          <p:spPr>
            <a:xfrm>
              <a:off x="0" y="0"/>
              <a:ext cx="695325" cy="666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66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766"/>
                  </a:lnTo>
                  <a:lnTo>
                    <a:pt x="18000" y="7766"/>
                  </a:lnTo>
                  <a:lnTo>
                    <a:pt x="18641" y="0"/>
                  </a:lnTo>
                  <a:lnTo>
                    <a:pt x="12600" y="7766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" name="瑪雲"/>
            <p:cNvSpPr txBox="1"/>
            <p:nvPr/>
          </p:nvSpPr>
          <p:spPr>
            <a:xfrm>
              <a:off x="45719" y="248763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瑪雲</a:t>
              </a:r>
            </a:p>
          </p:txBody>
        </p:sp>
      </p:grpSp>
      <p:grpSp>
        <p:nvGrpSpPr>
          <p:cNvPr id="142" name="Group"/>
          <p:cNvGrpSpPr/>
          <p:nvPr/>
        </p:nvGrpSpPr>
        <p:grpSpPr>
          <a:xfrm>
            <a:off x="3846512" y="2428875"/>
            <a:ext cx="1011248" cy="484194"/>
            <a:chOff x="0" y="0"/>
            <a:chExt cx="1011247" cy="484193"/>
          </a:xfrm>
        </p:grpSpPr>
        <p:sp>
          <p:nvSpPr>
            <p:cNvPr id="140" name="Shape"/>
            <p:cNvSpPr/>
            <p:nvPr/>
          </p:nvSpPr>
          <p:spPr>
            <a:xfrm>
              <a:off x="0" y="0"/>
              <a:ext cx="1011248" cy="48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50"/>
                  </a:lnTo>
                  <a:lnTo>
                    <a:pt x="14852" y="19050"/>
                  </a:lnTo>
                  <a:lnTo>
                    <a:pt x="14852" y="15875"/>
                  </a:lnTo>
                  <a:lnTo>
                    <a:pt x="21600" y="21600"/>
                  </a:lnTo>
                  <a:lnTo>
                    <a:pt x="14852" y="11113"/>
                  </a:lnTo>
                  <a:lnTo>
                    <a:pt x="14852" y="0"/>
                  </a:lnTo>
                  <a:lnTo>
                    <a:pt x="8664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西弗"/>
            <p:cNvSpPr txBox="1"/>
            <p:nvPr/>
          </p:nvSpPr>
          <p:spPr>
            <a:xfrm>
              <a:off x="45719" y="9048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西弗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6500805" y="4695825"/>
            <a:ext cx="1062046" cy="427038"/>
            <a:chOff x="0" y="0"/>
            <a:chExt cx="1062044" cy="427037"/>
          </a:xfrm>
        </p:grpSpPr>
        <p:sp>
          <p:nvSpPr>
            <p:cNvPr id="143" name="Shape"/>
            <p:cNvSpPr/>
            <p:nvPr/>
          </p:nvSpPr>
          <p:spPr>
            <a:xfrm>
              <a:off x="0" y="0"/>
              <a:ext cx="1062045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58" y="0"/>
                  </a:moveTo>
                  <a:lnTo>
                    <a:pt x="7458" y="3600"/>
                  </a:lnTo>
                  <a:lnTo>
                    <a:pt x="0" y="9395"/>
                  </a:lnTo>
                  <a:lnTo>
                    <a:pt x="7458" y="9000"/>
                  </a:lnTo>
                  <a:lnTo>
                    <a:pt x="7458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9815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" name="迦密"/>
            <p:cNvSpPr txBox="1"/>
            <p:nvPr/>
          </p:nvSpPr>
          <p:spPr>
            <a:xfrm>
              <a:off x="412439" y="9048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迦密</a:t>
              </a:r>
            </a:p>
          </p:txBody>
        </p:sp>
      </p:grpSp>
      <p:grpSp>
        <p:nvGrpSpPr>
          <p:cNvPr id="148" name="Group"/>
          <p:cNvGrpSpPr/>
          <p:nvPr/>
        </p:nvGrpSpPr>
        <p:grpSpPr>
          <a:xfrm>
            <a:off x="2333625" y="715962"/>
            <a:ext cx="1138226" cy="427038"/>
            <a:chOff x="0" y="0"/>
            <a:chExt cx="1138225" cy="427037"/>
          </a:xfrm>
        </p:grpSpPr>
        <p:sp>
          <p:nvSpPr>
            <p:cNvPr id="146" name="Shape"/>
            <p:cNvSpPr/>
            <p:nvPr/>
          </p:nvSpPr>
          <p:spPr>
            <a:xfrm>
              <a:off x="0" y="0"/>
              <a:ext cx="1138226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262" y="21600"/>
                  </a:lnTo>
                  <a:lnTo>
                    <a:pt x="17262" y="18000"/>
                  </a:lnTo>
                  <a:lnTo>
                    <a:pt x="21600" y="18790"/>
                  </a:lnTo>
                  <a:lnTo>
                    <a:pt x="17262" y="12600"/>
                  </a:lnTo>
                  <a:lnTo>
                    <a:pt x="17262" y="0"/>
                  </a:lnTo>
                  <a:lnTo>
                    <a:pt x="1007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" name="希伯崙"/>
            <p:cNvSpPr txBox="1"/>
            <p:nvPr/>
          </p:nvSpPr>
          <p:spPr>
            <a:xfrm>
              <a:off x="45719" y="9048"/>
              <a:ext cx="818199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希伯崙</a:t>
              </a:r>
            </a:p>
          </p:txBody>
        </p:sp>
      </p:grpSp>
      <p:sp>
        <p:nvSpPr>
          <p:cNvPr id="149" name="Line"/>
          <p:cNvSpPr/>
          <p:nvPr/>
        </p:nvSpPr>
        <p:spPr>
          <a:xfrm>
            <a:off x="7278687" y="4954587"/>
            <a:ext cx="1852613" cy="1050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0156" y="2251"/>
                  <a:pt x="16566" y="9886"/>
                  <a:pt x="12956" y="13476"/>
                </a:cubicBezTo>
                <a:cubicBezTo>
                  <a:pt x="9347" y="17065"/>
                  <a:pt x="2702" y="19903"/>
                  <a:pt x="0" y="2160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Line"/>
          <p:cNvSpPr/>
          <p:nvPr/>
        </p:nvSpPr>
        <p:spPr>
          <a:xfrm>
            <a:off x="6462712" y="5003800"/>
            <a:ext cx="790576" cy="976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9171" y="17104"/>
                  <a:pt x="16742" y="12644"/>
                  <a:pt x="13142" y="9026"/>
                </a:cubicBezTo>
                <a:cubicBezTo>
                  <a:pt x="9542" y="5409"/>
                  <a:pt x="4901" y="3056"/>
                  <a:pt x="0" y="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Line"/>
          <p:cNvSpPr/>
          <p:nvPr/>
        </p:nvSpPr>
        <p:spPr>
          <a:xfrm>
            <a:off x="6365875" y="2001837"/>
            <a:ext cx="166420" cy="2741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39" h="21600" extrusionOk="0">
                <a:moveTo>
                  <a:pt x="0" y="21600"/>
                </a:moveTo>
                <a:cubicBezTo>
                  <a:pt x="3250" y="19649"/>
                  <a:pt x="16630" y="13533"/>
                  <a:pt x="19115" y="9931"/>
                </a:cubicBezTo>
                <a:cubicBezTo>
                  <a:pt x="21600" y="6329"/>
                  <a:pt x="18733" y="3102"/>
                  <a:pt x="14527" y="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4" name="Group"/>
          <p:cNvGrpSpPr/>
          <p:nvPr/>
        </p:nvGrpSpPr>
        <p:grpSpPr>
          <a:xfrm>
            <a:off x="6507136" y="1866900"/>
            <a:ext cx="1778027" cy="427038"/>
            <a:chOff x="0" y="0"/>
            <a:chExt cx="1778025" cy="427037"/>
          </a:xfrm>
        </p:grpSpPr>
        <p:sp>
          <p:nvSpPr>
            <p:cNvPr id="152" name="Shape"/>
            <p:cNvSpPr/>
            <p:nvPr/>
          </p:nvSpPr>
          <p:spPr>
            <a:xfrm>
              <a:off x="0" y="0"/>
              <a:ext cx="1778026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62" y="0"/>
                  </a:moveTo>
                  <a:lnTo>
                    <a:pt x="5362" y="3600"/>
                  </a:lnTo>
                  <a:lnTo>
                    <a:pt x="0" y="4978"/>
                  </a:lnTo>
                  <a:lnTo>
                    <a:pt x="5362" y="9000"/>
                  </a:lnTo>
                  <a:lnTo>
                    <a:pt x="5362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8068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" name="哈基拉山？"/>
            <p:cNvSpPr txBox="1"/>
            <p:nvPr/>
          </p:nvSpPr>
          <p:spPr>
            <a:xfrm>
              <a:off x="487070" y="9048"/>
              <a:ext cx="124523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哈基拉山？</a:t>
              </a:r>
            </a:p>
          </p:txBody>
        </p:sp>
      </p:grpSp>
      <p:grpSp>
        <p:nvGrpSpPr>
          <p:cNvPr id="157" name="Group"/>
          <p:cNvGrpSpPr/>
          <p:nvPr/>
        </p:nvGrpSpPr>
        <p:grpSpPr>
          <a:xfrm>
            <a:off x="3201987" y="1958498"/>
            <a:ext cx="1336676" cy="408941"/>
            <a:chOff x="0" y="0"/>
            <a:chExt cx="1336675" cy="408940"/>
          </a:xfrm>
        </p:grpSpPr>
        <p:sp>
          <p:nvSpPr>
            <p:cNvPr id="155" name="Rectangle"/>
            <p:cNvSpPr/>
            <p:nvPr/>
          </p:nvSpPr>
          <p:spPr>
            <a:xfrm>
              <a:off x="0" y="16351"/>
              <a:ext cx="1336675" cy="376238"/>
            </a:xfrm>
            <a:prstGeom prst="rect">
              <a:avLst/>
            </a:prstGeom>
            <a:solidFill>
              <a:srgbClr val="99663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西弗人告密"/>
            <p:cNvSpPr txBox="1"/>
            <p:nvPr/>
          </p:nvSpPr>
          <p:spPr>
            <a:xfrm>
              <a:off x="45719" y="-1"/>
              <a:ext cx="1245237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西弗人告密</a:t>
              </a:r>
            </a:p>
          </p:txBody>
        </p:sp>
      </p:grpSp>
      <p:sp>
        <p:nvSpPr>
          <p:cNvPr id="158" name="西弗的曠野"/>
          <p:cNvSpPr txBox="1"/>
          <p:nvPr/>
        </p:nvSpPr>
        <p:spPr>
          <a:xfrm>
            <a:off x="198120" y="3443287"/>
            <a:ext cx="12471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>
                <a:latin typeface="SimHei"/>
                <a:ea typeface="SimHei"/>
                <a:cs typeface="SimHei"/>
                <a:sym typeface="SimHei"/>
              </a:rPr>
              <a:t>西弗的曠野</a:t>
            </a:r>
          </a:p>
        </p:txBody>
      </p:sp>
      <p:sp>
        <p:nvSpPr>
          <p:cNvPr id="159" name="Line"/>
          <p:cNvSpPr/>
          <p:nvPr/>
        </p:nvSpPr>
        <p:spPr>
          <a:xfrm>
            <a:off x="4757737" y="0"/>
            <a:ext cx="1160463" cy="2371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655" y="2212"/>
                  <a:pt x="6264" y="9672"/>
                  <a:pt x="9869" y="13272"/>
                </a:cubicBezTo>
                <a:cubicBezTo>
                  <a:pt x="13474" y="16872"/>
                  <a:pt x="19147" y="19865"/>
                  <a:pt x="21600" y="2160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2" name="Group"/>
          <p:cNvGrpSpPr/>
          <p:nvPr/>
        </p:nvGrpSpPr>
        <p:grpSpPr>
          <a:xfrm>
            <a:off x="5678487" y="1009650"/>
            <a:ext cx="1833563" cy="1217607"/>
            <a:chOff x="0" y="0"/>
            <a:chExt cx="1833562" cy="1217606"/>
          </a:xfrm>
        </p:grpSpPr>
        <p:sp>
          <p:nvSpPr>
            <p:cNvPr id="160" name="Shape"/>
            <p:cNvSpPr/>
            <p:nvPr/>
          </p:nvSpPr>
          <p:spPr>
            <a:xfrm>
              <a:off x="0" y="0"/>
              <a:ext cx="1833563" cy="1217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505"/>
                  </a:lnTo>
                  <a:lnTo>
                    <a:pt x="3600" y="8505"/>
                  </a:lnTo>
                  <a:lnTo>
                    <a:pt x="2955" y="21600"/>
                  </a:lnTo>
                  <a:lnTo>
                    <a:pt x="9000" y="8505"/>
                  </a:lnTo>
                  <a:lnTo>
                    <a:pt x="21600" y="8505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99663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" name="掃羅又尋索大衛"/>
            <p:cNvSpPr txBox="1"/>
            <p:nvPr/>
          </p:nvSpPr>
          <p:spPr>
            <a:xfrm>
              <a:off x="45719" y="35242"/>
              <a:ext cx="17421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掃羅又尋索大衛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maon2" descr="mao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Circle"/>
          <p:cNvSpPr/>
          <p:nvPr/>
        </p:nvSpPr>
        <p:spPr>
          <a:xfrm>
            <a:off x="3521075" y="866775"/>
            <a:ext cx="457200" cy="457200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6" name="Circle"/>
          <p:cNvSpPr/>
          <p:nvPr/>
        </p:nvSpPr>
        <p:spPr>
          <a:xfrm>
            <a:off x="5776912" y="5248275"/>
            <a:ext cx="274638" cy="274638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7" name="Circle"/>
          <p:cNvSpPr/>
          <p:nvPr/>
        </p:nvSpPr>
        <p:spPr>
          <a:xfrm>
            <a:off x="4865687" y="2854325"/>
            <a:ext cx="274638" cy="274638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8" name="Circle"/>
          <p:cNvSpPr/>
          <p:nvPr/>
        </p:nvSpPr>
        <p:spPr>
          <a:xfrm>
            <a:off x="6189662" y="4745037"/>
            <a:ext cx="274638" cy="274638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171" name="Group"/>
          <p:cNvGrpSpPr/>
          <p:nvPr/>
        </p:nvGrpSpPr>
        <p:grpSpPr>
          <a:xfrm>
            <a:off x="5249862" y="5519735"/>
            <a:ext cx="695326" cy="666753"/>
            <a:chOff x="0" y="0"/>
            <a:chExt cx="695325" cy="666751"/>
          </a:xfrm>
        </p:grpSpPr>
        <p:sp>
          <p:nvSpPr>
            <p:cNvPr id="169" name="Shape"/>
            <p:cNvSpPr/>
            <p:nvPr/>
          </p:nvSpPr>
          <p:spPr>
            <a:xfrm>
              <a:off x="0" y="0"/>
              <a:ext cx="695325" cy="666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66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766"/>
                  </a:lnTo>
                  <a:lnTo>
                    <a:pt x="18000" y="7766"/>
                  </a:lnTo>
                  <a:lnTo>
                    <a:pt x="18641" y="0"/>
                  </a:lnTo>
                  <a:lnTo>
                    <a:pt x="12600" y="7766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" name="瑪雲"/>
            <p:cNvSpPr txBox="1"/>
            <p:nvPr/>
          </p:nvSpPr>
          <p:spPr>
            <a:xfrm>
              <a:off x="45719" y="248763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瑪雲</a:t>
              </a:r>
            </a:p>
          </p:txBody>
        </p:sp>
      </p:grpSp>
      <p:grpSp>
        <p:nvGrpSpPr>
          <p:cNvPr id="174" name="Group"/>
          <p:cNvGrpSpPr/>
          <p:nvPr/>
        </p:nvGrpSpPr>
        <p:grpSpPr>
          <a:xfrm>
            <a:off x="3846512" y="2428875"/>
            <a:ext cx="1011248" cy="484194"/>
            <a:chOff x="0" y="0"/>
            <a:chExt cx="1011247" cy="484193"/>
          </a:xfrm>
        </p:grpSpPr>
        <p:sp>
          <p:nvSpPr>
            <p:cNvPr id="172" name="Shape"/>
            <p:cNvSpPr/>
            <p:nvPr/>
          </p:nvSpPr>
          <p:spPr>
            <a:xfrm>
              <a:off x="0" y="0"/>
              <a:ext cx="1011248" cy="48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50"/>
                  </a:lnTo>
                  <a:lnTo>
                    <a:pt x="14852" y="19050"/>
                  </a:lnTo>
                  <a:lnTo>
                    <a:pt x="14852" y="15875"/>
                  </a:lnTo>
                  <a:lnTo>
                    <a:pt x="21600" y="21600"/>
                  </a:lnTo>
                  <a:lnTo>
                    <a:pt x="14852" y="11113"/>
                  </a:lnTo>
                  <a:lnTo>
                    <a:pt x="14852" y="0"/>
                  </a:lnTo>
                  <a:lnTo>
                    <a:pt x="8664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" name="西弗"/>
            <p:cNvSpPr txBox="1"/>
            <p:nvPr/>
          </p:nvSpPr>
          <p:spPr>
            <a:xfrm>
              <a:off x="45719" y="9048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西弗</a:t>
              </a:r>
            </a:p>
          </p:txBody>
        </p:sp>
      </p:grpSp>
      <p:grpSp>
        <p:nvGrpSpPr>
          <p:cNvPr id="177" name="Group"/>
          <p:cNvGrpSpPr/>
          <p:nvPr/>
        </p:nvGrpSpPr>
        <p:grpSpPr>
          <a:xfrm>
            <a:off x="6500805" y="4695825"/>
            <a:ext cx="1062046" cy="427038"/>
            <a:chOff x="0" y="0"/>
            <a:chExt cx="1062044" cy="427037"/>
          </a:xfrm>
        </p:grpSpPr>
        <p:sp>
          <p:nvSpPr>
            <p:cNvPr id="175" name="Shape"/>
            <p:cNvSpPr/>
            <p:nvPr/>
          </p:nvSpPr>
          <p:spPr>
            <a:xfrm>
              <a:off x="0" y="0"/>
              <a:ext cx="1062045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58" y="0"/>
                  </a:moveTo>
                  <a:lnTo>
                    <a:pt x="7458" y="3600"/>
                  </a:lnTo>
                  <a:lnTo>
                    <a:pt x="0" y="9395"/>
                  </a:lnTo>
                  <a:lnTo>
                    <a:pt x="7458" y="9000"/>
                  </a:lnTo>
                  <a:lnTo>
                    <a:pt x="7458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9815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" name="迦密"/>
            <p:cNvSpPr txBox="1"/>
            <p:nvPr/>
          </p:nvSpPr>
          <p:spPr>
            <a:xfrm>
              <a:off x="412439" y="9048"/>
              <a:ext cx="60388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迦密</a:t>
              </a:r>
            </a:p>
          </p:txBody>
        </p:sp>
      </p:grpSp>
      <p:grpSp>
        <p:nvGrpSpPr>
          <p:cNvPr id="180" name="Group"/>
          <p:cNvGrpSpPr/>
          <p:nvPr/>
        </p:nvGrpSpPr>
        <p:grpSpPr>
          <a:xfrm>
            <a:off x="2333625" y="715962"/>
            <a:ext cx="1138226" cy="427038"/>
            <a:chOff x="0" y="0"/>
            <a:chExt cx="1138225" cy="427037"/>
          </a:xfrm>
        </p:grpSpPr>
        <p:sp>
          <p:nvSpPr>
            <p:cNvPr id="178" name="Shape"/>
            <p:cNvSpPr/>
            <p:nvPr/>
          </p:nvSpPr>
          <p:spPr>
            <a:xfrm>
              <a:off x="0" y="0"/>
              <a:ext cx="1138226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262" y="21600"/>
                  </a:lnTo>
                  <a:lnTo>
                    <a:pt x="17262" y="18000"/>
                  </a:lnTo>
                  <a:lnTo>
                    <a:pt x="21600" y="18790"/>
                  </a:lnTo>
                  <a:lnTo>
                    <a:pt x="17262" y="12600"/>
                  </a:lnTo>
                  <a:lnTo>
                    <a:pt x="17262" y="0"/>
                  </a:lnTo>
                  <a:lnTo>
                    <a:pt x="10070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" name="希伯崙"/>
            <p:cNvSpPr txBox="1"/>
            <p:nvPr/>
          </p:nvSpPr>
          <p:spPr>
            <a:xfrm>
              <a:off x="45719" y="9048"/>
              <a:ext cx="818199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希伯崙</a:t>
              </a:r>
            </a:p>
          </p:txBody>
        </p:sp>
      </p:grpSp>
      <p:sp>
        <p:nvSpPr>
          <p:cNvPr id="181" name="Line"/>
          <p:cNvSpPr/>
          <p:nvPr/>
        </p:nvSpPr>
        <p:spPr>
          <a:xfrm>
            <a:off x="7278687" y="4954587"/>
            <a:ext cx="1852613" cy="1050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0156" y="2251"/>
                  <a:pt x="16566" y="9886"/>
                  <a:pt x="12956" y="13476"/>
                </a:cubicBezTo>
                <a:cubicBezTo>
                  <a:pt x="9347" y="17065"/>
                  <a:pt x="2702" y="19903"/>
                  <a:pt x="0" y="2160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Line"/>
          <p:cNvSpPr/>
          <p:nvPr/>
        </p:nvSpPr>
        <p:spPr>
          <a:xfrm>
            <a:off x="6462712" y="5003800"/>
            <a:ext cx="790576" cy="976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9171" y="17104"/>
                  <a:pt x="16742" y="12644"/>
                  <a:pt x="13142" y="9026"/>
                </a:cubicBezTo>
                <a:cubicBezTo>
                  <a:pt x="9542" y="5409"/>
                  <a:pt x="4901" y="3056"/>
                  <a:pt x="0" y="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Line"/>
          <p:cNvSpPr/>
          <p:nvPr/>
        </p:nvSpPr>
        <p:spPr>
          <a:xfrm>
            <a:off x="6365875" y="2001837"/>
            <a:ext cx="166420" cy="2741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39" h="21600" extrusionOk="0">
                <a:moveTo>
                  <a:pt x="0" y="21600"/>
                </a:moveTo>
                <a:cubicBezTo>
                  <a:pt x="3250" y="19649"/>
                  <a:pt x="16630" y="13533"/>
                  <a:pt x="19115" y="9931"/>
                </a:cubicBezTo>
                <a:cubicBezTo>
                  <a:pt x="21600" y="6329"/>
                  <a:pt x="18733" y="3102"/>
                  <a:pt x="14527" y="0"/>
                </a:cubicBezTo>
              </a:path>
            </a:pathLst>
          </a:cu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6" name="Group"/>
          <p:cNvGrpSpPr/>
          <p:nvPr/>
        </p:nvGrpSpPr>
        <p:grpSpPr>
          <a:xfrm>
            <a:off x="6507136" y="1866900"/>
            <a:ext cx="1778027" cy="427038"/>
            <a:chOff x="0" y="0"/>
            <a:chExt cx="1778025" cy="427037"/>
          </a:xfrm>
        </p:grpSpPr>
        <p:sp>
          <p:nvSpPr>
            <p:cNvPr id="184" name="Shape"/>
            <p:cNvSpPr/>
            <p:nvPr/>
          </p:nvSpPr>
          <p:spPr>
            <a:xfrm>
              <a:off x="0" y="0"/>
              <a:ext cx="1778026" cy="42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62" y="0"/>
                  </a:moveTo>
                  <a:lnTo>
                    <a:pt x="5362" y="3600"/>
                  </a:lnTo>
                  <a:lnTo>
                    <a:pt x="0" y="4978"/>
                  </a:lnTo>
                  <a:lnTo>
                    <a:pt x="5362" y="9000"/>
                  </a:lnTo>
                  <a:lnTo>
                    <a:pt x="5362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8068" y="0"/>
                  </a:lnTo>
                  <a:close/>
                </a:path>
              </a:pathLst>
            </a:custGeom>
            <a:solidFill>
              <a:srgbClr val="003366">
                <a:alpha val="79998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" name="哈基拉山？"/>
            <p:cNvSpPr txBox="1"/>
            <p:nvPr/>
          </p:nvSpPr>
          <p:spPr>
            <a:xfrm>
              <a:off x="487070" y="9048"/>
              <a:ext cx="1245236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哈基拉山？</a:t>
              </a:r>
            </a:p>
          </p:txBody>
        </p:sp>
      </p:grpSp>
      <p:grpSp>
        <p:nvGrpSpPr>
          <p:cNvPr id="189" name="Group"/>
          <p:cNvGrpSpPr/>
          <p:nvPr/>
        </p:nvGrpSpPr>
        <p:grpSpPr>
          <a:xfrm>
            <a:off x="3201987" y="1958498"/>
            <a:ext cx="1336676" cy="408941"/>
            <a:chOff x="0" y="0"/>
            <a:chExt cx="1336675" cy="408940"/>
          </a:xfrm>
        </p:grpSpPr>
        <p:sp>
          <p:nvSpPr>
            <p:cNvPr id="187" name="Rectangle"/>
            <p:cNvSpPr/>
            <p:nvPr/>
          </p:nvSpPr>
          <p:spPr>
            <a:xfrm>
              <a:off x="0" y="16351"/>
              <a:ext cx="1336675" cy="376238"/>
            </a:xfrm>
            <a:prstGeom prst="rect">
              <a:avLst/>
            </a:prstGeom>
            <a:solidFill>
              <a:srgbClr val="99663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8" name="西弗人告密"/>
            <p:cNvSpPr txBox="1"/>
            <p:nvPr/>
          </p:nvSpPr>
          <p:spPr>
            <a:xfrm>
              <a:off x="45719" y="-1"/>
              <a:ext cx="1245237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西弗人告密</a:t>
              </a:r>
            </a:p>
          </p:txBody>
        </p:sp>
      </p:grpSp>
      <p:sp>
        <p:nvSpPr>
          <p:cNvPr id="190" name="Line"/>
          <p:cNvSpPr/>
          <p:nvPr/>
        </p:nvSpPr>
        <p:spPr>
          <a:xfrm>
            <a:off x="4757737" y="0"/>
            <a:ext cx="1160463" cy="2371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655" y="2212"/>
                  <a:pt x="6264" y="9672"/>
                  <a:pt x="9869" y="13272"/>
                </a:cubicBezTo>
                <a:cubicBezTo>
                  <a:pt x="13474" y="16872"/>
                  <a:pt x="19147" y="19865"/>
                  <a:pt x="21600" y="2160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93" name="Group"/>
          <p:cNvGrpSpPr/>
          <p:nvPr/>
        </p:nvGrpSpPr>
        <p:grpSpPr>
          <a:xfrm>
            <a:off x="5678487" y="1009650"/>
            <a:ext cx="1833563" cy="1217607"/>
            <a:chOff x="0" y="0"/>
            <a:chExt cx="1833562" cy="1217606"/>
          </a:xfrm>
        </p:grpSpPr>
        <p:sp>
          <p:nvSpPr>
            <p:cNvPr id="191" name="Shape"/>
            <p:cNvSpPr/>
            <p:nvPr/>
          </p:nvSpPr>
          <p:spPr>
            <a:xfrm>
              <a:off x="0" y="0"/>
              <a:ext cx="1833563" cy="1217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505"/>
                  </a:lnTo>
                  <a:lnTo>
                    <a:pt x="3600" y="8505"/>
                  </a:lnTo>
                  <a:lnTo>
                    <a:pt x="2955" y="21600"/>
                  </a:lnTo>
                  <a:lnTo>
                    <a:pt x="9000" y="8505"/>
                  </a:lnTo>
                  <a:lnTo>
                    <a:pt x="21600" y="8505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99663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700"/>
                </a:spcBef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掃羅又尋索大衛"/>
            <p:cNvSpPr txBox="1"/>
            <p:nvPr/>
          </p:nvSpPr>
          <p:spPr>
            <a:xfrm>
              <a:off x="45719" y="35242"/>
              <a:ext cx="1742124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latin typeface="SimHei"/>
                  <a:ea typeface="SimHei"/>
                  <a:cs typeface="SimHei"/>
                  <a:sym typeface="SimHei"/>
                </a:defRPr>
              </a:lvl1pPr>
            </a:lstStyle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SimHei"/>
                  <a:ea typeface="SimHei"/>
                  <a:cs typeface="SimHei"/>
                  <a:sym typeface="SimHei"/>
                </a:rPr>
                <a:t>掃羅又尋索大衛</a:t>
              </a:r>
            </a:p>
          </p:txBody>
        </p:sp>
      </p:grpSp>
      <p:sp>
        <p:nvSpPr>
          <p:cNvPr id="194" name="Rectangle"/>
          <p:cNvSpPr/>
          <p:nvPr/>
        </p:nvSpPr>
        <p:spPr>
          <a:xfrm>
            <a:off x="0" y="3617912"/>
            <a:ext cx="4419600" cy="32400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95" name="掃羅在曠野前的哈基拉山，在道路上安營。…"/>
          <p:cNvSpPr txBox="1"/>
          <p:nvPr/>
        </p:nvSpPr>
        <p:spPr>
          <a:xfrm>
            <a:off x="426719" y="3798887"/>
            <a:ext cx="3794761" cy="3134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掃羅在曠野前的哈基拉山，在道路上安營。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大衛住在曠野，聽說掃羅到曠野來追尋他，就打發人去探聽，便知道掃羅果然來到。</a:t>
            </a:r>
            <a:r>
              <a:rPr>
                <a:solidFill>
                  <a:srgbClr val="808080"/>
                </a:solidFill>
              </a:rPr>
              <a:t>(撒上26:3-4)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1102016051_univ_lsr_xl" descr="1102016051_univ_lsr_x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87" y="320675"/>
            <a:ext cx="6421438" cy="321151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大衛起來，到掃羅安營的地方，看見掃羅和他的元帥尼珥的兒子押尼珥睡臥之處；掃羅睡在輜重營裡，百姓安營在他周圍。…"/>
          <p:cNvSpPr txBox="1"/>
          <p:nvPr/>
        </p:nvSpPr>
        <p:spPr>
          <a:xfrm>
            <a:off x="836294" y="3733800"/>
            <a:ext cx="7471411" cy="3134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大衛起來，到掃羅安營的地方，看見掃羅和他的元帥尼珥的兒子押尼珥睡臥之處；掃羅睡在輜重營裡，百姓安營在他周圍。</a:t>
            </a:r>
          </a:p>
          <a:p>
            <a:pPr>
              <a:lnSpc>
                <a:spcPct val="120000"/>
              </a:lnSpc>
              <a:spcBef>
                <a:spcPts val="800"/>
              </a:spcBef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大衛對赫人亞希米勒和洗魯雅的兒子約押的兄弟亞比篩說：「誰同我下到掃羅營裡去？」亞比篩說：「我同你下去。」</a:t>
            </a:r>
            <a:r>
              <a:rPr>
                <a:solidFill>
                  <a:srgbClr val="808080"/>
                </a:solidFill>
              </a:rPr>
              <a:t>(撒上26:5-6)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build="p" bldLvl="5" animBg="1" advAuto="0"/>
    </p:bld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On-screen Show (4:3)</PresentationFormat>
  <Paragraphs>136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Heiti TC Light</vt:lpstr>
      <vt:lpstr>新細明體</vt:lpstr>
      <vt:lpstr>Microsoft YaHei</vt:lpstr>
      <vt:lpstr>SimHei</vt:lpstr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Yuan Tao</cp:lastModifiedBy>
  <cp:revision>1</cp:revision>
  <dcterms:modified xsi:type="dcterms:W3CDTF">2020-05-11T20:19:41Z</dcterms:modified>
</cp:coreProperties>
</file>