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29" r:id="rId43"/>
    <p:sldId id="330" r:id="rId44"/>
    <p:sldId id="317" r:id="rId45"/>
    <p:sldId id="333" r:id="rId46"/>
    <p:sldId id="334" r:id="rId47"/>
    <p:sldId id="323" r:id="rId48"/>
    <p:sldId id="324" r:id="rId49"/>
    <p:sldId id="325" r:id="rId50"/>
    <p:sldId id="322" r:id="rId51"/>
    <p:sldId id="335" r:id="rId52"/>
    <p:sldId id="332" r:id="rId53"/>
    <p:sldId id="328" r:id="rId54"/>
    <p:sldId id="287" r:id="rId55"/>
    <p:sldId id="326" r:id="rId56"/>
    <p:sldId id="327" r:id="rId57"/>
    <p:sldId id="318" r:id="rId58"/>
    <p:sldId id="336" r:id="rId59"/>
    <p:sldId id="337" r:id="rId60"/>
    <p:sldId id="331" r:id="rId61"/>
    <p:sldId id="338" r:id="rId62"/>
    <p:sldId id="319" r:id="rId63"/>
    <p:sldId id="339" r:id="rId64"/>
    <p:sldId id="342" r:id="rId65"/>
    <p:sldId id="341" r:id="rId66"/>
    <p:sldId id="340" r:id="rId67"/>
    <p:sldId id="345" r:id="rId68"/>
    <p:sldId id="346" r:id="rId69"/>
    <p:sldId id="353" r:id="rId70"/>
    <p:sldId id="358" r:id="rId71"/>
    <p:sldId id="354" r:id="rId72"/>
    <p:sldId id="359" r:id="rId73"/>
    <p:sldId id="355" r:id="rId74"/>
    <p:sldId id="361" r:id="rId75"/>
    <p:sldId id="360" r:id="rId76"/>
    <p:sldId id="348" r:id="rId77"/>
    <p:sldId id="362" r:id="rId78"/>
    <p:sldId id="363" r:id="rId79"/>
    <p:sldId id="356" r:id="rId80"/>
    <p:sldId id="357" r:id="rId81"/>
    <p:sldId id="364" r:id="rId82"/>
    <p:sldId id="347" r:id="rId83"/>
    <p:sldId id="289" r:id="rId84"/>
    <p:sldId id="290" r:id="rId85"/>
    <p:sldId id="291" r:id="rId86"/>
    <p:sldId id="292" r:id="rId87"/>
    <p:sldId id="293" r:id="rId88"/>
    <p:sldId id="294" r:id="rId89"/>
    <p:sldId id="295" r:id="rId90"/>
    <p:sldId id="296" r:id="rId91"/>
    <p:sldId id="297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79632" autoAdjust="0"/>
  </p:normalViewPr>
  <p:slideViewPr>
    <p:cSldViewPr snapToGrid="0">
      <p:cViewPr varScale="1">
        <p:scale>
          <a:sx n="84" d="100"/>
          <a:sy n="84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6D20-7F91-46E5-9E08-0F47F9563EB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88C0-1D2F-424C-9707-D842C7C1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耶利米书‬</a:t>
            </a:r>
            <a:r>
              <a:rPr lang="en-US" altLang="zh-CN" dirty="0" smtClean="0"/>
              <a:t>5:1-3 </a:t>
            </a:r>
            <a:r>
              <a:rPr lang="zh-CN" altLang="en-US" dirty="0" smtClean="0"/>
              <a:t>和合本</a:t>
            </a:r>
          </a:p>
          <a:p>
            <a:r>
              <a:rPr lang="en-US" altLang="zh-CN" dirty="0" smtClean="0"/>
              <a:t>1 “</a:t>
            </a:r>
            <a:r>
              <a:rPr lang="zh-CN" altLang="en-US" dirty="0" smtClean="0"/>
              <a:t>你们当在耶路撒冷的街上跑来跑去，在宽阔处寻找，看看有一人行公义求诚实没有？若有，我就赦免这城。</a:t>
            </a:r>
            <a:r>
              <a:rPr lang="en-US" altLang="zh-CN" dirty="0" smtClean="0"/>
              <a:t>2 </a:t>
            </a:r>
            <a:r>
              <a:rPr lang="zh-CN" altLang="en-US" dirty="0" smtClean="0"/>
              <a:t>其中的人虽然指着永生的耶和华起誓，所起的誓实在是假的。”</a:t>
            </a:r>
          </a:p>
          <a:p>
            <a:r>
              <a:rPr lang="en-US" altLang="zh-CN" dirty="0" smtClean="0"/>
              <a:t>3 </a:t>
            </a:r>
            <a:r>
              <a:rPr lang="zh-CN" altLang="en-US" dirty="0" smtClean="0"/>
              <a:t>耶和华啊，你的眼目不是看顾诚实吗？你击打他们，他们却不伤恸；你毁灭他们，他们仍不受惩治。他们使脸刚硬过于磐石，不肯回头。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‪士師記‬</a:t>
            </a:r>
            <a:r>
              <a:rPr lang="en-US" altLang="zh-TW" dirty="0" smtClean="0"/>
              <a:t>19:22-24 </a:t>
            </a:r>
            <a:r>
              <a:rPr lang="zh-TW" altLang="en-US" dirty="0" smtClean="0"/>
              <a:t>和合本</a:t>
            </a:r>
          </a:p>
          <a:p>
            <a:r>
              <a:rPr lang="en-US" altLang="zh-TW" dirty="0" smtClean="0"/>
              <a:t>22 </a:t>
            </a:r>
            <a:r>
              <a:rPr lang="zh-TW" altLang="en-US" dirty="0" smtClean="0"/>
              <a:t>他們心裏正歡暢的時候，城中的匪徒圍住房子，連連叩門，對房主老人說：「你把那進你家的人帶出來，我們要與他交合。」 </a:t>
            </a:r>
            <a:r>
              <a:rPr lang="en-US" altLang="zh-TW" dirty="0" smtClean="0"/>
              <a:t>23 </a:t>
            </a:r>
            <a:r>
              <a:rPr lang="zh-TW" altLang="en-US" dirty="0" smtClean="0"/>
              <a:t>那房主出來對他們說：「弟兄們哪，不要這樣作惡；這人既然進了我的家，你們就不要行這醜事。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我有個女兒，還是處女，並有這人的妾，我將她們領出來任憑你們玷辱她們，只是向這人不可行這樣的醜事。」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xmlns="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xmlns="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xmlns="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xmlns="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xmlns="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xmlns="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755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Q1: </a:t>
            </a:r>
            <a:r>
              <a:rPr lang="zh-CN" altLang="en-US" sz="2400" dirty="0">
                <a:latin typeface="+mn-ea"/>
              </a:rPr>
              <a:t>伯拉罕与撒莱生以撒的事在圣经以外在历史书籍上有记载吗？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伯拉罕献以撒在新约里有记载；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历史书籍并不是完全准确的；</a:t>
            </a:r>
            <a:r>
              <a:rPr lang="en-US" altLang="zh-CN" sz="2400" dirty="0">
                <a:latin typeface="+mn-ea"/>
              </a:rPr>
              <a:t>(3) </a:t>
            </a:r>
            <a:r>
              <a:rPr lang="zh-CN" altLang="en-US" sz="2400" dirty="0">
                <a:latin typeface="+mn-ea"/>
              </a:rPr>
              <a:t>圣经无误；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死海古卷写于主前</a:t>
            </a:r>
            <a:r>
              <a:rPr lang="en-US" altLang="zh-CN" sz="2400" dirty="0">
                <a:latin typeface="+mn-ea"/>
              </a:rPr>
              <a:t>300-400</a:t>
            </a:r>
            <a:r>
              <a:rPr lang="zh-CN" altLang="en-US" sz="2400" dirty="0">
                <a:latin typeface="+mn-ea"/>
              </a:rPr>
              <a:t>年到主前</a:t>
            </a:r>
            <a:r>
              <a:rPr lang="en-US" altLang="zh-CN" sz="2400" dirty="0">
                <a:latin typeface="+mn-ea"/>
              </a:rPr>
              <a:t>100</a:t>
            </a:r>
            <a:r>
              <a:rPr lang="zh-CN" altLang="en-US" sz="2400" dirty="0">
                <a:latin typeface="+mn-ea"/>
              </a:rPr>
              <a:t>年左右，完全证实旧约，证实了圣经无误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endParaRPr lang="zh-CN" altLang="en-US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+mn-ea"/>
              </a:rPr>
              <a:t>Q2</a:t>
            </a:r>
            <a:r>
              <a:rPr lang="en-US" altLang="zh-CN" sz="2400" dirty="0">
                <a:latin typeface="+mn-ea"/>
              </a:rPr>
              <a:t>: </a:t>
            </a:r>
            <a:r>
              <a:rPr lang="zh-CN" altLang="en-US" sz="2400" dirty="0">
                <a:latin typeface="+mn-ea"/>
              </a:rPr>
              <a:t>为什么神不在伯拉罕与撒莱年轻的时候就赐给他们孩子？而要等到</a:t>
            </a:r>
            <a:r>
              <a:rPr lang="en-US" altLang="zh-CN" sz="2400" dirty="0">
                <a:latin typeface="+mn-ea"/>
              </a:rPr>
              <a:t>80-90</a:t>
            </a:r>
            <a:r>
              <a:rPr lang="zh-CN" altLang="en-US" sz="2400" dirty="0">
                <a:latin typeface="+mn-ea"/>
              </a:rPr>
              <a:t>岁年老的时候？如果神在他们年轻的时候就赐给他们孩子，岂不是就没有以撒与以实马利的争斗？就没有了今天以色列与巴勒斯坦的战争？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圣经没有假设性的问题；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神有神的时间；</a:t>
            </a:r>
            <a:r>
              <a:rPr lang="en-US" altLang="zh-CN" sz="2400" dirty="0">
                <a:latin typeface="+mn-ea"/>
              </a:rPr>
              <a:t>(3)</a:t>
            </a:r>
            <a:r>
              <a:rPr lang="zh-CN" altLang="en-US" sz="2400" dirty="0">
                <a:latin typeface="+mn-ea"/>
              </a:rPr>
              <a:t>神让伯拉罕与撒莱年老的时候才得儿子，特别彰显神得恩典与大能；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神让我们耐心等候，一起经历神； </a:t>
            </a:r>
            <a:r>
              <a:rPr lang="en-US" altLang="zh-CN" sz="2400" b="1" dirty="0">
                <a:latin typeface="+mn-ea"/>
              </a:rPr>
              <a:t>(5) </a:t>
            </a:r>
            <a:r>
              <a:rPr lang="zh-CN" altLang="en-US" sz="2400" b="1" dirty="0">
                <a:latin typeface="+mn-ea"/>
              </a:rPr>
              <a:t>传道书</a:t>
            </a:r>
            <a:r>
              <a:rPr lang="en-US" altLang="zh-CN" sz="2400" b="1" dirty="0">
                <a:latin typeface="+mn-ea"/>
              </a:rPr>
              <a:t>3:1</a:t>
            </a:r>
            <a:r>
              <a:rPr lang="zh-CN" altLang="en-US" sz="2400" b="1" dirty="0">
                <a:latin typeface="+mn-ea"/>
              </a:rPr>
              <a:t>凡事都有定期，天下万务都有定时。</a:t>
            </a:r>
            <a:r>
              <a:rPr lang="en-US" altLang="zh-CN" sz="2400" dirty="0">
                <a:latin typeface="+mn-ea"/>
              </a:rPr>
              <a:t>11</a:t>
            </a:r>
            <a:r>
              <a:rPr lang="zh-CN" altLang="en-US" sz="2400" dirty="0">
                <a:latin typeface="+mn-ea"/>
              </a:rPr>
              <a:t>神造万物，各按其时成为美好。又将永生安置在世人心里。</a:t>
            </a:r>
            <a:r>
              <a:rPr lang="zh-CN" altLang="en-US" sz="2400" b="1" dirty="0">
                <a:latin typeface="+mn-ea"/>
              </a:rPr>
              <a:t>然而神从始至终的作为，人不能参透</a:t>
            </a:r>
            <a:r>
              <a:rPr lang="zh-CN" altLang="en-US" sz="2400" dirty="0">
                <a:latin typeface="+mn-ea"/>
              </a:rPr>
              <a:t>。</a:t>
            </a:r>
            <a:r>
              <a:rPr lang="en-US" altLang="zh-CN" sz="2400" dirty="0">
                <a:latin typeface="+mn-ea"/>
              </a:rPr>
              <a:t>14</a:t>
            </a:r>
            <a:r>
              <a:rPr lang="zh-CN" altLang="en-US" sz="2400" dirty="0">
                <a:latin typeface="+mn-ea"/>
              </a:rPr>
              <a:t>我知道神一切所作的，都必永存，无所增添，无所减少。</a:t>
            </a:r>
            <a:r>
              <a:rPr lang="zh-CN" altLang="en-US" sz="2400" b="1" dirty="0">
                <a:latin typeface="+mn-ea"/>
              </a:rPr>
              <a:t>神这样行，是要人在他面前存敬畏的心</a:t>
            </a:r>
            <a:r>
              <a:rPr lang="zh-CN" altLang="en-US" b="1" dirty="0">
                <a:latin typeface="+mn-ea"/>
              </a:rPr>
              <a:t>。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2023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秋季主日学</a:t>
            </a:r>
            <a:endParaRPr lang="en-US" altLang="zh-CN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《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创世纪</a:t>
            </a:r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1-2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亚当之约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3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章：人的堕落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4-5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该隐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亚伯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6-9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神与挪亚立约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10–11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章：巴别塔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12-14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章：亚伯兰蒙召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15-18:16</a:t>
            </a:r>
            <a:r>
              <a:rPr lang="zh-CN" altLang="en-US" sz="2800" b="1" dirty="0" smtClean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：神与亚伯兰立约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18:17-20</a:t>
            </a:r>
            <a:r>
              <a:rPr lang="zh-CN" altLang="en-US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10/22/2023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prstClr val="black"/>
                </a:solidFill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</a:t>
            </a:r>
            <a:r>
              <a:rPr lang="zh-CN" altLang="en-US" sz="2200" b="1" dirty="0">
                <a:solidFill>
                  <a:prstClr val="black"/>
                </a:solidFill>
              </a:rPr>
              <a:t>挪亚的儿子闪，含，雅弗的后代，记在下面</a:t>
            </a:r>
            <a:r>
              <a:rPr lang="zh-CN" altLang="en-US" sz="2200" dirty="0">
                <a:solidFill>
                  <a:prstClr val="black"/>
                </a:solidFill>
              </a:rPr>
              <a:t>。洪水以后，他们都生了儿子。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zh-CN" altLang="en-US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</a:t>
            </a:r>
            <a:r>
              <a:rPr lang="zh-CN" altLang="en-US" sz="2200" b="1" dirty="0">
                <a:solidFill>
                  <a:prstClr val="black"/>
                </a:solidFill>
              </a:rPr>
              <a:t>雅弗的儿子是歌篾，玛各，玛代，雅完，土巴，米设，提拉。</a:t>
            </a:r>
          </a:p>
          <a:p>
            <a:r>
              <a:rPr lang="en-US" altLang="zh-CN" sz="2200" b="1" dirty="0">
                <a:solidFill>
                  <a:prstClr val="black"/>
                </a:solidFill>
              </a:rPr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>
                <a:solidFill>
                  <a:prstClr val="black"/>
                </a:solidFill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</a:rPr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b="1" dirty="0">
                <a:solidFill>
                  <a:prstClr val="black"/>
                </a:solidFill>
              </a:rPr>
              <a:t>6</a:t>
            </a:r>
            <a:r>
              <a:rPr lang="zh-CN" altLang="en-US" sz="2200" b="1" dirty="0">
                <a:solidFill>
                  <a:prstClr val="black"/>
                </a:solidFill>
              </a:rPr>
              <a:t>含的儿子是古实，麦西，弗，迦南。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15</a:t>
            </a:r>
            <a:r>
              <a:rPr lang="zh-CN" altLang="en-US" sz="2200" dirty="0">
                <a:solidFill>
                  <a:prstClr val="black"/>
                </a:solidFill>
              </a:rPr>
              <a:t>迦南生长子西顿，又生赫 </a:t>
            </a:r>
            <a:r>
              <a:rPr lang="en-US" altLang="zh-CN" sz="2200" dirty="0">
                <a:solidFill>
                  <a:prstClr val="black"/>
                </a:solidFill>
              </a:rPr>
              <a:t>16</a:t>
            </a:r>
            <a:r>
              <a:rPr lang="zh-CN" altLang="en-US" sz="2200" dirty="0">
                <a:solidFill>
                  <a:prstClr val="black"/>
                </a:solidFill>
              </a:rPr>
              <a:t>和耶布斯人，亚摩利人，革迦撒人，</a:t>
            </a:r>
            <a:r>
              <a:rPr lang="en-US" altLang="zh-CN" sz="2200" dirty="0">
                <a:solidFill>
                  <a:prstClr val="black"/>
                </a:solidFill>
              </a:rPr>
              <a:t>17</a:t>
            </a:r>
            <a:r>
              <a:rPr lang="zh-CN" altLang="en-US" sz="2200" dirty="0">
                <a:solidFill>
                  <a:prstClr val="black"/>
                </a:solidFill>
              </a:rPr>
              <a:t>希未人，亚基人，西尼人，</a:t>
            </a:r>
            <a:r>
              <a:rPr lang="en-US" altLang="zh-CN" sz="2200" dirty="0">
                <a:solidFill>
                  <a:prstClr val="black"/>
                </a:solidFill>
              </a:rPr>
              <a:t>18</a:t>
            </a:r>
            <a:r>
              <a:rPr lang="zh-CN" altLang="en-US" sz="2200" dirty="0">
                <a:solidFill>
                  <a:prstClr val="black"/>
                </a:solidFill>
              </a:rPr>
              <a:t>亚瓦底人，洗玛利人，哈马人，后来迦南的诸族分散了。</a:t>
            </a:r>
            <a:r>
              <a:rPr lang="en-US" altLang="zh-CN" sz="2200" dirty="0">
                <a:solidFill>
                  <a:prstClr val="black"/>
                </a:solidFill>
              </a:rPr>
              <a:t>19</a:t>
            </a:r>
            <a:r>
              <a:rPr lang="zh-CN" altLang="en-US" sz="2200" dirty="0">
                <a:solidFill>
                  <a:prstClr val="black"/>
                </a:solidFill>
              </a:rPr>
              <a:t>迦南的境界是从西顿向基拉耳的路上，直到迦萨，又向</a:t>
            </a:r>
            <a:r>
              <a:rPr lang="zh-CN" altLang="en-US" sz="2200" b="1" dirty="0">
                <a:solidFill>
                  <a:srgbClr val="FF0000"/>
                </a:solidFill>
              </a:rPr>
              <a:t>所多玛，蛾摩拉</a:t>
            </a:r>
            <a:r>
              <a:rPr lang="zh-CN" altLang="en-US" sz="2200" dirty="0">
                <a:solidFill>
                  <a:prstClr val="black"/>
                </a:solidFill>
              </a:rPr>
              <a:t>，押玛，洗扁的路上，直到拉沙。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20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>
                <a:solidFill>
                  <a:prstClr val="black"/>
                </a:solidFill>
              </a:rPr>
              <a:t>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21</a:t>
            </a:r>
            <a:r>
              <a:rPr lang="zh-CN" altLang="en-US" sz="2200" dirty="0">
                <a:solidFill>
                  <a:prstClr val="black"/>
                </a:solidFill>
              </a:rPr>
              <a:t>雅弗的哥哥闪，是希伯子孙之祖，他也生了儿子。</a:t>
            </a:r>
            <a:r>
              <a:rPr lang="en-US" altLang="zh-CN" sz="2200" dirty="0">
                <a:solidFill>
                  <a:prstClr val="black"/>
                </a:solidFill>
              </a:rPr>
              <a:t>22</a:t>
            </a:r>
            <a:r>
              <a:rPr lang="zh-CN" altLang="en-US" sz="2200" dirty="0">
                <a:solidFill>
                  <a:prstClr val="black"/>
                </a:solidFill>
              </a:rPr>
              <a:t>闪的儿子是以拦，亚述，亚法撒，路德，亚兰。</a:t>
            </a:r>
            <a:r>
              <a:rPr lang="en-US" altLang="zh-CN" sz="2200" dirty="0">
                <a:solidFill>
                  <a:prstClr val="black"/>
                </a:solidFill>
              </a:rPr>
              <a:t>31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zh-CN" altLang="en-US" sz="2200" b="1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25718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7630585" y="4473146"/>
            <a:ext cx="1768788" cy="220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7004" y="609198"/>
            <a:ext cx="430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‪创世记‬</a:t>
            </a:r>
            <a:r>
              <a:rPr lang="en-US" altLang="zh-CN" dirty="0">
                <a:solidFill>
                  <a:prstClr val="black"/>
                </a:solidFill>
              </a:rPr>
              <a:t>35:27 </a:t>
            </a:r>
            <a:r>
              <a:rPr lang="zh-CN" altLang="en-US" dirty="0">
                <a:solidFill>
                  <a:prstClr val="black"/>
                </a:solidFill>
              </a:rPr>
              <a:t>和合本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27 </a:t>
            </a:r>
            <a:r>
              <a:rPr lang="zh-CN" altLang="en-US" dirty="0">
                <a:solidFill>
                  <a:prstClr val="black"/>
                </a:solidFill>
              </a:rPr>
              <a:t>雅各来到他父亲以撒那里，到了</a:t>
            </a:r>
            <a:r>
              <a:rPr lang="zh-CN" altLang="en-US" dirty="0">
                <a:solidFill>
                  <a:srgbClr val="FF0000"/>
                </a:solidFill>
              </a:rPr>
              <a:t>基列亚巴</a:t>
            </a:r>
            <a:r>
              <a:rPr lang="zh-CN" altLang="en-US" dirty="0">
                <a:solidFill>
                  <a:prstClr val="black"/>
                </a:solidFill>
              </a:rPr>
              <a:t>的</a:t>
            </a:r>
            <a:r>
              <a:rPr lang="zh-CN" altLang="en-US" dirty="0">
                <a:solidFill>
                  <a:srgbClr val="FF0000"/>
                </a:solidFill>
              </a:rPr>
              <a:t>幔利</a:t>
            </a:r>
            <a:r>
              <a:rPr lang="zh-CN" altLang="en-US" dirty="0">
                <a:solidFill>
                  <a:prstClr val="black"/>
                </a:solidFill>
              </a:rPr>
              <a:t>，乃是亚伯拉罕和以撒寄居的地方；</a:t>
            </a:r>
            <a:r>
              <a:rPr lang="zh-CN" altLang="en-US" dirty="0">
                <a:solidFill>
                  <a:srgbClr val="FF0000"/>
                </a:solidFill>
              </a:rPr>
              <a:t>基列亚巴就是希伯仑</a:t>
            </a:r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" y="-57665"/>
            <a:ext cx="6950163" cy="6973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0265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摘自：</a:t>
            </a:r>
            <a:r>
              <a:rPr lang="zh-TW" altLang="en-US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光聖經地理資</a:t>
            </a:r>
            <a:r>
              <a:rPr lang="zh-TW" altLang="en-US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訊網</a:t>
            </a:r>
            <a:endParaRPr lang="en-US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6854" y="3295135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5438" y="2586680"/>
            <a:ext cx="724929" cy="708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44065" y="4407243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3822355"/>
            <a:ext cx="749643" cy="774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 smtClean="0">
                <a:solidFill>
                  <a:srgbClr val="2A2A2A"/>
                </a:solidFill>
                <a:latin typeface="Roboto Condensed" panose="02000000000000000000" pitchFamily="2" charset="0"/>
              </a:rPr>
              <a:t>18:1-16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</a:t>
            </a:r>
            <a:r>
              <a:rPr lang="zh-CN" altLang="en-US" sz="2800" b="1" u="sng" dirty="0">
                <a:solidFill>
                  <a:srgbClr val="FF0000"/>
                </a:solidFill>
              </a:rPr>
              <a:t>亚伯拉罕也与他们同行，要送他们一程。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 smtClean="0"/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18:17-33 </a:t>
            </a:r>
            <a:endParaRPr lang="zh-CN" altLang="en-US" sz="2200" b="1" dirty="0">
              <a:latin typeface="+mn-ea"/>
            </a:endParaRPr>
          </a:p>
          <a:p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耶和华说：“我所要做的事岂可瞒着亚伯拉罕呢？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20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耶和华说：“所多玛和蛾摩拉的罪恶甚重，声闻于我。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latin typeface="+mn-ea"/>
              </a:rPr>
              <a:t>我现在要下去，察看他们所行的，果然尽像那达到我耳中的声音一样吗？若是不然，我也必知道</a:t>
            </a:r>
            <a:r>
              <a:rPr lang="zh-CN" altLang="en-US" sz="2200" dirty="0" smtClean="0">
                <a:latin typeface="+mn-ea"/>
              </a:rPr>
              <a:t>。”</a:t>
            </a:r>
            <a:r>
              <a:rPr lang="en-US" altLang="zh-CN" sz="2200" dirty="0" smtClean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二人转身离开那里，向所多玛去；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但亚伯拉罕仍旧站在耶和华面前。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23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亚伯拉罕近前来，说：“无论善恶，你都要剿灭吗？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假若那城里有五十个义人，你还剿灭那地方吗？不为城里这五十个义人饶恕其中的人吗？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将义人与恶人同杀，将义人与恶人一样看待，这断不是你所行的。审判全地的主岂不行公义吗？” </a:t>
            </a:r>
            <a:r>
              <a:rPr lang="en-US" altLang="zh-CN" sz="2200" dirty="0">
                <a:latin typeface="+mn-ea"/>
              </a:rPr>
              <a:t>26 </a:t>
            </a:r>
            <a:r>
              <a:rPr lang="zh-CN" altLang="en-US" sz="2200" dirty="0">
                <a:latin typeface="+mn-ea"/>
              </a:rPr>
              <a:t>耶和华说：“我若在所多玛城里见有五十个义人，我就为他们的缘故饶恕那地方的众人。”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亚伯拉罕说：“我虽然是灰尘，还敢对主说话。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假若这五十个义人短了五个，你就因为短了五个毁灭全城吗？”他说：“我在那里若见有四十五个，也不毁灭那城。”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亚伯拉罕又对他说：“假若在那里见有四十个怎么样呢？”他说：“为这四十个的缘故，我也不做这事。” </a:t>
            </a:r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</a:t>
            </a:r>
            <a:r>
              <a:rPr lang="zh-CN" altLang="en-US" sz="2200" dirty="0">
                <a:latin typeface="+mn-ea"/>
              </a:rPr>
              <a:t>，容我说，假若在那里见有三十个怎么样呢？”他说：“我在那里若见有三十个，我也不做这事。”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亚伯拉罕说：“我还敢对主说话，假若在那里见有二十个怎么样呢？”他说：“为这二十个的缘故，我也不毁灭那城。”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求主不要动怒，</a:t>
            </a:r>
            <a:r>
              <a:rPr lang="zh-CN" altLang="en-US" sz="2200" dirty="0">
                <a:latin typeface="+mn-ea"/>
              </a:rPr>
              <a:t>我再说这一次，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假若在那里见有十个呢？</a:t>
            </a:r>
            <a:r>
              <a:rPr lang="zh-CN" altLang="en-US" sz="2200" dirty="0">
                <a:latin typeface="+mn-ea"/>
              </a:rPr>
              <a:t>”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他说：“为这十个的缘故，我也不毁灭那城。”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耶和华与亚伯拉罕说完了话就走了；亚伯拉罕也回到自己的地方去了。</a:t>
            </a:r>
            <a:endParaRPr lang="en-US" sz="22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93E734-316C-EAD2-E5C7-FCDD21CB7334}"/>
              </a:ext>
            </a:extLst>
          </p:cNvPr>
          <p:cNvSpPr txBox="1"/>
          <p:nvPr/>
        </p:nvSpPr>
        <p:spPr>
          <a:xfrm>
            <a:off x="753333" y="5963364"/>
            <a:ext cx="883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所要做</a:t>
            </a:r>
            <a:r>
              <a:rPr lang="zh-CN" altLang="en-US" sz="2400" b="1" dirty="0" smtClean="0"/>
              <a:t>的是什么事？</a:t>
            </a:r>
            <a:endParaRPr lang="en-US" altLang="zh-CN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</a:t>
            </a:r>
            <a:r>
              <a:rPr lang="zh-CN" altLang="en-US" sz="2400" b="1" dirty="0" smtClean="0"/>
              <a:t>么不瞒着亚伯拉罕？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85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‪</a:t>
            </a:r>
            <a:r>
              <a:rPr lang="zh-CN" altLang="en-US" sz="2200" b="1" dirty="0" smtClean="0">
                <a:latin typeface="+mn-ea"/>
              </a:rPr>
              <a:t>‪</a:t>
            </a:r>
            <a:r>
              <a:rPr lang="zh-CN" altLang="en-US" sz="3200" b="1" dirty="0"/>
              <a:t>为什么不瞒着亚伯拉罕？</a:t>
            </a:r>
            <a:endParaRPr lang="en-US" sz="3200" b="1" dirty="0"/>
          </a:p>
          <a:p>
            <a:endParaRPr lang="en-US" altLang="zh-CN" sz="2200" b="1" dirty="0" smtClean="0">
              <a:latin typeface="+mn-ea"/>
            </a:endParaRPr>
          </a:p>
          <a:p>
            <a:r>
              <a:rPr lang="zh-CN" altLang="en-US" sz="2200" dirty="0" smtClean="0">
                <a:latin typeface="+mn-ea"/>
              </a:rPr>
              <a:t>诗</a:t>
            </a:r>
            <a:r>
              <a:rPr lang="zh-CN" altLang="en-US" sz="2200" dirty="0">
                <a:latin typeface="+mn-ea"/>
              </a:rPr>
              <a:t>篇‬</a:t>
            </a:r>
            <a:r>
              <a:rPr lang="en-US" altLang="zh-CN" sz="2200" dirty="0" smtClean="0">
                <a:latin typeface="+mn-ea"/>
              </a:rPr>
              <a:t>25:14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耶和华与敬畏他的人亲密；他必将自己的约指示他们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‪约翰福音‬</a:t>
            </a:r>
            <a:r>
              <a:rPr lang="en-US" altLang="zh-CN" sz="2200" dirty="0" smtClean="0">
                <a:latin typeface="+mn-ea"/>
              </a:rPr>
              <a:t>15:14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你们若遵行我所吩咐的，就是我的朋友了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以后我不再称你们为仆人，因仆人不知道主人所做的事。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我乃称你们为朋友；因我从我父所听见的，已经都告诉你们了</a:t>
            </a:r>
            <a:r>
              <a:rPr lang="zh-CN" altLang="en-US" sz="2200" dirty="0" smtClean="0">
                <a:latin typeface="+mn-ea"/>
              </a:rPr>
              <a:t>。</a:t>
            </a:r>
            <a:endParaRPr lang="en-US" altLang="zh-CN" sz="2200" dirty="0" smtClean="0">
              <a:latin typeface="+mn-ea"/>
            </a:endParaRPr>
          </a:p>
          <a:p>
            <a:endParaRPr lang="en-US" altLang="zh-CN" sz="2200" dirty="0" smtClean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‪创世记‬</a:t>
            </a:r>
            <a:r>
              <a:rPr lang="en-US" altLang="zh-CN" sz="2200" dirty="0" smtClean="0">
                <a:latin typeface="+mn-ea"/>
              </a:rPr>
              <a:t>18:18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</a:rPr>
              <a:t>。”</a:t>
            </a:r>
            <a:endParaRPr lang="en-US" altLang="zh-CN" sz="2200" b="1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‪雅各书‬</a:t>
            </a:r>
            <a:r>
              <a:rPr lang="en-US" altLang="zh-CN" sz="2200" b="1" dirty="0" smtClean="0">
                <a:solidFill>
                  <a:srgbClr val="FF0000"/>
                </a:solidFill>
                <a:latin typeface="+mn-ea"/>
              </a:rPr>
              <a:t>2:23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这就应验经上所说：“亚伯拉罕信　神，这就算为他的义。”他又得称为　神的朋友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CN" sz="2200" b="1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200" b="1" dirty="0" smtClean="0">
                <a:solidFill>
                  <a:srgbClr val="FF0000"/>
                </a:solidFill>
                <a:latin typeface="+mn-ea"/>
              </a:rPr>
              <a:t>…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 smtClean="0">
                <a:latin typeface="+mn-ea"/>
              </a:rPr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41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 smtClean="0"/>
              <a:t>‪</a:t>
            </a:r>
            <a:r>
              <a:rPr lang="zh-CN" altLang="en-US" sz="2200" dirty="0" smtClean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19:1-11 </a:t>
            </a:r>
            <a:endParaRPr lang="en-US" altLang="zh-CN" sz="2200" b="1" dirty="0" smtClean="0">
              <a:latin typeface="+mn-ea"/>
            </a:endParaRPr>
          </a:p>
          <a:p>
            <a:r>
              <a:rPr lang="en-US" altLang="zh-CN" sz="2200" dirty="0" smtClean="0">
                <a:latin typeface="+mn-ea"/>
              </a:rPr>
              <a:t>1 </a:t>
            </a:r>
            <a:r>
              <a:rPr lang="zh-CN" altLang="en-US" sz="2200" dirty="0">
                <a:latin typeface="+mn-ea"/>
              </a:rPr>
              <a:t>那两个天使晚上到了所多玛；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罗得正坐在所多玛城门口，看见他们，就起来迎接，脸伏于地下拜，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 </a:t>
            </a:r>
            <a:r>
              <a:rPr lang="zh-CN" altLang="en-US" sz="2200" dirty="0">
                <a:latin typeface="+mn-ea"/>
              </a:rPr>
              <a:t>说：“我主啊，请你们到仆人家里洗洗脚，住一夜，清早起来再走。”他们说：“不！我们要在街上过夜。”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罗得切切地请他们</a:t>
            </a:r>
            <a:r>
              <a:rPr lang="zh-CN" altLang="en-US" sz="2200" dirty="0">
                <a:latin typeface="+mn-ea"/>
              </a:rPr>
              <a:t>，他们这才进去，到他屋里。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罗得为他们预备筵席，烤无酵饼</a:t>
            </a:r>
            <a:r>
              <a:rPr lang="zh-CN" altLang="en-US" sz="2200" dirty="0">
                <a:latin typeface="+mn-ea"/>
              </a:rPr>
              <a:t>，他们就吃了。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他们还没有躺下，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所多玛城里各处的人，连老带少，都来围住那房子</a:t>
            </a:r>
            <a:r>
              <a:rPr lang="zh-CN" altLang="en-US" sz="2200" dirty="0">
                <a:latin typeface="+mn-ea"/>
              </a:rPr>
              <a:t>，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呼叫罗得说：“今日晚上到你这里来的人在哪里呢？把他们带出来，任我们所为。”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罗得出来，把门关上，到众人那里，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说：“众弟兄，请你们不要做这恶事。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我有两个女儿，还是处女，容我领出来，任凭你们的心愿而行；只是这两个人既然到我舍下，不要向他们做什么。”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众人说：“退去吧！”又说：“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这个人来寄居，还想要作官哪！现在我们要害你比害他们更甚。</a:t>
            </a:r>
            <a:r>
              <a:rPr lang="zh-CN" altLang="en-US" sz="2200" dirty="0">
                <a:latin typeface="+mn-ea"/>
              </a:rPr>
              <a:t>”众人就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向前拥挤罗得，要攻破房门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只是那二人伸出手来，将罗得拉进屋去，把门关上， </a:t>
            </a:r>
            <a:r>
              <a:rPr lang="en-US" altLang="zh-CN" sz="2200" dirty="0">
                <a:latin typeface="+mn-ea"/>
              </a:rPr>
              <a:t>11 </a:t>
            </a:r>
            <a:r>
              <a:rPr lang="zh-CN" altLang="en-US" sz="2200" dirty="0">
                <a:latin typeface="+mn-ea"/>
              </a:rPr>
              <a:t>并且使门外的人，无论老少，眼都昏迷；他们摸来摸去，总寻不着房门。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11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 smtClean="0"/>
              <a:t>‪‪</a:t>
            </a:r>
            <a:r>
              <a:rPr lang="zh-CN" altLang="en-US" sz="2400" dirty="0">
                <a:latin typeface="+mn-ea"/>
              </a:rPr>
              <a:t>创世记‬</a:t>
            </a:r>
            <a:r>
              <a:rPr lang="en-US" altLang="zh-CN" sz="2400" dirty="0" smtClean="0">
                <a:latin typeface="+mn-ea"/>
              </a:rPr>
              <a:t>18:20 </a:t>
            </a:r>
            <a:r>
              <a:rPr lang="zh-CN" altLang="en-US" sz="2400" dirty="0">
                <a:latin typeface="+mn-ea"/>
              </a:rPr>
              <a:t>耶和华说：“所多玛和蛾摩拉的罪恶甚重，声闻于我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endParaRPr lang="en-US" altLang="zh-CN" sz="2200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+mn-ea"/>
              </a:rPr>
              <a:t>所多玛和蛾摩拉的罪恶是什</a:t>
            </a:r>
            <a:r>
              <a:rPr lang="zh-CN" altLang="en-US" sz="3600" dirty="0" smtClean="0">
                <a:latin typeface="+mn-ea"/>
              </a:rPr>
              <a:t>么？</a:t>
            </a:r>
            <a:endParaRPr lang="en-US" altLang="zh-CN" sz="3600" dirty="0" smtClean="0">
              <a:latin typeface="+mn-ea"/>
            </a:endParaRPr>
          </a:p>
          <a:p>
            <a:endParaRPr lang="en-US" altLang="zh-CN" sz="2200" dirty="0" smtClean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同性</a:t>
            </a:r>
            <a:r>
              <a:rPr lang="zh-CN" altLang="en-US" sz="2200" dirty="0" smtClean="0">
                <a:latin typeface="+mn-ea"/>
              </a:rPr>
              <a:t>恋？</a:t>
            </a:r>
            <a:endParaRPr lang="en-US" altLang="zh-CN" sz="2200" dirty="0" smtClean="0">
              <a:latin typeface="+mn-ea"/>
            </a:endParaRPr>
          </a:p>
          <a:p>
            <a:r>
              <a:rPr lang="zh-CN" altLang="en-US" sz="2200" dirty="0" smtClean="0">
                <a:latin typeface="+mn-ea"/>
              </a:rPr>
              <a:t>纵</a:t>
            </a:r>
            <a:r>
              <a:rPr lang="zh-CN" altLang="en-US" sz="2200" dirty="0">
                <a:latin typeface="+mn-ea"/>
              </a:rPr>
              <a:t>容的罪</a:t>
            </a:r>
            <a:r>
              <a:rPr lang="zh-CN" altLang="en-US" sz="2200" dirty="0" smtClean="0">
                <a:latin typeface="+mn-ea"/>
              </a:rPr>
              <a:t>恶？</a:t>
            </a:r>
            <a:endParaRPr lang="en-US" altLang="zh-CN" sz="2200" dirty="0" smtClean="0">
              <a:latin typeface="+mn-ea"/>
            </a:endParaRPr>
          </a:p>
          <a:p>
            <a:r>
              <a:rPr lang="zh-CN" altLang="en-US" sz="2200" dirty="0" smtClean="0">
                <a:latin typeface="+mn-ea"/>
              </a:rPr>
              <a:t>结伴</a:t>
            </a:r>
            <a:r>
              <a:rPr lang="zh-CN" altLang="en-US" sz="2200" dirty="0"/>
              <a:t>作</a:t>
            </a:r>
            <a:r>
              <a:rPr lang="zh-CN" altLang="en-US" sz="2200" dirty="0" smtClean="0"/>
              <a:t>惡</a:t>
            </a:r>
            <a:r>
              <a:rPr lang="en-US" altLang="zh-CN" sz="2200" dirty="0" smtClean="0"/>
              <a:t>?</a:t>
            </a:r>
            <a:endParaRPr lang="en-US" altLang="zh-CN" sz="2200" dirty="0" smtClean="0">
              <a:latin typeface="+mn-ea"/>
            </a:endParaRPr>
          </a:p>
          <a:p>
            <a:endParaRPr lang="en-US" altLang="zh-CN" sz="2200" dirty="0" smtClean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‪利未记‬</a:t>
            </a:r>
            <a:r>
              <a:rPr lang="en-US" altLang="zh-CN" sz="2200" dirty="0">
                <a:latin typeface="+mn-ea"/>
              </a:rPr>
              <a:t>18:22,28-29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不可与男人苟合，像与女人一样；这本是可憎恶的。</a:t>
            </a:r>
            <a:r>
              <a:rPr lang="en-US" altLang="zh-CN" sz="2200" dirty="0">
                <a:latin typeface="+mn-ea"/>
              </a:rPr>
              <a:t>……</a:t>
            </a:r>
          </a:p>
          <a:p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免得你们玷污那地的时候，地就把你们吐出，像吐出在你们以先的国民一样。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无论什么人，行了其中可憎的一件事，必从民中剪除</a:t>
            </a:r>
            <a:r>
              <a:rPr lang="zh-CN" altLang="en-US" sz="2200" dirty="0" smtClean="0">
                <a:latin typeface="+mn-ea"/>
              </a:rPr>
              <a:t>。</a:t>
            </a:r>
            <a:endParaRPr lang="en-US" altLang="zh-CN" sz="2200" dirty="0" smtClean="0">
              <a:latin typeface="+mn-ea"/>
            </a:endParaRPr>
          </a:p>
          <a:p>
            <a:endParaRPr lang="en-US" altLang="zh-CN" sz="2200" dirty="0" smtClean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‪犹大书‬</a:t>
            </a:r>
            <a:r>
              <a:rPr lang="en-US" altLang="zh-CN" sz="2200" dirty="0" smtClean="0">
                <a:latin typeface="+mn-ea"/>
              </a:rPr>
              <a:t>1:7 </a:t>
            </a:r>
            <a:r>
              <a:rPr lang="zh-CN" altLang="en-US" sz="2200" dirty="0">
                <a:latin typeface="+mn-ea"/>
              </a:rPr>
              <a:t>又如所多玛、蛾摩拉和周围城邑的人，也照他们一味地行淫，随从逆性的情欲，就受永火的刑罚，作为鉴戒</a:t>
            </a:r>
            <a:r>
              <a:rPr lang="zh-CN" altLang="en-US" sz="2200" dirty="0" smtClean="0">
                <a:latin typeface="+mn-ea"/>
              </a:rPr>
              <a:t>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3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 smtClean="0"/>
              <a:t>‪</a:t>
            </a:r>
            <a:r>
              <a:rPr lang="zh-CN" altLang="en-US" sz="2200" dirty="0" smtClean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 smtClean="0">
                <a:latin typeface="+mn-ea"/>
              </a:rPr>
              <a:t>19:12-29</a:t>
            </a:r>
          </a:p>
          <a:p>
            <a:r>
              <a:rPr lang="en-US" altLang="zh-CN" sz="2200" dirty="0" smtClean="0">
                <a:latin typeface="+mn-ea"/>
              </a:rPr>
              <a:t>12 </a:t>
            </a:r>
            <a:r>
              <a:rPr lang="zh-CN" altLang="en-US" sz="2200" dirty="0">
                <a:latin typeface="+mn-ea"/>
              </a:rPr>
              <a:t>二人对罗得说：“你这里还有什么人吗？无论是女婿是儿女，和这城中一切属你的人，你都要将他们从这地方带出去。 </a:t>
            </a:r>
            <a:r>
              <a:rPr lang="en-US" altLang="zh-CN" sz="2200" dirty="0">
                <a:latin typeface="+mn-ea"/>
              </a:rPr>
              <a:t>13 </a:t>
            </a:r>
            <a:r>
              <a:rPr lang="zh-CN" altLang="en-US" sz="2200" dirty="0">
                <a:latin typeface="+mn-ea"/>
              </a:rPr>
              <a:t>我们要毁灭这地方；因为城内罪恶的声音在耶和华面前甚大，耶和华差我们来，要毁灭这地方。”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罗得就出去，告诉娶了他女儿的女婿们（“娶了”或作“将要娶”）说：“你们起来离开这地方，因为耶和华要毁灭这城。”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他女婿们却以为他说的是戏言</a:t>
            </a:r>
            <a:r>
              <a:rPr lang="zh-CN" altLang="en-US" sz="2200" dirty="0">
                <a:latin typeface="+mn-ea"/>
              </a:rPr>
              <a:t>。</a:t>
            </a:r>
          </a:p>
          <a:p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天明了，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天使催逼罗得说：“起来！带着你的妻子和你在这里的两个女儿出去，免得你因这城里的罪恶同被剿灭。”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但罗得迟延不走</a:t>
            </a:r>
            <a:r>
              <a:rPr lang="zh-CN" altLang="en-US" sz="2200" dirty="0">
                <a:latin typeface="+mn-ea"/>
              </a:rPr>
              <a:t>。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二人因为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耶和华怜恤罗得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，就拉着他的手和他妻子的手，并他两个女儿的手，把他们领出来，安置在城外；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17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领他们出来以后，就说：“逃命吧！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不可回头看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，也不可在平原站住。要往山上逃跑，免得你被剿灭。</a:t>
            </a:r>
            <a:r>
              <a:rPr lang="zh-CN" altLang="en-US" sz="2200" dirty="0">
                <a:latin typeface="+mn-ea"/>
              </a:rPr>
              <a:t>”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罗得对他们说：“我主啊，不要如此！ </a:t>
            </a:r>
            <a:r>
              <a:rPr lang="en-US" altLang="zh-CN" sz="2200" dirty="0">
                <a:latin typeface="+mn-ea"/>
              </a:rPr>
              <a:t>19 </a:t>
            </a:r>
            <a:r>
              <a:rPr lang="zh-CN" altLang="en-US" sz="2200" dirty="0">
                <a:latin typeface="+mn-ea"/>
              </a:rPr>
              <a:t>你仆人已经在你眼前蒙恩；你又向我显出莫大的慈爱，救我的性命。我不能逃到山上去，恐怕这灾祸临到我，我便死了。 </a:t>
            </a:r>
            <a:r>
              <a:rPr lang="en-US" altLang="zh-CN" sz="2200" dirty="0">
                <a:latin typeface="+mn-ea"/>
              </a:rPr>
              <a:t>20 </a:t>
            </a:r>
            <a:r>
              <a:rPr lang="zh-CN" altLang="en-US" sz="2200" dirty="0">
                <a:latin typeface="+mn-ea"/>
              </a:rPr>
              <a:t>看哪，这座城又小又近，容易逃到，这不是一个小的吗？求你容我逃到那里，我的性命就得存活。”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天使对他说：“这事我也应允你；我不倾覆你所说的这城。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你要速速地逃到那城；因为你还没有到那里，我不能做什么。”因此那城名叫琐珥（“琐珥”就是“小”的意思）。</a:t>
            </a:r>
          </a:p>
          <a:p>
            <a:r>
              <a:rPr lang="en-US" altLang="zh-CN" sz="2200" dirty="0">
                <a:latin typeface="+mn-ea"/>
              </a:rPr>
              <a:t>23 </a:t>
            </a:r>
            <a:r>
              <a:rPr lang="zh-CN" altLang="en-US" sz="2200" dirty="0">
                <a:latin typeface="+mn-ea"/>
              </a:rPr>
              <a:t>罗得到了琐珥，日头已经出来了。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dirty="0">
                <a:latin typeface="+mn-ea"/>
              </a:rPr>
              <a:t>当时，耶和华将硫磺与火从天上耶和华那里降与所多玛和蛾摩拉，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把那些城和全平原，并城里所有的居民，连地上生长的，都毁灭了。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罗得的妻子在后边回头一看，就变成了一根盐柱。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dirty="0">
                <a:latin typeface="+mn-ea"/>
              </a:rPr>
              <a:t>亚伯拉罕清早起来，到了他从前站在耶和华面前的地方，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向所多玛和蛾摩拉与平原的全地观看，不料，那地方烟气上腾，如同烧窑一般。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当　神毁灭平原诸城的时候，他记念亚伯拉罕，正在倾覆罗得所住之城的时候，就打发罗得从倾覆之中出来。</a:t>
            </a:r>
            <a:endParaRPr lang="en-US" sz="2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3600" dirty="0"/>
              <a:t>为什</a:t>
            </a:r>
            <a:r>
              <a:rPr lang="zh-CN" altLang="en-US" sz="3600" dirty="0" smtClean="0"/>
              <a:t>么救</a:t>
            </a:r>
            <a:r>
              <a:rPr lang="zh-CN" altLang="en-US" sz="3600" dirty="0"/>
              <a:t>罗</a:t>
            </a:r>
            <a:r>
              <a:rPr lang="zh-CN" altLang="en-US" sz="3600" dirty="0" smtClean="0"/>
              <a:t>得？</a:t>
            </a:r>
            <a:endParaRPr lang="en-US" altLang="zh-CN" sz="3600" dirty="0" smtClean="0"/>
          </a:p>
          <a:p>
            <a:endParaRPr lang="en-US" altLang="zh-CN" sz="2200" dirty="0"/>
          </a:p>
          <a:p>
            <a:r>
              <a:rPr lang="zh-CN" altLang="en-US" sz="2200" dirty="0"/>
              <a:t>‪创世记‬</a:t>
            </a:r>
            <a:r>
              <a:rPr lang="en-US" altLang="zh-CN" sz="2200" dirty="0"/>
              <a:t>19:29 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当神</a:t>
            </a:r>
            <a:r>
              <a:rPr lang="zh-CN" altLang="en-US" sz="2200" dirty="0"/>
              <a:t>毁灭平原诸城的时候，</a:t>
            </a:r>
            <a:r>
              <a:rPr lang="zh-CN" altLang="en-US" sz="2200" b="1" dirty="0">
                <a:solidFill>
                  <a:srgbClr val="FF0000"/>
                </a:solidFill>
              </a:rPr>
              <a:t>他记念亚伯拉罕</a:t>
            </a:r>
            <a:r>
              <a:rPr lang="zh-CN" altLang="en-US" sz="2200" dirty="0"/>
              <a:t>，正在倾覆罗得所住之城的时候，就打发罗得从倾覆之中出来。</a:t>
            </a:r>
          </a:p>
          <a:p>
            <a:endParaRPr lang="en-US" altLang="zh-CN" dirty="0" smtClean="0"/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 smtClean="0">
                <a:latin typeface="+mn-ea"/>
              </a:rPr>
              <a:t>彼</a:t>
            </a:r>
            <a:r>
              <a:rPr lang="zh-CN" altLang="en-US" sz="2200" dirty="0">
                <a:latin typeface="+mn-ea"/>
              </a:rPr>
              <a:t>得后书‬</a:t>
            </a:r>
            <a:r>
              <a:rPr lang="en-US" altLang="zh-CN" sz="2200" dirty="0" smtClean="0">
                <a:latin typeface="+mn-ea"/>
              </a:rPr>
              <a:t>2:5</a:t>
            </a:r>
            <a:r>
              <a:rPr lang="zh-CN" altLang="en-US" sz="2200" dirty="0" smtClean="0">
                <a:latin typeface="+mn-ea"/>
              </a:rPr>
              <a:t>神</a:t>
            </a:r>
            <a:r>
              <a:rPr lang="zh-CN" altLang="en-US" sz="2200" dirty="0">
                <a:latin typeface="+mn-ea"/>
              </a:rPr>
              <a:t>也没有宽容上古的世代，曾叫洪水临到那不敬虔的世代，却保护了传义道的挪亚一家八口。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只搭救了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那常为恶人淫行忧伤的义人罗得</a:t>
            </a:r>
            <a:r>
              <a:rPr lang="zh-CN" altLang="en-US" sz="2200" dirty="0">
                <a:latin typeface="+mn-ea"/>
              </a:rPr>
              <a:t>。（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因为那义人住在他们中间，看见听见他们不法的事，他的义心就天天伤痛。）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主知道搭救敬虔的人脱离试探，把不义的人留在刑罚之下，等候审判的日子。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5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200" dirty="0">
                <a:latin typeface="+mn-ea"/>
              </a:rPr>
              <a:t>创世记‬</a:t>
            </a:r>
            <a:r>
              <a:rPr lang="en-US" altLang="zh-CN" sz="2200" dirty="0">
                <a:latin typeface="+mn-ea"/>
              </a:rPr>
              <a:t>19:26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26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罗得的妻子在后边回头一看，就变成了一根盐柱</a:t>
            </a:r>
            <a:r>
              <a:rPr lang="zh-CN" altLang="en-US" sz="22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CN" sz="2200" dirty="0" smtClean="0">
              <a:solidFill>
                <a:srgbClr val="FF0000"/>
              </a:solidFill>
              <a:latin typeface="+mn-ea"/>
            </a:endParaRPr>
          </a:p>
          <a:p>
            <a:endParaRPr lang="en-US" altLang="zh-CN" sz="3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 smtClean="0"/>
              <a:t>问自己会</a:t>
            </a:r>
            <a:r>
              <a:rPr lang="zh-CN" altLang="en-US" sz="3200" dirty="0"/>
              <a:t>不会变成了一根盐柱？</a:t>
            </a:r>
            <a:endParaRPr lang="en-US" altLang="zh-CN" sz="3200" dirty="0" smtClean="0"/>
          </a:p>
          <a:p>
            <a:endParaRPr lang="en-US" altLang="zh-CN" sz="2200" dirty="0" smtClean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17: 29 </a:t>
            </a:r>
            <a:r>
              <a:rPr lang="zh-CN" altLang="en-US" sz="2200" dirty="0"/>
              <a:t>到罗得出所多玛的那日，就有火与硫磺从天上降下来，把他们全都灭了。 </a:t>
            </a:r>
            <a:r>
              <a:rPr lang="en-US" altLang="zh-CN" sz="2200" dirty="0"/>
              <a:t>30 </a:t>
            </a:r>
            <a:r>
              <a:rPr lang="zh-CN" altLang="en-US" sz="2200" dirty="0"/>
              <a:t>人子显现的日子也要这样。 </a:t>
            </a:r>
            <a:r>
              <a:rPr lang="en-US" altLang="zh-CN" sz="2200" dirty="0"/>
              <a:t>31 </a:t>
            </a:r>
            <a:r>
              <a:rPr lang="zh-CN" altLang="en-US" sz="2200" dirty="0"/>
              <a:t>当那日，人在房上，器具在屋里，不要下来拿；人在田里，也不要回家。 </a:t>
            </a:r>
            <a:r>
              <a:rPr lang="en-US" altLang="zh-CN" sz="2200" dirty="0"/>
              <a:t>32 </a:t>
            </a:r>
            <a:r>
              <a:rPr lang="zh-CN" altLang="en-US" sz="2200" dirty="0"/>
              <a:t>你们要回想罗得的妻子。 </a:t>
            </a:r>
            <a:r>
              <a:rPr lang="en-US" altLang="zh-CN" sz="2200" dirty="0"/>
              <a:t>33 </a:t>
            </a:r>
            <a:r>
              <a:rPr lang="zh-CN" altLang="en-US" sz="2200" dirty="0"/>
              <a:t>凡想要保全生命的，必丧掉生命；凡丧掉生命的，必救活生命</a:t>
            </a:r>
            <a:r>
              <a:rPr lang="zh-CN" altLang="en-US" sz="2200" dirty="0" smtClean="0"/>
              <a:t>。</a:t>
            </a:r>
            <a:endParaRPr lang="en-US" altLang="zh-CN" sz="2200" dirty="0" smtClean="0"/>
          </a:p>
          <a:p>
            <a:endParaRPr lang="zh-CN" altLang="en-US" sz="2200" dirty="0"/>
          </a:p>
          <a:p>
            <a:r>
              <a:rPr lang="zh-CN" altLang="en-US" sz="2200" dirty="0" smtClean="0"/>
              <a:t>马</a:t>
            </a:r>
            <a:r>
              <a:rPr lang="zh-CN" altLang="en-US" sz="2200" dirty="0"/>
              <a:t>太福音‬</a:t>
            </a:r>
            <a:r>
              <a:rPr lang="en-US" altLang="zh-CN" sz="2200" dirty="0"/>
              <a:t>6:24 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“</a:t>
            </a:r>
            <a:r>
              <a:rPr lang="zh-CN" altLang="en-US" sz="2200" dirty="0"/>
              <a:t>一个人不能侍奉两个主；不是恶这个、爱那个，就是重这个、轻那个。你们不能又侍奉　神，又侍奉玛门（“玛门”是“财利”的意思</a:t>
            </a:r>
            <a:r>
              <a:rPr lang="zh-CN" altLang="en-US" sz="2200" dirty="0" smtClean="0"/>
              <a:t>）。”</a:t>
            </a:r>
            <a:endParaRPr lang="en-US" altLang="zh-CN" sz="2200" dirty="0" smtClean="0"/>
          </a:p>
          <a:p>
            <a:endParaRPr lang="en-US" altLang="zh-CN" sz="2200" dirty="0" smtClean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9:62 </a:t>
            </a:r>
            <a:r>
              <a:rPr lang="zh-CN" altLang="en-US" sz="2200" dirty="0" smtClean="0"/>
              <a:t>耶</a:t>
            </a:r>
            <a:r>
              <a:rPr lang="zh-CN" altLang="en-US" sz="2200" dirty="0"/>
              <a:t>稣说：“手扶着犁向后看的，不配进　神的国</a:t>
            </a:r>
            <a:r>
              <a:rPr lang="zh-CN" altLang="en-US" sz="2200" dirty="0" smtClean="0"/>
              <a:t>。”</a:t>
            </a:r>
            <a:endParaRPr lang="en-US" altLang="zh-CN" sz="2200" dirty="0" smtClean="0"/>
          </a:p>
          <a:p>
            <a:endParaRPr lang="en-US" altLang="zh-CN" sz="2200" dirty="0"/>
          </a:p>
          <a:p>
            <a:r>
              <a:rPr lang="zh-TW" altLang="en-US" sz="2200" dirty="0"/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希伯來書‬</a:t>
            </a:r>
            <a:r>
              <a:rPr lang="en-US" altLang="zh-TW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12:1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我們既有這許多的見證人，如同雲彩圍着我們，就當放下各樣的重擔，脫去容易纏累我們的罪，存心忍耐，奔那擺在我們前頭的路程</a:t>
            </a:r>
            <a:r>
              <a:rPr lang="zh-TW" altLang="en-US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200" dirty="0" smtClean="0"/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10400" y="238897"/>
            <a:ext cx="749644" cy="2702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1892" y="238897"/>
            <a:ext cx="510746" cy="637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2845" y="4283676"/>
            <a:ext cx="2199502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r>
              <a:rPr lang="zh-CN" altLang="en-US" sz="2800" dirty="0">
                <a:latin typeface="+mn-ea"/>
              </a:rPr>
              <a:t>圣</a:t>
            </a:r>
            <a:r>
              <a:rPr lang="zh-CN" altLang="en-US" sz="2800" dirty="0" smtClean="0">
                <a:latin typeface="+mn-ea"/>
              </a:rPr>
              <a:t>经中</a:t>
            </a:r>
            <a:r>
              <a:rPr lang="zh-CN" altLang="en-US" sz="2800" dirty="0">
                <a:latin typeface="+mn-ea"/>
              </a:rPr>
              <a:t>心人</a:t>
            </a:r>
            <a:r>
              <a:rPr lang="zh-CN" altLang="en-US" sz="2800" dirty="0" smtClean="0">
                <a:latin typeface="+mn-ea"/>
              </a:rPr>
              <a:t>物</a:t>
            </a:r>
            <a:r>
              <a:rPr lang="en-US" altLang="zh-CN" sz="2800" dirty="0" smtClean="0">
                <a:latin typeface="+mn-ea"/>
              </a:rPr>
              <a:t>:</a:t>
            </a:r>
            <a:r>
              <a:rPr lang="zh-CN" altLang="en-US" sz="2800" dirty="0" smtClean="0">
                <a:latin typeface="+mn-ea"/>
              </a:rPr>
              <a:t> </a:t>
            </a:r>
            <a:r>
              <a:rPr lang="zh-CN" altLang="en-US" sz="3200" dirty="0"/>
              <a:t>耶稣</a:t>
            </a:r>
            <a:endParaRPr lang="en-US" altLang="zh-CN" sz="2800" dirty="0" smtClean="0">
              <a:latin typeface="+mn-ea"/>
            </a:endParaRPr>
          </a:p>
          <a:p>
            <a:endParaRPr lang="en-US" altLang="zh-CN" sz="2800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+mn-ea"/>
              </a:rPr>
              <a:t>福</a:t>
            </a:r>
            <a:r>
              <a:rPr lang="zh-CN" altLang="en-US" sz="2800" dirty="0" smtClean="0">
                <a:latin typeface="+mn-ea"/>
              </a:rPr>
              <a:t>音</a:t>
            </a:r>
            <a:r>
              <a:rPr lang="en-US" altLang="zh-CN" sz="2800" dirty="0" smtClean="0">
                <a:latin typeface="+mn-ea"/>
              </a:rPr>
              <a:t>/</a:t>
            </a:r>
            <a:r>
              <a:rPr lang="zh-CN" altLang="en-US" sz="2800" dirty="0" smtClean="0">
                <a:latin typeface="+mn-ea"/>
              </a:rPr>
              <a:t>救恩</a:t>
            </a:r>
            <a:r>
              <a:rPr lang="en-US" altLang="zh-CN" sz="2800" dirty="0" smtClean="0">
                <a:latin typeface="+mn-ea"/>
              </a:rPr>
              <a:t>/</a:t>
            </a:r>
            <a:r>
              <a:rPr lang="zh-CN" altLang="en-US" sz="2800" dirty="0" smtClean="0">
                <a:latin typeface="+mn-ea"/>
              </a:rPr>
              <a:t>愛</a:t>
            </a:r>
            <a:endParaRPr lang="en-US" altLang="zh-CN" sz="2800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+mn-ea"/>
              </a:rPr>
              <a:t>罪</a:t>
            </a:r>
            <a:r>
              <a:rPr lang="en-US" altLang="zh-CN" sz="2800" dirty="0" smtClean="0">
                <a:latin typeface="+mn-ea"/>
              </a:rPr>
              <a:t>/</a:t>
            </a:r>
            <a:r>
              <a:rPr lang="zh-CN" altLang="en-US" sz="2800" dirty="0" smtClean="0">
                <a:latin typeface="+mn-ea"/>
              </a:rPr>
              <a:t>審判</a:t>
            </a:r>
            <a:r>
              <a:rPr lang="en-US" altLang="zh-CN" sz="2800" dirty="0" smtClean="0">
                <a:latin typeface="+mn-ea"/>
              </a:rPr>
              <a:t>/</a:t>
            </a:r>
            <a:r>
              <a:rPr lang="zh-CN" altLang="en-US" sz="2800" dirty="0" smtClean="0">
                <a:latin typeface="+mn-ea"/>
              </a:rPr>
              <a:t>公義</a:t>
            </a:r>
            <a:endParaRPr lang="en-US" altLang="zh-CN" sz="2800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申命记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29:23 </a:t>
            </a:r>
            <a:r>
              <a:rPr lang="zh-CN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又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看见遍地有硫磺，有盐卤，有火迹，没有耕种，没有出产，连草都不生长，好像耶和华在忿怒中所倾覆的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、押玛、洗扁一样</a:t>
            </a:r>
            <a:r>
              <a:rPr lang="zh-CN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以赛亚书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1:9 </a:t>
            </a:r>
            <a:r>
              <a:rPr lang="en-US" altLang="zh-CN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若不是万军之耶和华给我们稍留余种</a:t>
            </a:r>
            <a:r>
              <a:rPr lang="zh-CN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，我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们早已像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的样子了</a:t>
            </a:r>
            <a:r>
              <a:rPr lang="zh-CN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耶利米书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49:18 </a:t>
            </a:r>
            <a:r>
              <a:rPr lang="zh-CN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耶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和华说：必无人住在那里，也无人在其中寄居，要像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，和邻近的城邑倾覆的时候一样</a:t>
            </a:r>
            <a:r>
              <a:rPr lang="zh-CN" altLang="en-US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以西结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书 </a:t>
            </a:r>
            <a:r>
              <a:rPr lang="en-US" altLang="zh-CN" sz="24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16 ,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阿摩司书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马太福音‬</a:t>
            </a:r>
            <a:r>
              <a:rPr lang="en-US" altLang="zh-CN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10:15 </a:t>
            </a:r>
            <a:r>
              <a:rPr lang="zh-CN" altLang="en-US" sz="24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实在告诉你们，当审判的日子，所多玛和蛾摩拉所受的，比那城还容易受呢！”</a:t>
            </a:r>
            <a:endParaRPr lang="en-US" altLang="zh-CN" sz="2400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‪‪</a:t>
            </a:r>
            <a:endParaRPr lang="en-US" altLang="zh-CN" sz="20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啟示錄‬</a:t>
            </a:r>
            <a:r>
              <a:rPr lang="en-US" altLang="zh-TW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他們上來遍滿了全地，圍住聖徒的營與蒙愛的城，就有火從天降下，燒滅了他們。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那迷惑他們的魔鬼被扔在硫磺的火湖裏，就是獸和假先知所在的地方。他們必晝夜受痛苦，直到永永遠遠。</a:t>
            </a:r>
            <a:endParaRPr lang="en-US" altLang="zh-CN" sz="2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‪彼得後書‬</a:t>
            </a:r>
            <a:r>
              <a:rPr lang="en-US" altLang="zh-TW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但主的日子要像賊來到一樣。那日，天必大有響聲廢去，有形質的都要被烈火銷化，地和其上的物都要燒盡了</a:t>
            </a:r>
            <a:r>
              <a:rPr lang="zh-TW" altLang="en-US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這一切既然都要如此銷化，你們為人該當怎樣聖潔，怎樣敬虔，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切切仰望神的日子來到。在那日，天被火燒就銷化了，有形質的都要被烈火鎔化</a:t>
            </a:r>
            <a:r>
              <a:rPr lang="zh-TW" altLang="en-US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TW" sz="22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2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彼得后书‬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2:6  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又判定所多玛、蛾摩拉，将二城倾覆，焚烧成灰，作为</a:t>
            </a:r>
            <a:r>
              <a:rPr lang="zh-CN" altLang="en-US" sz="32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后世不敬虔人的鉴戒；</a:t>
            </a:r>
            <a:endParaRPr lang="en-US" altLang="zh-CN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 smtClean="0"/>
              <a:t>‪</a:t>
            </a:r>
            <a:r>
              <a:rPr lang="zh-CN" altLang="en-US" sz="2200" dirty="0" smtClean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19:30-38 </a:t>
            </a:r>
            <a:endParaRPr lang="en-US" altLang="zh-CN" sz="2200" b="1" dirty="0" smtClean="0">
              <a:latin typeface="+mn-ea"/>
            </a:endParaRPr>
          </a:p>
          <a:p>
            <a:r>
              <a:rPr lang="en-US" altLang="zh-CN" sz="2200" dirty="0" smtClean="0">
                <a:latin typeface="+mn-ea"/>
              </a:rPr>
              <a:t>30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罗得因为怕住在琐珥，就同他两个女儿从琐珥上去，住在山里；他和两个女儿住在一个洞里。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大女儿对小女儿说：“我们的父亲老了，地上又无人按着世上的常规进到我们这里。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来！我们可以叫父亲喝酒，与他同寝。这样，我们好从他存留后裔。”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于是，那夜她们叫父亲喝酒，大女儿就进去和她父亲同寝；她几时躺下，几时起来，父亲都不知道。 </a:t>
            </a:r>
            <a:r>
              <a:rPr lang="en-US" altLang="zh-CN" sz="2200" dirty="0">
                <a:latin typeface="+mn-ea"/>
              </a:rPr>
              <a:t>34 </a:t>
            </a:r>
            <a:r>
              <a:rPr lang="zh-CN" altLang="en-US" sz="2200" dirty="0">
                <a:latin typeface="+mn-ea"/>
              </a:rPr>
              <a:t>第二天，大女儿对小女儿说：“我昨夜与父亲同寝。今夜我们再叫他喝酒，你可以进去与他同寝。这样，我们好从父亲存留后裔。” </a:t>
            </a:r>
            <a:r>
              <a:rPr lang="en-US" altLang="zh-CN" sz="2200" dirty="0">
                <a:latin typeface="+mn-ea"/>
              </a:rPr>
              <a:t>35 </a:t>
            </a:r>
            <a:r>
              <a:rPr lang="zh-CN" altLang="en-US" sz="2200" dirty="0">
                <a:latin typeface="+mn-ea"/>
              </a:rPr>
              <a:t>于是，那夜她们又叫父亲喝酒，小女儿起来与她父亲同寝；她几时躺下，几时起来，父亲都不知道。 </a:t>
            </a:r>
            <a:r>
              <a:rPr lang="en-US" altLang="zh-CN" sz="2200" dirty="0">
                <a:latin typeface="+mn-ea"/>
              </a:rPr>
              <a:t>36 </a:t>
            </a:r>
            <a:r>
              <a:rPr lang="zh-CN" altLang="en-US" sz="2200" dirty="0">
                <a:latin typeface="+mn-ea"/>
              </a:rPr>
              <a:t>这样，罗得的两个女儿都从她父亲怀了孕。 </a:t>
            </a:r>
            <a:r>
              <a:rPr lang="en-US" altLang="zh-CN" sz="2200" dirty="0">
                <a:latin typeface="+mn-ea"/>
              </a:rPr>
              <a:t>37 </a:t>
            </a:r>
            <a:r>
              <a:rPr lang="zh-CN" altLang="en-US" sz="2200" dirty="0">
                <a:latin typeface="+mn-ea"/>
              </a:rPr>
              <a:t>大女儿生了儿子，给他起名叫摩押，就是现今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摩押人的始祖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38 </a:t>
            </a:r>
            <a:r>
              <a:rPr lang="zh-CN" altLang="en-US" sz="2200" dirty="0">
                <a:latin typeface="+mn-ea"/>
              </a:rPr>
              <a:t>小女儿也生了儿子，给他起名叫便亚米，就是现今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亚扪人的始祖</a:t>
            </a:r>
            <a:r>
              <a:rPr lang="zh-CN" altLang="en-US" sz="2200" dirty="0">
                <a:latin typeface="+mn-ea"/>
              </a:rPr>
              <a:t>。。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1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852F1-68DD-170D-2737-4AAF9EBB6B4F}"/>
              </a:ext>
            </a:extLst>
          </p:cNvPr>
          <p:cNvSpPr txBox="1"/>
          <p:nvPr/>
        </p:nvSpPr>
        <p:spPr>
          <a:xfrm>
            <a:off x="123009" y="115610"/>
            <a:ext cx="116735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 smtClean="0"/>
              <a:t>‪</a:t>
            </a:r>
            <a:r>
              <a:rPr lang="zh-CN" altLang="en-US" sz="2200" dirty="0" smtClean="0">
                <a:latin typeface="+mn-ea"/>
              </a:rPr>
              <a:t>‪‪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20:1-18 </a:t>
            </a:r>
            <a:endParaRPr lang="en-US" altLang="zh-CN" sz="2200" b="1" dirty="0" smtClean="0">
              <a:latin typeface="+mn-ea"/>
            </a:endParaRPr>
          </a:p>
          <a:p>
            <a:r>
              <a:rPr lang="en-US" altLang="zh-CN" sz="2200" dirty="0" smtClean="0">
                <a:latin typeface="+mn-ea"/>
              </a:rPr>
              <a:t>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亚伯拉罕从那里向南地迁去，寄居在加低斯和书珥中间的基拉耳。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亚伯拉罕称他的妻撒拉为妹子，基拉耳王亚比米勒差人把撒拉取了去。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latin typeface="+mn-ea"/>
              </a:rPr>
              <a:t>但夜间，　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神来，在梦中对亚比米勒说：“你是个死人哪！因为你取了那女人来；她原是别人的妻子。”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亚比米勒却还没有亲近撒拉；他说：“主啊，连有义的国，你也要毁灭吗？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那人岂不是自己对我说‘她是我的妹子’吗？就是女人也自己说：‘他是我的哥哥。’我做这事是心正手洁的。”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　神在梦中对他说：“我知道你做这事是心中正直；我也拦阻了你，免得你得罪我，所以我不容你沾着她。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现在你把这人的妻子归还他；因为他是先知，他要为你祷告，使你存活。你若不归还他，你当知道，你和你所有的人都必要死。”</a:t>
            </a:r>
          </a:p>
          <a:p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亚比米勒清早起来，召了众臣仆来，将这些事都说给他们听，他们都甚惧怕。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亚比米勒召了亚伯拉罕来，对他说：“你怎么向我这样行呢？我在什么事上得罪了你，你竟使我和我国里的人陷在大罪里？你向我行不当行的事了！”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亚比米勒又对亚伯拉罕说：“你见了什么才做这事呢？”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亚伯拉罕说：“我以为这地方的人总不惧怕　神，必为我妻子的缘故杀我。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况且她也实在是我的妹子；她与我是同父异母，后来作了我的妻子。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当　神叫我离开父家、飘流在外的时候，我对她说：‘我们无论走到什么地方，你可以对人说：他是我的哥哥；这就是你待我的恩典了。</a:t>
            </a:r>
            <a:r>
              <a:rPr lang="zh-CN" altLang="en-US" sz="2200" dirty="0">
                <a:latin typeface="+mn-ea"/>
              </a:rPr>
              <a:t>’”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亚比米勒把牛、羊、仆婢赐给亚伯拉罕，又把他的妻子撒拉归还他。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亚比米勒又说：“看哪，我的地都在你面前，你可以随意居住”；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dirty="0">
                <a:latin typeface="+mn-ea"/>
              </a:rPr>
              <a:t>又对撒拉说：“我给你哥哥一千银子，作为你在阖家人面前遮羞的（“羞”原文作“眼”），你就在众人面前没有不是了。” </a:t>
            </a:r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dirty="0">
                <a:latin typeface="+mn-ea"/>
              </a:rPr>
              <a:t>亚伯拉罕祷告　神，　神就医好了亚比米勒和他的妻子，并他的众女仆，她们便能生育。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因耶和华为亚伯拉罕的妻子撒拉的缘故，已经使亚比米勒家中的妇人不能生育。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3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13" y="262890"/>
            <a:ext cx="1140116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‪</a:t>
            </a:r>
            <a:endParaRPr lang="en-US" altLang="zh-CN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亚伯拉</a:t>
            </a:r>
            <a:r>
              <a:rPr lang="zh-CN" altLang="en-US" sz="3200" dirty="0" smtClean="0"/>
              <a:t>罕</a:t>
            </a:r>
            <a:r>
              <a:rPr lang="zh-CN" altLang="en-US" sz="3200" dirty="0"/>
              <a:t>欺骗亞比米</a:t>
            </a:r>
            <a:r>
              <a:rPr lang="zh-CN" altLang="en-US" sz="3200" dirty="0" smtClean="0"/>
              <a:t>勒，给</a:t>
            </a:r>
            <a:r>
              <a:rPr lang="zh-CN" altLang="en-US" sz="3200" dirty="0"/>
              <a:t>自</a:t>
            </a:r>
            <a:r>
              <a:rPr lang="zh-CN" altLang="en-US" sz="3200" dirty="0" smtClean="0"/>
              <a:t>己辩解用什么理由？</a:t>
            </a:r>
            <a:endParaRPr lang="en-US" altLang="zh-CN" sz="3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 smtClean="0"/>
              <a:t>‪</a:t>
            </a:r>
            <a:r>
              <a:rPr lang="zh-CN" altLang="en-US" sz="2200" dirty="0"/>
              <a:t>希伯来书‬</a:t>
            </a:r>
            <a:r>
              <a:rPr lang="en-US" altLang="zh-CN" sz="2200" dirty="0"/>
              <a:t>11:1-2,8-19 </a:t>
            </a:r>
            <a:r>
              <a:rPr lang="en-US" altLang="zh-CN" sz="2200" dirty="0" smtClean="0"/>
              <a:t>1 </a:t>
            </a:r>
            <a:r>
              <a:rPr lang="zh-CN" altLang="en-US" sz="2200" dirty="0"/>
              <a:t>信就是所望之事的实底，是未见之事的确据。 </a:t>
            </a:r>
            <a:r>
              <a:rPr lang="en-US" altLang="zh-CN" sz="2200" dirty="0"/>
              <a:t>2 </a:t>
            </a:r>
            <a:r>
              <a:rPr lang="zh-CN" altLang="en-US" sz="2200" dirty="0"/>
              <a:t>古人在这信上得了美好的证据。</a:t>
            </a:r>
            <a:r>
              <a:rPr lang="en-US" altLang="zh-CN" sz="2200" dirty="0"/>
              <a:t>……</a:t>
            </a:r>
          </a:p>
          <a:p>
            <a:r>
              <a:rPr lang="en-US" altLang="zh-CN" sz="2200" dirty="0"/>
              <a:t>8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，蒙召的时候就</a:t>
            </a:r>
            <a:r>
              <a:rPr lang="zh-CN" altLang="en-US" sz="2200" dirty="0">
                <a:solidFill>
                  <a:srgbClr val="FF0000"/>
                </a:solidFill>
              </a:rPr>
              <a:t>遵命出去</a:t>
            </a:r>
            <a:r>
              <a:rPr lang="zh-CN" altLang="en-US" sz="2200" dirty="0"/>
              <a:t>，往将来要得为业的地方去；出去的时候，还不知往哪里去。 </a:t>
            </a:r>
            <a:r>
              <a:rPr lang="en-US" altLang="zh-CN" sz="2200" dirty="0"/>
              <a:t>9 </a:t>
            </a:r>
            <a:r>
              <a:rPr lang="zh-CN" altLang="en-US" sz="2200" dirty="0"/>
              <a:t>他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，就在所</a:t>
            </a:r>
            <a:r>
              <a:rPr lang="zh-CN" altLang="en-US" sz="2200" dirty="0">
                <a:solidFill>
                  <a:srgbClr val="FF0000"/>
                </a:solidFill>
              </a:rPr>
              <a:t>应许之地作客</a:t>
            </a:r>
            <a:r>
              <a:rPr lang="zh-CN" altLang="en-US" sz="2200" dirty="0"/>
              <a:t>，好像在异地居住帐棚，与那同蒙一个应许的以撒、雅各一样。 </a:t>
            </a:r>
            <a:r>
              <a:rPr lang="en-US" altLang="zh-CN" sz="2200" dirty="0"/>
              <a:t>10 </a:t>
            </a:r>
            <a:r>
              <a:rPr lang="zh-CN" altLang="en-US" sz="2200" dirty="0"/>
              <a:t>因为他</a:t>
            </a:r>
            <a:r>
              <a:rPr lang="zh-CN" altLang="en-US" sz="2200" dirty="0">
                <a:solidFill>
                  <a:srgbClr val="FF0000"/>
                </a:solidFill>
              </a:rPr>
              <a:t>等候那座有根基的城</a:t>
            </a:r>
            <a:r>
              <a:rPr lang="zh-CN" altLang="en-US" sz="2200" dirty="0"/>
              <a:t>，就是　神所经营所建造的。 </a:t>
            </a:r>
            <a:r>
              <a:rPr lang="en-US" altLang="zh-CN" sz="2200" dirty="0"/>
              <a:t>11 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，连撒拉自己，虽然过了生育的岁数，还能怀孕，因她以为那应许她的是可信的。 </a:t>
            </a:r>
            <a:r>
              <a:rPr lang="en-US" altLang="zh-CN" sz="2200" dirty="0"/>
              <a:t>12 </a:t>
            </a:r>
            <a:r>
              <a:rPr lang="zh-CN" altLang="en-US" sz="2200" dirty="0"/>
              <a:t>所以从一个仿佛已死的人就生出子孙，如同天上的星那样众多，海边的沙那样无数</a:t>
            </a:r>
            <a:r>
              <a:rPr lang="zh-CN" altLang="en-US" sz="2200" dirty="0" smtClean="0"/>
              <a:t>。</a:t>
            </a:r>
            <a:r>
              <a:rPr lang="en-US" altLang="zh-CN" sz="2200" dirty="0" smtClean="0"/>
              <a:t>13 </a:t>
            </a:r>
            <a:r>
              <a:rPr lang="zh-CN" altLang="en-US" sz="2200" dirty="0"/>
              <a:t>这些人都是</a:t>
            </a:r>
            <a:r>
              <a:rPr lang="zh-CN" altLang="en-US" sz="2200" dirty="0">
                <a:solidFill>
                  <a:srgbClr val="FF0000"/>
                </a:solidFill>
              </a:rPr>
              <a:t>存着信心死的，并没有得着所应许的；却从远处望见，且欢喜迎接，又承认自己在世上是客旅，是寄居的。 </a:t>
            </a:r>
            <a:r>
              <a:rPr lang="en-US" altLang="zh-CN" sz="2200" dirty="0">
                <a:solidFill>
                  <a:srgbClr val="FF0000"/>
                </a:solidFill>
              </a:rPr>
              <a:t>14 </a:t>
            </a:r>
            <a:r>
              <a:rPr lang="zh-CN" altLang="en-US" sz="2200" dirty="0">
                <a:solidFill>
                  <a:srgbClr val="FF0000"/>
                </a:solidFill>
              </a:rPr>
              <a:t>说这样话的人是表明自己要找一个家乡。 </a:t>
            </a:r>
            <a:r>
              <a:rPr lang="en-US" altLang="zh-CN" sz="2200" dirty="0">
                <a:solidFill>
                  <a:srgbClr val="FF0000"/>
                </a:solidFill>
              </a:rPr>
              <a:t>15 </a:t>
            </a:r>
            <a:r>
              <a:rPr lang="zh-CN" altLang="en-US" sz="2200" dirty="0">
                <a:solidFill>
                  <a:srgbClr val="FF0000"/>
                </a:solidFill>
              </a:rPr>
              <a:t>他们若想念所离开的家乡，还有可以回去的机会。 </a:t>
            </a:r>
            <a:r>
              <a:rPr lang="en-US" altLang="zh-CN" sz="2200" dirty="0">
                <a:solidFill>
                  <a:srgbClr val="FF0000"/>
                </a:solidFill>
              </a:rPr>
              <a:t>16 </a:t>
            </a:r>
            <a:r>
              <a:rPr lang="zh-CN" altLang="en-US" sz="2200" dirty="0">
                <a:solidFill>
                  <a:srgbClr val="FF0000"/>
                </a:solidFill>
              </a:rPr>
              <a:t>他们却羡慕一个更美的家乡，就是在天上的。所以　神被称为他们的　神，并不以为耻，因为他已经给他们预备了一座城</a:t>
            </a:r>
            <a:r>
              <a:rPr lang="zh-CN" altLang="en-US" sz="2200" dirty="0" smtClean="0">
                <a:solidFill>
                  <a:srgbClr val="FF0000"/>
                </a:solidFill>
              </a:rPr>
              <a:t>。</a:t>
            </a:r>
            <a:r>
              <a:rPr lang="en-US" altLang="zh-CN" sz="2200" dirty="0" smtClean="0"/>
              <a:t>17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 smtClean="0"/>
              <a:t>，</a:t>
            </a:r>
            <a:r>
              <a:rPr lang="zh-CN" altLang="en-US" sz="2200" dirty="0" smtClean="0">
                <a:solidFill>
                  <a:srgbClr val="FF0000"/>
                </a:solidFill>
              </a:rPr>
              <a:t>被试</a:t>
            </a:r>
            <a:r>
              <a:rPr lang="zh-CN" altLang="en-US" sz="2200" dirty="0">
                <a:solidFill>
                  <a:srgbClr val="FF0000"/>
                </a:solidFill>
              </a:rPr>
              <a:t>验的时候，就把以撒献上</a:t>
            </a:r>
            <a:r>
              <a:rPr lang="zh-CN" altLang="en-US" sz="2200" dirty="0"/>
              <a:t>；这便是那欢喜领受应许的，将自己独生的儿子献上。 </a:t>
            </a:r>
            <a:r>
              <a:rPr lang="en-US" altLang="zh-CN" sz="2200" dirty="0"/>
              <a:t>18 </a:t>
            </a:r>
            <a:r>
              <a:rPr lang="zh-CN" altLang="en-US" sz="2200" dirty="0"/>
              <a:t>论到这儿子，曾有话说：“从以撒生的才要称为你的</a:t>
            </a:r>
            <a:r>
              <a:rPr lang="zh-CN" altLang="en-US" sz="2200" dirty="0" smtClean="0"/>
              <a:t>后裔</a:t>
            </a:r>
            <a:r>
              <a:rPr lang="zh-CN" altLang="en-US" sz="2200" dirty="0"/>
              <a:t>。” </a:t>
            </a:r>
            <a:r>
              <a:rPr lang="en-US" altLang="zh-CN" sz="2200" dirty="0"/>
              <a:t>19 </a:t>
            </a:r>
            <a:r>
              <a:rPr lang="zh-CN" altLang="en-US" sz="2200" dirty="0">
                <a:solidFill>
                  <a:srgbClr val="FF0000"/>
                </a:solidFill>
              </a:rPr>
              <a:t>他以为　神还能叫人从</a:t>
            </a:r>
            <a:r>
              <a:rPr lang="zh-CN" altLang="en-US" sz="2200" b="1" u="sng" dirty="0">
                <a:solidFill>
                  <a:srgbClr val="FF0000"/>
                </a:solidFill>
              </a:rPr>
              <a:t>死里复活</a:t>
            </a:r>
            <a:r>
              <a:rPr lang="zh-CN" altLang="en-US" sz="2200" dirty="0"/>
              <a:t>；他也仿佛从死中得回他的儿子来</a:t>
            </a:r>
            <a:r>
              <a:rPr lang="zh-CN" altLang="en-US" sz="2200" dirty="0" smtClean="0"/>
              <a:t>。</a:t>
            </a:r>
            <a:r>
              <a:rPr lang="zh-CN" altLang="en-US" sz="2200" dirty="0" smtClean="0"/>
              <a:t>‪‪</a:t>
            </a:r>
            <a:endParaRPr lang="en-US" altLang="zh-CN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信心之父怎么了</a:t>
            </a:r>
            <a:r>
              <a:rPr lang="zh-CN" altLang="en-US" sz="3200" dirty="0" smtClean="0"/>
              <a:t>？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5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8954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Q1: </a:t>
            </a:r>
            <a:r>
              <a:rPr lang="zh-TW" altLang="en-US" sz="2800" dirty="0">
                <a:latin typeface="+mn-ea"/>
              </a:rPr>
              <a:t>亞伯拉罕為他侄兒羅得所處的城市代求，神也答應為十個義人的緣故保存該城。今天你有否為你的時代禱告</a:t>
            </a:r>
            <a:r>
              <a:rPr lang="zh-TW" altLang="en-US" sz="2800" dirty="0" smtClean="0">
                <a:latin typeface="+mn-ea"/>
              </a:rPr>
              <a:t>？你</a:t>
            </a:r>
            <a:r>
              <a:rPr lang="zh-TW" altLang="en-US" sz="2800" dirty="0">
                <a:latin typeface="+mn-ea"/>
              </a:rPr>
              <a:t>所重視的是物質上的富裕，還是公義、正直</a:t>
            </a:r>
            <a:r>
              <a:rPr lang="zh-TW" altLang="en-US" sz="2800" dirty="0" smtClean="0">
                <a:latin typeface="+mn-ea"/>
              </a:rPr>
              <a:t>？</a:t>
            </a:r>
            <a:endParaRPr lang="en-US" altLang="zh-TW" sz="28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+mn-ea"/>
              </a:rPr>
              <a:t>答：</a:t>
            </a:r>
            <a:endParaRPr lang="en-US" altLang="zh-CN" sz="2800" dirty="0" smtClean="0">
              <a:latin typeface="+mn-ea"/>
            </a:endParaRPr>
          </a:p>
          <a:p>
            <a:endParaRPr lang="zh-CN" altLang="en-US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+mn-ea"/>
              </a:rPr>
              <a:t>Q2:</a:t>
            </a:r>
            <a:r>
              <a:rPr lang="zh-CN" altLang="en-US" sz="2800" dirty="0" smtClean="0">
                <a:latin typeface="+mn-ea"/>
              </a:rPr>
              <a:t>對於</a:t>
            </a:r>
            <a:r>
              <a:rPr lang="zh-CN" altLang="en-US" sz="2800" dirty="0" smtClean="0">
                <a:latin typeface="+mn-ea"/>
              </a:rPr>
              <a:t>羅得這個人，你有何看法？</a:t>
            </a:r>
            <a:endParaRPr lang="en-US" altLang="zh-CN" sz="28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+mn-ea"/>
              </a:rPr>
              <a:t>答</a:t>
            </a:r>
            <a:r>
              <a:rPr lang="zh-CN" altLang="en-US" sz="2800" dirty="0" smtClean="0">
                <a:latin typeface="+mn-ea"/>
              </a:rPr>
              <a:t>：</a:t>
            </a:r>
            <a:r>
              <a:rPr lang="en-US" altLang="zh-CN" sz="2800" dirty="0" smtClean="0">
                <a:latin typeface="+mn-ea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+mn-ea"/>
            </a:endParaRPr>
          </a:p>
          <a:p>
            <a:r>
              <a:rPr lang="zh-CN" altLang="en-US" sz="2800" dirty="0" smtClean="0">
                <a:latin typeface="+mn-ea"/>
              </a:rPr>
              <a:t>彼</a:t>
            </a:r>
            <a:r>
              <a:rPr lang="zh-CN" altLang="en-US" sz="2800" dirty="0">
                <a:latin typeface="+mn-ea"/>
              </a:rPr>
              <a:t>得后书‬</a:t>
            </a:r>
            <a:r>
              <a:rPr lang="en-US" altLang="zh-CN" sz="2800" dirty="0" smtClean="0">
                <a:latin typeface="+mn-ea"/>
              </a:rPr>
              <a:t>2:6 </a:t>
            </a:r>
            <a:r>
              <a:rPr lang="zh-CN" altLang="en-US" sz="28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800" dirty="0">
                <a:latin typeface="+mn-ea"/>
              </a:rPr>
              <a:t>7 </a:t>
            </a:r>
            <a:r>
              <a:rPr lang="zh-CN" altLang="en-US" sz="2800" dirty="0">
                <a:latin typeface="+mn-ea"/>
              </a:rPr>
              <a:t>只搭救了那常为恶人淫行忧伤的义人罗得。（ </a:t>
            </a:r>
            <a:r>
              <a:rPr lang="en-US" altLang="zh-CN" sz="2800" dirty="0">
                <a:latin typeface="+mn-ea"/>
              </a:rPr>
              <a:t>8 </a:t>
            </a:r>
            <a:r>
              <a:rPr lang="zh-CN" altLang="en-US" sz="2800" dirty="0">
                <a:latin typeface="+mn-ea"/>
              </a:rPr>
              <a:t>因为那义人住在他们中间，看见听见他们不法的事，他的义心就天天伤痛。）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6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 </a:t>
            </a:r>
            <a:r>
              <a:rPr lang="zh-CN" altLang="en-US" sz="3200" dirty="0" smtClean="0">
                <a:solidFill>
                  <a:srgbClr val="FF0000"/>
                </a:solidFill>
                <a:latin typeface="Source Sans Pro" panose="020B0503030403020204" pitchFamily="34" charset="0"/>
              </a:rPr>
              <a:t>少海弟兄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in town, but may run around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23179</Words>
  <Application>Microsoft Office PowerPoint</Application>
  <PresentationFormat>Widescreen</PresentationFormat>
  <Paragraphs>984</Paragraphs>
  <Slides>91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6" baseType="lpstr">
      <vt:lpstr>Cardo</vt:lpstr>
      <vt:lpstr>等线</vt:lpstr>
      <vt:lpstr>等线</vt:lpstr>
      <vt:lpstr>KaiTi</vt:lpstr>
      <vt:lpstr>新細明體</vt:lpstr>
      <vt:lpstr>Roboto Condensed</vt:lpstr>
      <vt:lpstr>宋体</vt:lpstr>
      <vt:lpstr>Source Sans Pro</vt:lpstr>
      <vt:lpstr>Arial</vt:lpstr>
      <vt:lpstr>Calibri</vt:lpstr>
      <vt:lpstr>Calibri Light</vt:lpstr>
      <vt:lpstr>Courier New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jason xiang</cp:lastModifiedBy>
  <cp:revision>117</cp:revision>
  <cp:lastPrinted>2023-09-27T07:49:12Z</cp:lastPrinted>
  <dcterms:created xsi:type="dcterms:W3CDTF">2022-08-27T00:29:31Z</dcterms:created>
  <dcterms:modified xsi:type="dcterms:W3CDTF">2023-10-22T06:15:37Z</dcterms:modified>
</cp:coreProperties>
</file>