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403" r:id="rId3"/>
    <p:sldId id="382" r:id="rId4"/>
    <p:sldId id="397" r:id="rId5"/>
    <p:sldId id="398" r:id="rId6"/>
    <p:sldId id="401" r:id="rId7"/>
    <p:sldId id="402" r:id="rId8"/>
    <p:sldId id="399" r:id="rId9"/>
    <p:sldId id="346" r:id="rId10"/>
    <p:sldId id="347" r:id="rId11"/>
    <p:sldId id="348" r:id="rId12"/>
    <p:sldId id="361" r:id="rId13"/>
    <p:sldId id="362" r:id="rId14"/>
    <p:sldId id="329" r:id="rId15"/>
    <p:sldId id="404" r:id="rId16"/>
    <p:sldId id="405" r:id="rId17"/>
    <p:sldId id="406" r:id="rId18"/>
    <p:sldId id="40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第六課 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- 2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18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保羅的末世論觀點一瞥</a:t>
            </a:r>
            <a:endParaRPr lang="en-US" altLang="zh-CN" sz="4000" b="1" dirty="0" smtClean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TW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</a:t>
            </a:r>
            <a:r>
              <a:rPr lang="zh-TW" altLang="en-US" sz="4000" b="1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撒羅尼迦前後</a:t>
            </a:r>
            <a:r>
              <a:rPr lang="zh-TW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書</a:t>
            </a:r>
            <a:endParaRPr lang="zh-TW" altLang="en-US" sz="4000" b="1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0235" y="2647389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個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方面</a:t>
            </a:r>
            <a:endParaRPr lang="en-US" sz="4000" dirty="0"/>
          </a:p>
        </p:txBody>
      </p:sp>
      <p:sp>
        <p:nvSpPr>
          <p:cNvPr id="12" name="Rectangle 11"/>
          <p:cNvSpPr/>
          <p:nvPr/>
        </p:nvSpPr>
        <p:spPr>
          <a:xfrm>
            <a:off x="0" y="3410918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帖撒羅尼迦教會的背景</a:t>
            </a:r>
            <a:r>
              <a:rPr lang="en-US" altLang="zh-TW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TW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年輕的受逼迫的教會</a:t>
            </a: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帖撒羅尼迦前書應該瞭解的內容</a:t>
            </a:r>
            <a:r>
              <a:rPr lang="en-US" altLang="zh-TW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TW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主必再來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帖撒羅尼迦後書應該瞭解的內容</a:t>
            </a:r>
            <a:r>
              <a:rPr lang="en-US" altLang="zh-TW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TW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主再來的預兆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</a:t>
            </a:r>
            <a:r>
              <a:rPr lang="en-US" altLang="zh-TW" sz="40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 </a:t>
            </a:r>
            <a:r>
              <a:rPr lang="zh-TW" altLang="en-US" sz="4000" dirty="0" smtClean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4000" dirty="0" smtClean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</a:t>
            </a:r>
            <a:r>
              <a:rPr lang="zh-TW" altLang="en-US" sz="4000" dirty="0" smtClean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</a:t>
            </a:r>
            <a:r>
              <a:rPr lang="zh-TW" altLang="en-US" sz="4000" dirty="0">
                <a:solidFill>
                  <a:srgbClr val="150575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來</a:t>
            </a:r>
            <a:endParaRPr lang="zh-TW" altLang="en-US" sz="4000" dirty="0">
              <a:solidFill>
                <a:srgbClr val="150575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0210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0211" name="AutoShape 3"/>
          <p:cNvSpPr>
            <a:spLocks noChangeArrowheads="1"/>
          </p:cNvSpPr>
          <p:nvPr/>
        </p:nvSpPr>
        <p:spPr bwMode="auto">
          <a:xfrm>
            <a:off x="4008438" y="1366838"/>
            <a:ext cx="1192212" cy="381000"/>
          </a:xfrm>
          <a:prstGeom prst="wedgeRectCallout">
            <a:avLst>
              <a:gd name="adj1" fmla="val -41477"/>
              <a:gd name="adj2" fmla="val -12500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350212" name="Freeform 4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13" name="Freeform 5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14" name="Freeform 6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15" name="Oval 7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16" name="Oval 8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17" name="Oval 9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pic>
        <p:nvPicPr>
          <p:cNvPr id="350219" name="Picture 11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0223" name="AutoShape 15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50224" name="Freeform 16"/>
          <p:cNvSpPr>
            <a:spLocks/>
          </p:cNvSpPr>
          <p:nvPr/>
        </p:nvSpPr>
        <p:spPr bwMode="auto">
          <a:xfrm>
            <a:off x="3484563" y="1016001"/>
            <a:ext cx="533400" cy="74613"/>
          </a:xfrm>
          <a:custGeom>
            <a:avLst/>
            <a:gdLst>
              <a:gd name="T0" fmla="*/ 336 w 336"/>
              <a:gd name="T1" fmla="*/ 0 h 47"/>
              <a:gd name="T2" fmla="*/ 184 w 336"/>
              <a:gd name="T3" fmla="*/ 21 h 47"/>
              <a:gd name="T4" fmla="*/ 0 w 336"/>
              <a:gd name="T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47">
                <a:moveTo>
                  <a:pt x="336" y="0"/>
                </a:moveTo>
                <a:cubicBezTo>
                  <a:pt x="310" y="3"/>
                  <a:pt x="240" y="13"/>
                  <a:pt x="184" y="21"/>
                </a:cubicBezTo>
                <a:cubicBezTo>
                  <a:pt x="128" y="29"/>
                  <a:pt x="38" y="42"/>
                  <a:pt x="0" y="47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25" name="Oval 17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26" name="AutoShape 18"/>
          <p:cNvSpPr>
            <a:spLocks noChangeArrowheads="1"/>
          </p:cNvSpPr>
          <p:nvPr/>
        </p:nvSpPr>
        <p:spPr bwMode="auto">
          <a:xfrm>
            <a:off x="2444750" y="1100138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庇哩亞</a:t>
            </a:r>
          </a:p>
        </p:txBody>
      </p:sp>
      <p:sp>
        <p:nvSpPr>
          <p:cNvPr id="350227" name="Freeform 19"/>
          <p:cNvSpPr>
            <a:spLocks/>
          </p:cNvSpPr>
          <p:nvPr/>
        </p:nvSpPr>
        <p:spPr bwMode="auto">
          <a:xfrm>
            <a:off x="3419475" y="1135063"/>
            <a:ext cx="279400" cy="406400"/>
          </a:xfrm>
          <a:custGeom>
            <a:avLst/>
            <a:gdLst>
              <a:gd name="T0" fmla="*/ 0 w 176"/>
              <a:gd name="T1" fmla="*/ 0 h 256"/>
              <a:gd name="T2" fmla="*/ 76 w 176"/>
              <a:gd name="T3" fmla="*/ 106 h 256"/>
              <a:gd name="T4" fmla="*/ 176 w 176"/>
              <a:gd name="T5" fmla="*/ 256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256">
                <a:moveTo>
                  <a:pt x="0" y="0"/>
                </a:moveTo>
                <a:cubicBezTo>
                  <a:pt x="23" y="31"/>
                  <a:pt x="47" y="63"/>
                  <a:pt x="76" y="106"/>
                </a:cubicBezTo>
                <a:cubicBezTo>
                  <a:pt x="105" y="149"/>
                  <a:pt x="140" y="202"/>
                  <a:pt x="176" y="256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28" name="Oval 20"/>
          <p:cNvSpPr>
            <a:spLocks noChangeArrowheads="1"/>
          </p:cNvSpPr>
          <p:nvPr/>
        </p:nvSpPr>
        <p:spPr bwMode="auto">
          <a:xfrm>
            <a:off x="3327400" y="102711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30" name="Text Box 22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sp>
        <p:nvSpPr>
          <p:cNvPr id="350233" name="Freeform 25"/>
          <p:cNvSpPr>
            <a:spLocks/>
          </p:cNvSpPr>
          <p:nvPr/>
        </p:nvSpPr>
        <p:spPr bwMode="auto">
          <a:xfrm>
            <a:off x="3703639" y="1552575"/>
            <a:ext cx="1273175" cy="2998788"/>
          </a:xfrm>
          <a:custGeom>
            <a:avLst/>
            <a:gdLst>
              <a:gd name="T0" fmla="*/ 0 w 802"/>
              <a:gd name="T1" fmla="*/ 0 h 1889"/>
              <a:gd name="T2" fmla="*/ 387 w 802"/>
              <a:gd name="T3" fmla="*/ 582 h 1889"/>
              <a:gd name="T4" fmla="*/ 392 w 802"/>
              <a:gd name="T5" fmla="*/ 793 h 1889"/>
              <a:gd name="T6" fmla="*/ 283 w 802"/>
              <a:gd name="T7" fmla="*/ 835 h 1889"/>
              <a:gd name="T8" fmla="*/ 217 w 802"/>
              <a:gd name="T9" fmla="*/ 891 h 1889"/>
              <a:gd name="T10" fmla="*/ 166 w 802"/>
              <a:gd name="T11" fmla="*/ 931 h 1889"/>
              <a:gd name="T12" fmla="*/ 206 w 802"/>
              <a:gd name="T13" fmla="*/ 960 h 1889"/>
              <a:gd name="T14" fmla="*/ 325 w 802"/>
              <a:gd name="T15" fmla="*/ 1068 h 1889"/>
              <a:gd name="T16" fmla="*/ 441 w 802"/>
              <a:gd name="T17" fmla="*/ 1182 h 1889"/>
              <a:gd name="T18" fmla="*/ 489 w 802"/>
              <a:gd name="T19" fmla="*/ 1212 h 1889"/>
              <a:gd name="T20" fmla="*/ 534 w 802"/>
              <a:gd name="T21" fmla="*/ 1304 h 1889"/>
              <a:gd name="T22" fmla="*/ 581 w 802"/>
              <a:gd name="T23" fmla="*/ 1336 h 1889"/>
              <a:gd name="T24" fmla="*/ 757 w 802"/>
              <a:gd name="T25" fmla="*/ 1404 h 1889"/>
              <a:gd name="T26" fmla="*/ 801 w 802"/>
              <a:gd name="T27" fmla="*/ 1633 h 1889"/>
              <a:gd name="T28" fmla="*/ 766 w 802"/>
              <a:gd name="T29" fmla="*/ 188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02" h="1889">
                <a:moveTo>
                  <a:pt x="0" y="0"/>
                </a:moveTo>
                <a:cubicBezTo>
                  <a:pt x="64" y="97"/>
                  <a:pt x="322" y="450"/>
                  <a:pt x="387" y="582"/>
                </a:cubicBezTo>
                <a:cubicBezTo>
                  <a:pt x="452" y="714"/>
                  <a:pt x="409" y="751"/>
                  <a:pt x="392" y="793"/>
                </a:cubicBezTo>
                <a:cubicBezTo>
                  <a:pt x="375" y="835"/>
                  <a:pt x="312" y="819"/>
                  <a:pt x="283" y="835"/>
                </a:cubicBezTo>
                <a:cubicBezTo>
                  <a:pt x="254" y="851"/>
                  <a:pt x="236" y="875"/>
                  <a:pt x="217" y="891"/>
                </a:cubicBezTo>
                <a:cubicBezTo>
                  <a:pt x="198" y="907"/>
                  <a:pt x="168" y="920"/>
                  <a:pt x="166" y="931"/>
                </a:cubicBezTo>
                <a:cubicBezTo>
                  <a:pt x="164" y="942"/>
                  <a:pt x="180" y="937"/>
                  <a:pt x="206" y="960"/>
                </a:cubicBezTo>
                <a:cubicBezTo>
                  <a:pt x="232" y="983"/>
                  <a:pt x="286" y="1031"/>
                  <a:pt x="325" y="1068"/>
                </a:cubicBezTo>
                <a:cubicBezTo>
                  <a:pt x="364" y="1105"/>
                  <a:pt x="414" y="1158"/>
                  <a:pt x="441" y="1182"/>
                </a:cubicBezTo>
                <a:cubicBezTo>
                  <a:pt x="468" y="1206"/>
                  <a:pt x="474" y="1192"/>
                  <a:pt x="489" y="1212"/>
                </a:cubicBezTo>
                <a:cubicBezTo>
                  <a:pt x="504" y="1232"/>
                  <a:pt x="519" y="1283"/>
                  <a:pt x="534" y="1304"/>
                </a:cubicBezTo>
                <a:cubicBezTo>
                  <a:pt x="549" y="1325"/>
                  <a:pt x="544" y="1319"/>
                  <a:pt x="581" y="1336"/>
                </a:cubicBezTo>
                <a:cubicBezTo>
                  <a:pt x="618" y="1353"/>
                  <a:pt x="720" y="1355"/>
                  <a:pt x="757" y="1404"/>
                </a:cubicBezTo>
                <a:cubicBezTo>
                  <a:pt x="794" y="1453"/>
                  <a:pt x="800" y="1552"/>
                  <a:pt x="801" y="1633"/>
                </a:cubicBezTo>
                <a:cubicBezTo>
                  <a:pt x="802" y="1714"/>
                  <a:pt x="773" y="1836"/>
                  <a:pt x="766" y="188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34" name="Freeform 26"/>
          <p:cNvSpPr>
            <a:spLocks/>
          </p:cNvSpPr>
          <p:nvPr/>
        </p:nvSpPr>
        <p:spPr bwMode="auto">
          <a:xfrm>
            <a:off x="4597401" y="4195764"/>
            <a:ext cx="320675" cy="433387"/>
          </a:xfrm>
          <a:custGeom>
            <a:avLst/>
            <a:gdLst>
              <a:gd name="T0" fmla="*/ 202 w 202"/>
              <a:gd name="T1" fmla="*/ 219 h 273"/>
              <a:gd name="T2" fmla="*/ 160 w 202"/>
              <a:gd name="T3" fmla="*/ 271 h 273"/>
              <a:gd name="T4" fmla="*/ 54 w 202"/>
              <a:gd name="T5" fmla="*/ 234 h 273"/>
              <a:gd name="T6" fmla="*/ 8 w 202"/>
              <a:gd name="T7" fmla="*/ 147 h 273"/>
              <a:gd name="T8" fmla="*/ 6 w 202"/>
              <a:gd name="T9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2" h="273">
                <a:moveTo>
                  <a:pt x="202" y="219"/>
                </a:moveTo>
                <a:cubicBezTo>
                  <a:pt x="195" y="228"/>
                  <a:pt x="185" y="269"/>
                  <a:pt x="160" y="271"/>
                </a:cubicBezTo>
                <a:cubicBezTo>
                  <a:pt x="135" y="273"/>
                  <a:pt x="79" y="255"/>
                  <a:pt x="54" y="234"/>
                </a:cubicBezTo>
                <a:cubicBezTo>
                  <a:pt x="29" y="213"/>
                  <a:pt x="16" y="186"/>
                  <a:pt x="8" y="147"/>
                </a:cubicBezTo>
                <a:cubicBezTo>
                  <a:pt x="0" y="108"/>
                  <a:pt x="6" y="31"/>
                  <a:pt x="6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35" name="AutoShape 27"/>
          <p:cNvSpPr>
            <a:spLocks noChangeArrowheads="1"/>
          </p:cNvSpPr>
          <p:nvPr/>
        </p:nvSpPr>
        <p:spPr bwMode="auto">
          <a:xfrm>
            <a:off x="3959226" y="4319588"/>
            <a:ext cx="568325" cy="381000"/>
          </a:xfrm>
          <a:prstGeom prst="wedgeRectCallout">
            <a:avLst>
              <a:gd name="adj1" fmla="val 51954"/>
              <a:gd name="adj2" fmla="val -870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雅典</a:t>
            </a:r>
          </a:p>
        </p:txBody>
      </p:sp>
      <p:sp>
        <p:nvSpPr>
          <p:cNvPr id="350236" name="Oval 28"/>
          <p:cNvSpPr>
            <a:spLocks noChangeArrowheads="1"/>
          </p:cNvSpPr>
          <p:nvPr/>
        </p:nvSpPr>
        <p:spPr bwMode="auto">
          <a:xfrm>
            <a:off x="4529138" y="40481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50237" name="Picture 29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374808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0238" name="Rectangle 30"/>
          <p:cNvSpPr>
            <a:spLocks noChangeArrowheads="1"/>
          </p:cNvSpPr>
          <p:nvPr/>
        </p:nvSpPr>
        <p:spPr bwMode="auto">
          <a:xfrm>
            <a:off x="6975476" y="-14288"/>
            <a:ext cx="3692525" cy="6872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39" name="Text Box 31"/>
          <p:cNvSpPr txBox="1">
            <a:spLocks noChangeAspect="1" noChangeArrowheads="1"/>
          </p:cNvSpPr>
          <p:nvPr/>
        </p:nvSpPr>
        <p:spPr bwMode="auto">
          <a:xfrm>
            <a:off x="4083186" y="35480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350240" name="Rectangle 32"/>
          <p:cNvSpPr>
            <a:spLocks noChangeArrowheads="1"/>
          </p:cNvSpPr>
          <p:nvPr/>
        </p:nvSpPr>
        <p:spPr bwMode="auto">
          <a:xfrm>
            <a:off x="7296151" y="608014"/>
            <a:ext cx="2982913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差提摩太返帖撒羅尼迦堅固門徒：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我們既不能再忍，就願意獨自等在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雅典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，打發我們的兄弟在基督福音上作神執事的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提摩太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前去，堅固你們，並在你們所信的道上勸慰你們，免得有人被諸般患難搖動。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帖前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3:1-3)</a:t>
            </a:r>
          </a:p>
        </p:txBody>
      </p:sp>
      <p:pic>
        <p:nvPicPr>
          <p:cNvPr id="350241" name="Picture 33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0242" name="Text Box 34"/>
          <p:cNvSpPr txBox="1">
            <a:spLocks noChangeAspect="1" noChangeArrowheads="1"/>
          </p:cNvSpPr>
          <p:nvPr/>
        </p:nvSpPr>
        <p:spPr bwMode="auto">
          <a:xfrm>
            <a:off x="2651911" y="331788"/>
            <a:ext cx="627864" cy="7112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</p:txBody>
      </p:sp>
      <p:pic>
        <p:nvPicPr>
          <p:cNvPr id="350243" name="Picture 35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0244" name="Text Box 36"/>
          <p:cNvSpPr txBox="1">
            <a:spLocks noChangeArrowheads="1"/>
          </p:cNvSpPr>
          <p:nvPr/>
        </p:nvSpPr>
        <p:spPr bwMode="auto">
          <a:xfrm>
            <a:off x="2635250" y="4343400"/>
            <a:ext cx="109855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亞該亞</a:t>
            </a:r>
          </a:p>
        </p:txBody>
      </p:sp>
    </p:spTree>
    <p:extLst>
      <p:ext uri="{BB962C8B-B14F-4D97-AF65-F5344CB8AC3E}">
        <p14:creationId xmlns:p14="http://schemas.microsoft.com/office/powerpoint/2010/main" val="55912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82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684" name="AutoShape 4"/>
          <p:cNvSpPr>
            <a:spLocks noChangeArrowheads="1"/>
          </p:cNvSpPr>
          <p:nvPr/>
        </p:nvSpPr>
        <p:spPr bwMode="auto">
          <a:xfrm>
            <a:off x="4008438" y="1366838"/>
            <a:ext cx="1192212" cy="381000"/>
          </a:xfrm>
          <a:prstGeom prst="wedgeRectCallout">
            <a:avLst>
              <a:gd name="adj1" fmla="val -41477"/>
              <a:gd name="adj2" fmla="val -12500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327685" name="Freeform 5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686" name="Freeform 6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687" name="Freeform 7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688" name="Oval 8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689" name="Oval 9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690" name="Oval 10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327692" name="Text Box 12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sp>
        <p:nvSpPr>
          <p:cNvPr id="327696" name="Text Box 16"/>
          <p:cNvSpPr txBox="1">
            <a:spLocks noChangeAspect="1" noChangeArrowheads="1"/>
          </p:cNvSpPr>
          <p:nvPr/>
        </p:nvSpPr>
        <p:spPr bwMode="auto">
          <a:xfrm>
            <a:off x="2873511" y="5127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</p:txBody>
      </p:sp>
      <p:sp>
        <p:nvSpPr>
          <p:cNvPr id="327697" name="AutoShape 17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27699" name="Freeform 19"/>
          <p:cNvSpPr>
            <a:spLocks/>
          </p:cNvSpPr>
          <p:nvPr/>
        </p:nvSpPr>
        <p:spPr bwMode="auto">
          <a:xfrm>
            <a:off x="3484563" y="1016001"/>
            <a:ext cx="533400" cy="74613"/>
          </a:xfrm>
          <a:custGeom>
            <a:avLst/>
            <a:gdLst>
              <a:gd name="T0" fmla="*/ 336 w 336"/>
              <a:gd name="T1" fmla="*/ 0 h 47"/>
              <a:gd name="T2" fmla="*/ 184 w 336"/>
              <a:gd name="T3" fmla="*/ 21 h 47"/>
              <a:gd name="T4" fmla="*/ 0 w 336"/>
              <a:gd name="T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47">
                <a:moveTo>
                  <a:pt x="336" y="0"/>
                </a:moveTo>
                <a:cubicBezTo>
                  <a:pt x="310" y="3"/>
                  <a:pt x="240" y="13"/>
                  <a:pt x="184" y="21"/>
                </a:cubicBezTo>
                <a:cubicBezTo>
                  <a:pt x="128" y="29"/>
                  <a:pt x="38" y="42"/>
                  <a:pt x="0" y="47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00" name="Oval 20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01" name="Freeform 21"/>
          <p:cNvSpPr>
            <a:spLocks/>
          </p:cNvSpPr>
          <p:nvPr/>
        </p:nvSpPr>
        <p:spPr bwMode="auto">
          <a:xfrm>
            <a:off x="3703639" y="1552575"/>
            <a:ext cx="1273175" cy="2998788"/>
          </a:xfrm>
          <a:custGeom>
            <a:avLst/>
            <a:gdLst>
              <a:gd name="T0" fmla="*/ 0 w 802"/>
              <a:gd name="T1" fmla="*/ 0 h 1889"/>
              <a:gd name="T2" fmla="*/ 387 w 802"/>
              <a:gd name="T3" fmla="*/ 582 h 1889"/>
              <a:gd name="T4" fmla="*/ 392 w 802"/>
              <a:gd name="T5" fmla="*/ 793 h 1889"/>
              <a:gd name="T6" fmla="*/ 283 w 802"/>
              <a:gd name="T7" fmla="*/ 835 h 1889"/>
              <a:gd name="T8" fmla="*/ 217 w 802"/>
              <a:gd name="T9" fmla="*/ 891 h 1889"/>
              <a:gd name="T10" fmla="*/ 166 w 802"/>
              <a:gd name="T11" fmla="*/ 931 h 1889"/>
              <a:gd name="T12" fmla="*/ 206 w 802"/>
              <a:gd name="T13" fmla="*/ 960 h 1889"/>
              <a:gd name="T14" fmla="*/ 325 w 802"/>
              <a:gd name="T15" fmla="*/ 1068 h 1889"/>
              <a:gd name="T16" fmla="*/ 441 w 802"/>
              <a:gd name="T17" fmla="*/ 1182 h 1889"/>
              <a:gd name="T18" fmla="*/ 489 w 802"/>
              <a:gd name="T19" fmla="*/ 1212 h 1889"/>
              <a:gd name="T20" fmla="*/ 534 w 802"/>
              <a:gd name="T21" fmla="*/ 1304 h 1889"/>
              <a:gd name="T22" fmla="*/ 581 w 802"/>
              <a:gd name="T23" fmla="*/ 1336 h 1889"/>
              <a:gd name="T24" fmla="*/ 757 w 802"/>
              <a:gd name="T25" fmla="*/ 1404 h 1889"/>
              <a:gd name="T26" fmla="*/ 801 w 802"/>
              <a:gd name="T27" fmla="*/ 1633 h 1889"/>
              <a:gd name="T28" fmla="*/ 766 w 802"/>
              <a:gd name="T29" fmla="*/ 188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02" h="1889">
                <a:moveTo>
                  <a:pt x="0" y="0"/>
                </a:moveTo>
                <a:cubicBezTo>
                  <a:pt x="64" y="97"/>
                  <a:pt x="322" y="450"/>
                  <a:pt x="387" y="582"/>
                </a:cubicBezTo>
                <a:cubicBezTo>
                  <a:pt x="452" y="714"/>
                  <a:pt x="409" y="751"/>
                  <a:pt x="392" y="793"/>
                </a:cubicBezTo>
                <a:cubicBezTo>
                  <a:pt x="375" y="835"/>
                  <a:pt x="312" y="819"/>
                  <a:pt x="283" y="835"/>
                </a:cubicBezTo>
                <a:cubicBezTo>
                  <a:pt x="254" y="851"/>
                  <a:pt x="236" y="875"/>
                  <a:pt x="217" y="891"/>
                </a:cubicBezTo>
                <a:cubicBezTo>
                  <a:pt x="198" y="907"/>
                  <a:pt x="168" y="920"/>
                  <a:pt x="166" y="931"/>
                </a:cubicBezTo>
                <a:cubicBezTo>
                  <a:pt x="164" y="942"/>
                  <a:pt x="180" y="937"/>
                  <a:pt x="206" y="960"/>
                </a:cubicBezTo>
                <a:cubicBezTo>
                  <a:pt x="232" y="983"/>
                  <a:pt x="286" y="1031"/>
                  <a:pt x="325" y="1068"/>
                </a:cubicBezTo>
                <a:cubicBezTo>
                  <a:pt x="364" y="1105"/>
                  <a:pt x="414" y="1158"/>
                  <a:pt x="441" y="1182"/>
                </a:cubicBezTo>
                <a:cubicBezTo>
                  <a:pt x="468" y="1206"/>
                  <a:pt x="474" y="1192"/>
                  <a:pt x="489" y="1212"/>
                </a:cubicBezTo>
                <a:cubicBezTo>
                  <a:pt x="504" y="1232"/>
                  <a:pt x="519" y="1283"/>
                  <a:pt x="534" y="1304"/>
                </a:cubicBezTo>
                <a:cubicBezTo>
                  <a:pt x="549" y="1325"/>
                  <a:pt x="544" y="1319"/>
                  <a:pt x="581" y="1336"/>
                </a:cubicBezTo>
                <a:cubicBezTo>
                  <a:pt x="618" y="1353"/>
                  <a:pt x="720" y="1355"/>
                  <a:pt x="757" y="1404"/>
                </a:cubicBezTo>
                <a:cubicBezTo>
                  <a:pt x="794" y="1453"/>
                  <a:pt x="800" y="1552"/>
                  <a:pt x="801" y="1633"/>
                </a:cubicBezTo>
                <a:cubicBezTo>
                  <a:pt x="802" y="1714"/>
                  <a:pt x="773" y="1836"/>
                  <a:pt x="766" y="188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02" name="Freeform 22"/>
          <p:cNvSpPr>
            <a:spLocks/>
          </p:cNvSpPr>
          <p:nvPr/>
        </p:nvSpPr>
        <p:spPr bwMode="auto">
          <a:xfrm>
            <a:off x="4597401" y="4195764"/>
            <a:ext cx="320675" cy="433387"/>
          </a:xfrm>
          <a:custGeom>
            <a:avLst/>
            <a:gdLst>
              <a:gd name="T0" fmla="*/ 202 w 202"/>
              <a:gd name="T1" fmla="*/ 219 h 273"/>
              <a:gd name="T2" fmla="*/ 160 w 202"/>
              <a:gd name="T3" fmla="*/ 271 h 273"/>
              <a:gd name="T4" fmla="*/ 54 w 202"/>
              <a:gd name="T5" fmla="*/ 234 h 273"/>
              <a:gd name="T6" fmla="*/ 8 w 202"/>
              <a:gd name="T7" fmla="*/ 147 h 273"/>
              <a:gd name="T8" fmla="*/ 6 w 202"/>
              <a:gd name="T9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2" h="273">
                <a:moveTo>
                  <a:pt x="202" y="219"/>
                </a:moveTo>
                <a:cubicBezTo>
                  <a:pt x="195" y="228"/>
                  <a:pt x="185" y="269"/>
                  <a:pt x="160" y="271"/>
                </a:cubicBezTo>
                <a:cubicBezTo>
                  <a:pt x="135" y="273"/>
                  <a:pt x="79" y="255"/>
                  <a:pt x="54" y="234"/>
                </a:cubicBezTo>
                <a:cubicBezTo>
                  <a:pt x="29" y="213"/>
                  <a:pt x="16" y="186"/>
                  <a:pt x="8" y="147"/>
                </a:cubicBezTo>
                <a:cubicBezTo>
                  <a:pt x="0" y="108"/>
                  <a:pt x="6" y="31"/>
                  <a:pt x="6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03" name="AutoShape 23"/>
          <p:cNvSpPr>
            <a:spLocks noChangeArrowheads="1"/>
          </p:cNvSpPr>
          <p:nvPr/>
        </p:nvSpPr>
        <p:spPr bwMode="auto">
          <a:xfrm>
            <a:off x="3959226" y="4319588"/>
            <a:ext cx="568325" cy="381000"/>
          </a:xfrm>
          <a:prstGeom prst="wedgeRectCallout">
            <a:avLst>
              <a:gd name="adj1" fmla="val 51954"/>
              <a:gd name="adj2" fmla="val -870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雅典</a:t>
            </a:r>
          </a:p>
        </p:txBody>
      </p:sp>
      <p:sp>
        <p:nvSpPr>
          <p:cNvPr id="327704" name="Oval 24"/>
          <p:cNvSpPr>
            <a:spLocks noChangeArrowheads="1"/>
          </p:cNvSpPr>
          <p:nvPr/>
        </p:nvSpPr>
        <p:spPr bwMode="auto">
          <a:xfrm>
            <a:off x="4529138" y="40481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05" name="Freeform 25"/>
          <p:cNvSpPr>
            <a:spLocks/>
          </p:cNvSpPr>
          <p:nvPr/>
        </p:nvSpPr>
        <p:spPr bwMode="auto">
          <a:xfrm>
            <a:off x="3419475" y="1135063"/>
            <a:ext cx="279400" cy="406400"/>
          </a:xfrm>
          <a:custGeom>
            <a:avLst/>
            <a:gdLst>
              <a:gd name="T0" fmla="*/ 0 w 176"/>
              <a:gd name="T1" fmla="*/ 0 h 256"/>
              <a:gd name="T2" fmla="*/ 76 w 176"/>
              <a:gd name="T3" fmla="*/ 106 h 256"/>
              <a:gd name="T4" fmla="*/ 176 w 176"/>
              <a:gd name="T5" fmla="*/ 256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256">
                <a:moveTo>
                  <a:pt x="0" y="0"/>
                </a:moveTo>
                <a:cubicBezTo>
                  <a:pt x="23" y="31"/>
                  <a:pt x="47" y="63"/>
                  <a:pt x="76" y="106"/>
                </a:cubicBezTo>
                <a:cubicBezTo>
                  <a:pt x="105" y="149"/>
                  <a:pt x="140" y="202"/>
                  <a:pt x="176" y="256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06" name="Oval 26"/>
          <p:cNvSpPr>
            <a:spLocks noChangeArrowheads="1"/>
          </p:cNvSpPr>
          <p:nvPr/>
        </p:nvSpPr>
        <p:spPr bwMode="auto">
          <a:xfrm>
            <a:off x="3327400" y="102711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07" name="AutoShape 27"/>
          <p:cNvSpPr>
            <a:spLocks noChangeArrowheads="1"/>
          </p:cNvSpPr>
          <p:nvPr/>
        </p:nvSpPr>
        <p:spPr bwMode="auto">
          <a:xfrm>
            <a:off x="2444750" y="1100138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庇哩亞</a:t>
            </a:r>
          </a:p>
        </p:txBody>
      </p:sp>
      <p:pic>
        <p:nvPicPr>
          <p:cNvPr id="327709" name="Picture 29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374808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10" name="Text Box 30"/>
          <p:cNvSpPr txBox="1">
            <a:spLocks noChangeAspect="1" noChangeArrowheads="1"/>
          </p:cNvSpPr>
          <p:nvPr/>
        </p:nvSpPr>
        <p:spPr bwMode="auto">
          <a:xfrm>
            <a:off x="4083186" y="35480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pic>
        <p:nvPicPr>
          <p:cNvPr id="327712" name="Picture 32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1" y="612775"/>
            <a:ext cx="112713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13" name="Text Box 33"/>
          <p:cNvSpPr txBox="1">
            <a:spLocks noChangeAspect="1" noChangeArrowheads="1"/>
          </p:cNvSpPr>
          <p:nvPr/>
        </p:nvSpPr>
        <p:spPr bwMode="auto">
          <a:xfrm>
            <a:off x="3551374" y="200025"/>
            <a:ext cx="406265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</p:txBody>
      </p:sp>
      <p:sp>
        <p:nvSpPr>
          <p:cNvPr id="327716" name="Rectangle 36"/>
          <p:cNvSpPr>
            <a:spLocks noChangeArrowheads="1"/>
          </p:cNvSpPr>
          <p:nvPr/>
        </p:nvSpPr>
        <p:spPr bwMode="auto">
          <a:xfrm>
            <a:off x="6975476" y="-14288"/>
            <a:ext cx="3692525" cy="6872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9" name="Rectangle 39"/>
          <p:cNvSpPr>
            <a:spLocks noChangeArrowheads="1"/>
          </p:cNvSpPr>
          <p:nvPr/>
        </p:nvSpPr>
        <p:spPr bwMode="auto">
          <a:xfrm>
            <a:off x="7296151" y="608014"/>
            <a:ext cx="2982913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差提摩太返帖撒羅尼迦堅固門徒：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我們既不能再忍，就願意獨自等在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雅典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，打發我們的兄弟在基督福音上作神執事的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提摩太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前去，堅固你們，並在你們所信的道上勸慰你們，免得有人被諸般患難搖動。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帖前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3:1-3)</a:t>
            </a:r>
          </a:p>
        </p:txBody>
      </p:sp>
      <p:pic>
        <p:nvPicPr>
          <p:cNvPr id="327720" name="Picture 40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21" name="Picture 41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22" name="Text Box 42"/>
          <p:cNvSpPr txBox="1">
            <a:spLocks noChangeArrowheads="1"/>
          </p:cNvSpPr>
          <p:nvPr/>
        </p:nvSpPr>
        <p:spPr bwMode="auto">
          <a:xfrm>
            <a:off x="2635250" y="4343400"/>
            <a:ext cx="109855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亞該亞</a:t>
            </a:r>
          </a:p>
        </p:txBody>
      </p:sp>
    </p:spTree>
    <p:extLst>
      <p:ext uri="{BB962C8B-B14F-4D97-AF65-F5344CB8AC3E}">
        <p14:creationId xmlns:p14="http://schemas.microsoft.com/office/powerpoint/2010/main" val="89600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0738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0739" name="Rectangle 3"/>
          <p:cNvSpPr>
            <a:spLocks noChangeArrowheads="1"/>
          </p:cNvSpPr>
          <p:nvPr/>
        </p:nvSpPr>
        <p:spPr bwMode="auto">
          <a:xfrm>
            <a:off x="6975476" y="-14288"/>
            <a:ext cx="3692525" cy="6872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0740" name="AutoShape 4"/>
          <p:cNvSpPr>
            <a:spLocks noChangeArrowheads="1"/>
          </p:cNvSpPr>
          <p:nvPr/>
        </p:nvSpPr>
        <p:spPr bwMode="auto">
          <a:xfrm>
            <a:off x="4008438" y="1366838"/>
            <a:ext cx="1192212" cy="381000"/>
          </a:xfrm>
          <a:prstGeom prst="wedgeRectCallout">
            <a:avLst>
              <a:gd name="adj1" fmla="val -41477"/>
              <a:gd name="adj2" fmla="val -12500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500741" name="Freeform 5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42" name="Freeform 6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43" name="Freeform 7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44" name="Oval 8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0745" name="Oval 9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0746" name="Oval 10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500747" name="Text Box 11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sp>
        <p:nvSpPr>
          <p:cNvPr id="500748" name="AutoShape 12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500749" name="Rectangle 13"/>
          <p:cNvSpPr>
            <a:spLocks noChangeArrowheads="1"/>
          </p:cNvSpPr>
          <p:nvPr/>
        </p:nvSpPr>
        <p:spPr bwMode="auto">
          <a:xfrm>
            <a:off x="7296150" y="609601"/>
            <a:ext cx="2971801" cy="457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這事以後，保羅離了雅典，來到哥林多。遇見一個猶太人，名叫亞居拉，他生在本都；因為革老丟命猶太人都離開羅馬，新近帶著妻百基拉，從義大利來。保羅就投奔了他們</a:t>
            </a:r>
            <a:r>
              <a:rPr lang="zh-TW" altLang="en-US" sz="24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4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18:1-2)</a:t>
            </a:r>
          </a:p>
        </p:txBody>
      </p:sp>
      <p:sp>
        <p:nvSpPr>
          <p:cNvPr id="500750" name="Freeform 14"/>
          <p:cNvSpPr>
            <a:spLocks/>
          </p:cNvSpPr>
          <p:nvPr/>
        </p:nvSpPr>
        <p:spPr bwMode="auto">
          <a:xfrm>
            <a:off x="3484563" y="1016001"/>
            <a:ext cx="533400" cy="74613"/>
          </a:xfrm>
          <a:custGeom>
            <a:avLst/>
            <a:gdLst>
              <a:gd name="T0" fmla="*/ 336 w 336"/>
              <a:gd name="T1" fmla="*/ 0 h 47"/>
              <a:gd name="T2" fmla="*/ 184 w 336"/>
              <a:gd name="T3" fmla="*/ 21 h 47"/>
              <a:gd name="T4" fmla="*/ 0 w 336"/>
              <a:gd name="T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47">
                <a:moveTo>
                  <a:pt x="336" y="0"/>
                </a:moveTo>
                <a:cubicBezTo>
                  <a:pt x="310" y="3"/>
                  <a:pt x="240" y="13"/>
                  <a:pt x="184" y="21"/>
                </a:cubicBezTo>
                <a:cubicBezTo>
                  <a:pt x="128" y="29"/>
                  <a:pt x="38" y="42"/>
                  <a:pt x="0" y="47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51" name="Oval 15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0752" name="Freeform 16"/>
          <p:cNvSpPr>
            <a:spLocks/>
          </p:cNvSpPr>
          <p:nvPr/>
        </p:nvSpPr>
        <p:spPr bwMode="auto">
          <a:xfrm>
            <a:off x="3703639" y="1552575"/>
            <a:ext cx="1273175" cy="2998788"/>
          </a:xfrm>
          <a:custGeom>
            <a:avLst/>
            <a:gdLst>
              <a:gd name="T0" fmla="*/ 0 w 802"/>
              <a:gd name="T1" fmla="*/ 0 h 1889"/>
              <a:gd name="T2" fmla="*/ 387 w 802"/>
              <a:gd name="T3" fmla="*/ 582 h 1889"/>
              <a:gd name="T4" fmla="*/ 392 w 802"/>
              <a:gd name="T5" fmla="*/ 793 h 1889"/>
              <a:gd name="T6" fmla="*/ 283 w 802"/>
              <a:gd name="T7" fmla="*/ 835 h 1889"/>
              <a:gd name="T8" fmla="*/ 217 w 802"/>
              <a:gd name="T9" fmla="*/ 891 h 1889"/>
              <a:gd name="T10" fmla="*/ 166 w 802"/>
              <a:gd name="T11" fmla="*/ 931 h 1889"/>
              <a:gd name="T12" fmla="*/ 206 w 802"/>
              <a:gd name="T13" fmla="*/ 960 h 1889"/>
              <a:gd name="T14" fmla="*/ 325 w 802"/>
              <a:gd name="T15" fmla="*/ 1068 h 1889"/>
              <a:gd name="T16" fmla="*/ 441 w 802"/>
              <a:gd name="T17" fmla="*/ 1182 h 1889"/>
              <a:gd name="T18" fmla="*/ 489 w 802"/>
              <a:gd name="T19" fmla="*/ 1212 h 1889"/>
              <a:gd name="T20" fmla="*/ 534 w 802"/>
              <a:gd name="T21" fmla="*/ 1304 h 1889"/>
              <a:gd name="T22" fmla="*/ 581 w 802"/>
              <a:gd name="T23" fmla="*/ 1336 h 1889"/>
              <a:gd name="T24" fmla="*/ 757 w 802"/>
              <a:gd name="T25" fmla="*/ 1404 h 1889"/>
              <a:gd name="T26" fmla="*/ 801 w 802"/>
              <a:gd name="T27" fmla="*/ 1633 h 1889"/>
              <a:gd name="T28" fmla="*/ 766 w 802"/>
              <a:gd name="T29" fmla="*/ 188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02" h="1889">
                <a:moveTo>
                  <a:pt x="0" y="0"/>
                </a:moveTo>
                <a:cubicBezTo>
                  <a:pt x="64" y="97"/>
                  <a:pt x="322" y="450"/>
                  <a:pt x="387" y="582"/>
                </a:cubicBezTo>
                <a:cubicBezTo>
                  <a:pt x="452" y="714"/>
                  <a:pt x="409" y="751"/>
                  <a:pt x="392" y="793"/>
                </a:cubicBezTo>
                <a:cubicBezTo>
                  <a:pt x="375" y="835"/>
                  <a:pt x="312" y="819"/>
                  <a:pt x="283" y="835"/>
                </a:cubicBezTo>
                <a:cubicBezTo>
                  <a:pt x="254" y="851"/>
                  <a:pt x="236" y="875"/>
                  <a:pt x="217" y="891"/>
                </a:cubicBezTo>
                <a:cubicBezTo>
                  <a:pt x="198" y="907"/>
                  <a:pt x="168" y="920"/>
                  <a:pt x="166" y="931"/>
                </a:cubicBezTo>
                <a:cubicBezTo>
                  <a:pt x="164" y="942"/>
                  <a:pt x="180" y="937"/>
                  <a:pt x="206" y="960"/>
                </a:cubicBezTo>
                <a:cubicBezTo>
                  <a:pt x="232" y="983"/>
                  <a:pt x="286" y="1031"/>
                  <a:pt x="325" y="1068"/>
                </a:cubicBezTo>
                <a:cubicBezTo>
                  <a:pt x="364" y="1105"/>
                  <a:pt x="414" y="1158"/>
                  <a:pt x="441" y="1182"/>
                </a:cubicBezTo>
                <a:cubicBezTo>
                  <a:pt x="468" y="1206"/>
                  <a:pt x="474" y="1192"/>
                  <a:pt x="489" y="1212"/>
                </a:cubicBezTo>
                <a:cubicBezTo>
                  <a:pt x="504" y="1232"/>
                  <a:pt x="519" y="1283"/>
                  <a:pt x="534" y="1304"/>
                </a:cubicBezTo>
                <a:cubicBezTo>
                  <a:pt x="549" y="1325"/>
                  <a:pt x="544" y="1319"/>
                  <a:pt x="581" y="1336"/>
                </a:cubicBezTo>
                <a:cubicBezTo>
                  <a:pt x="618" y="1353"/>
                  <a:pt x="720" y="1355"/>
                  <a:pt x="757" y="1404"/>
                </a:cubicBezTo>
                <a:cubicBezTo>
                  <a:pt x="794" y="1453"/>
                  <a:pt x="800" y="1552"/>
                  <a:pt x="801" y="1633"/>
                </a:cubicBezTo>
                <a:cubicBezTo>
                  <a:pt x="802" y="1714"/>
                  <a:pt x="773" y="1836"/>
                  <a:pt x="766" y="188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53" name="Freeform 17"/>
          <p:cNvSpPr>
            <a:spLocks/>
          </p:cNvSpPr>
          <p:nvPr/>
        </p:nvSpPr>
        <p:spPr bwMode="auto">
          <a:xfrm>
            <a:off x="4597401" y="4195764"/>
            <a:ext cx="320675" cy="433387"/>
          </a:xfrm>
          <a:custGeom>
            <a:avLst/>
            <a:gdLst>
              <a:gd name="T0" fmla="*/ 202 w 202"/>
              <a:gd name="T1" fmla="*/ 219 h 273"/>
              <a:gd name="T2" fmla="*/ 160 w 202"/>
              <a:gd name="T3" fmla="*/ 271 h 273"/>
              <a:gd name="T4" fmla="*/ 54 w 202"/>
              <a:gd name="T5" fmla="*/ 234 h 273"/>
              <a:gd name="T6" fmla="*/ 8 w 202"/>
              <a:gd name="T7" fmla="*/ 147 h 273"/>
              <a:gd name="T8" fmla="*/ 6 w 202"/>
              <a:gd name="T9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2" h="273">
                <a:moveTo>
                  <a:pt x="202" y="219"/>
                </a:moveTo>
                <a:cubicBezTo>
                  <a:pt x="195" y="228"/>
                  <a:pt x="185" y="269"/>
                  <a:pt x="160" y="271"/>
                </a:cubicBezTo>
                <a:cubicBezTo>
                  <a:pt x="135" y="273"/>
                  <a:pt x="79" y="255"/>
                  <a:pt x="54" y="234"/>
                </a:cubicBezTo>
                <a:cubicBezTo>
                  <a:pt x="29" y="213"/>
                  <a:pt x="16" y="186"/>
                  <a:pt x="8" y="147"/>
                </a:cubicBezTo>
                <a:cubicBezTo>
                  <a:pt x="0" y="108"/>
                  <a:pt x="6" y="31"/>
                  <a:pt x="6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54" name="AutoShape 18"/>
          <p:cNvSpPr>
            <a:spLocks noChangeArrowheads="1"/>
          </p:cNvSpPr>
          <p:nvPr/>
        </p:nvSpPr>
        <p:spPr bwMode="auto">
          <a:xfrm>
            <a:off x="3959226" y="4319588"/>
            <a:ext cx="568325" cy="381000"/>
          </a:xfrm>
          <a:prstGeom prst="wedgeRectCallout">
            <a:avLst>
              <a:gd name="adj1" fmla="val 51954"/>
              <a:gd name="adj2" fmla="val -870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雅典</a:t>
            </a:r>
          </a:p>
        </p:txBody>
      </p:sp>
      <p:sp>
        <p:nvSpPr>
          <p:cNvPr id="500755" name="Freeform 19"/>
          <p:cNvSpPr>
            <a:spLocks/>
          </p:cNvSpPr>
          <p:nvPr/>
        </p:nvSpPr>
        <p:spPr bwMode="auto">
          <a:xfrm>
            <a:off x="3419475" y="1135063"/>
            <a:ext cx="279400" cy="406400"/>
          </a:xfrm>
          <a:custGeom>
            <a:avLst/>
            <a:gdLst>
              <a:gd name="T0" fmla="*/ 0 w 176"/>
              <a:gd name="T1" fmla="*/ 0 h 256"/>
              <a:gd name="T2" fmla="*/ 76 w 176"/>
              <a:gd name="T3" fmla="*/ 106 h 256"/>
              <a:gd name="T4" fmla="*/ 176 w 176"/>
              <a:gd name="T5" fmla="*/ 256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256">
                <a:moveTo>
                  <a:pt x="0" y="0"/>
                </a:moveTo>
                <a:cubicBezTo>
                  <a:pt x="23" y="31"/>
                  <a:pt x="47" y="63"/>
                  <a:pt x="76" y="106"/>
                </a:cubicBezTo>
                <a:cubicBezTo>
                  <a:pt x="105" y="149"/>
                  <a:pt x="140" y="202"/>
                  <a:pt x="176" y="256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56" name="Oval 20"/>
          <p:cNvSpPr>
            <a:spLocks noChangeArrowheads="1"/>
          </p:cNvSpPr>
          <p:nvPr/>
        </p:nvSpPr>
        <p:spPr bwMode="auto">
          <a:xfrm>
            <a:off x="3327400" y="102711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0757" name="AutoShape 21"/>
          <p:cNvSpPr>
            <a:spLocks noChangeArrowheads="1"/>
          </p:cNvSpPr>
          <p:nvPr/>
        </p:nvSpPr>
        <p:spPr bwMode="auto">
          <a:xfrm>
            <a:off x="2444750" y="1100138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庇哩亞</a:t>
            </a:r>
          </a:p>
        </p:txBody>
      </p:sp>
      <p:pic>
        <p:nvPicPr>
          <p:cNvPr id="500758" name="Picture 22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374808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0759" name="Text Box 23"/>
          <p:cNvSpPr txBox="1">
            <a:spLocks noChangeAspect="1" noChangeArrowheads="1"/>
          </p:cNvSpPr>
          <p:nvPr/>
        </p:nvSpPr>
        <p:spPr bwMode="auto">
          <a:xfrm>
            <a:off x="4083186" y="35480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pic>
        <p:nvPicPr>
          <p:cNvPr id="500760" name="Picture 2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1" y="612775"/>
            <a:ext cx="112713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0761" name="Text Box 25"/>
          <p:cNvSpPr txBox="1">
            <a:spLocks noChangeAspect="1" noChangeArrowheads="1"/>
          </p:cNvSpPr>
          <p:nvPr/>
        </p:nvSpPr>
        <p:spPr bwMode="auto">
          <a:xfrm>
            <a:off x="3551374" y="200025"/>
            <a:ext cx="406265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</p:txBody>
      </p:sp>
      <p:sp>
        <p:nvSpPr>
          <p:cNvPr id="500762" name="Oval 26"/>
          <p:cNvSpPr>
            <a:spLocks noChangeArrowheads="1"/>
          </p:cNvSpPr>
          <p:nvPr/>
        </p:nvSpPr>
        <p:spPr bwMode="auto">
          <a:xfrm>
            <a:off x="3752850" y="4084638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0763" name="AutoShape 27"/>
          <p:cNvSpPr>
            <a:spLocks noChangeArrowheads="1"/>
          </p:cNvSpPr>
          <p:nvPr/>
        </p:nvSpPr>
        <p:spPr bwMode="auto">
          <a:xfrm>
            <a:off x="2870200" y="4157663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哥林多</a:t>
            </a:r>
          </a:p>
        </p:txBody>
      </p:sp>
      <p:sp>
        <p:nvSpPr>
          <p:cNvPr id="500764" name="Freeform 28"/>
          <p:cNvSpPr>
            <a:spLocks/>
          </p:cNvSpPr>
          <p:nvPr/>
        </p:nvSpPr>
        <p:spPr bwMode="auto">
          <a:xfrm>
            <a:off x="3917950" y="4037013"/>
            <a:ext cx="673100" cy="87312"/>
          </a:xfrm>
          <a:custGeom>
            <a:avLst/>
            <a:gdLst>
              <a:gd name="T0" fmla="*/ 424 w 424"/>
              <a:gd name="T1" fmla="*/ 53 h 55"/>
              <a:gd name="T2" fmla="*/ 184 w 424"/>
              <a:gd name="T3" fmla="*/ 0 h 55"/>
              <a:gd name="T4" fmla="*/ 0 w 424"/>
              <a:gd name="T5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4" h="55">
                <a:moveTo>
                  <a:pt x="424" y="53"/>
                </a:moveTo>
                <a:cubicBezTo>
                  <a:pt x="339" y="26"/>
                  <a:pt x="255" y="0"/>
                  <a:pt x="184" y="0"/>
                </a:cubicBezTo>
                <a:cubicBezTo>
                  <a:pt x="113" y="0"/>
                  <a:pt x="60" y="37"/>
                  <a:pt x="0" y="55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0765" name="Oval 29"/>
          <p:cNvSpPr>
            <a:spLocks noChangeArrowheads="1"/>
          </p:cNvSpPr>
          <p:nvPr/>
        </p:nvSpPr>
        <p:spPr bwMode="auto">
          <a:xfrm>
            <a:off x="4529138" y="40481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00766" name="Picture 30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663" y="3775075"/>
            <a:ext cx="112712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0767" name="Text Box 31"/>
          <p:cNvSpPr txBox="1">
            <a:spLocks noChangeAspect="1" noChangeArrowheads="1"/>
          </p:cNvSpPr>
          <p:nvPr/>
        </p:nvSpPr>
        <p:spPr bwMode="auto">
          <a:xfrm>
            <a:off x="3330711" y="357822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500768" name="Text Box 32"/>
          <p:cNvSpPr txBox="1">
            <a:spLocks noChangeAspect="1" noChangeArrowheads="1"/>
          </p:cNvSpPr>
          <p:nvPr/>
        </p:nvSpPr>
        <p:spPr bwMode="auto">
          <a:xfrm>
            <a:off x="2873511" y="5127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</p:txBody>
      </p:sp>
      <p:pic>
        <p:nvPicPr>
          <p:cNvPr id="500769" name="Picture 33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0770" name="Picture 3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47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50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9" grpId="0" animBg="1"/>
      <p:bldP spid="500749" grpId="0"/>
      <p:bldP spid="500759" grpId="0" animBg="1"/>
      <p:bldP spid="500762" grpId="0" animBg="1"/>
      <p:bldP spid="500763" grpId="0" animBg="1"/>
      <p:bldP spid="500764" grpId="0" animBg="1"/>
      <p:bldP spid="5007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898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6975476" y="-14288"/>
            <a:ext cx="3692525" cy="6872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0" name="AutoShape 4"/>
          <p:cNvSpPr>
            <a:spLocks noChangeArrowheads="1"/>
          </p:cNvSpPr>
          <p:nvPr/>
        </p:nvSpPr>
        <p:spPr bwMode="auto">
          <a:xfrm>
            <a:off x="4008438" y="1366838"/>
            <a:ext cx="1192212" cy="381000"/>
          </a:xfrm>
          <a:prstGeom prst="wedgeRectCallout">
            <a:avLst>
              <a:gd name="adj1" fmla="val -41477"/>
              <a:gd name="adj2" fmla="val -12500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336901" name="Freeform 5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2" name="Freeform 6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3" name="Freeform 7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04" name="Oval 8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5" name="Oval 9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6" name="Oval 10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336908" name="Text Box 12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sp>
        <p:nvSpPr>
          <p:cNvPr id="336911" name="AutoShape 15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36912" name="Rectangle 16"/>
          <p:cNvSpPr>
            <a:spLocks noChangeArrowheads="1"/>
          </p:cNvSpPr>
          <p:nvPr/>
        </p:nvSpPr>
        <p:spPr bwMode="auto">
          <a:xfrm>
            <a:off x="7296150" y="609601"/>
            <a:ext cx="2746376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這事以後，保羅離了雅典，來到哥林多。遇見一個猶太人，名叫亞居拉，他生在本都；因為革老丟命猶太人都離開羅馬，新近帶著妻百基拉，從義大利來。保羅就投奔了他們</a:t>
            </a:r>
            <a:r>
              <a:rPr lang="zh-TW" altLang="en-US" sz="24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4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18:1-2)</a:t>
            </a:r>
          </a:p>
        </p:txBody>
      </p:sp>
      <p:sp>
        <p:nvSpPr>
          <p:cNvPr id="336913" name="Freeform 17"/>
          <p:cNvSpPr>
            <a:spLocks/>
          </p:cNvSpPr>
          <p:nvPr/>
        </p:nvSpPr>
        <p:spPr bwMode="auto">
          <a:xfrm>
            <a:off x="3484563" y="1016001"/>
            <a:ext cx="533400" cy="74613"/>
          </a:xfrm>
          <a:custGeom>
            <a:avLst/>
            <a:gdLst>
              <a:gd name="T0" fmla="*/ 336 w 336"/>
              <a:gd name="T1" fmla="*/ 0 h 47"/>
              <a:gd name="T2" fmla="*/ 184 w 336"/>
              <a:gd name="T3" fmla="*/ 21 h 47"/>
              <a:gd name="T4" fmla="*/ 0 w 336"/>
              <a:gd name="T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47">
                <a:moveTo>
                  <a:pt x="336" y="0"/>
                </a:moveTo>
                <a:cubicBezTo>
                  <a:pt x="310" y="3"/>
                  <a:pt x="240" y="13"/>
                  <a:pt x="184" y="21"/>
                </a:cubicBezTo>
                <a:cubicBezTo>
                  <a:pt x="128" y="29"/>
                  <a:pt x="38" y="42"/>
                  <a:pt x="0" y="47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4" name="Oval 18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15" name="Freeform 19"/>
          <p:cNvSpPr>
            <a:spLocks/>
          </p:cNvSpPr>
          <p:nvPr/>
        </p:nvSpPr>
        <p:spPr bwMode="auto">
          <a:xfrm>
            <a:off x="3703639" y="1552575"/>
            <a:ext cx="1273175" cy="2998788"/>
          </a:xfrm>
          <a:custGeom>
            <a:avLst/>
            <a:gdLst>
              <a:gd name="T0" fmla="*/ 0 w 802"/>
              <a:gd name="T1" fmla="*/ 0 h 1889"/>
              <a:gd name="T2" fmla="*/ 387 w 802"/>
              <a:gd name="T3" fmla="*/ 582 h 1889"/>
              <a:gd name="T4" fmla="*/ 392 w 802"/>
              <a:gd name="T5" fmla="*/ 793 h 1889"/>
              <a:gd name="T6" fmla="*/ 283 w 802"/>
              <a:gd name="T7" fmla="*/ 835 h 1889"/>
              <a:gd name="T8" fmla="*/ 217 w 802"/>
              <a:gd name="T9" fmla="*/ 891 h 1889"/>
              <a:gd name="T10" fmla="*/ 166 w 802"/>
              <a:gd name="T11" fmla="*/ 931 h 1889"/>
              <a:gd name="T12" fmla="*/ 206 w 802"/>
              <a:gd name="T13" fmla="*/ 960 h 1889"/>
              <a:gd name="T14" fmla="*/ 325 w 802"/>
              <a:gd name="T15" fmla="*/ 1068 h 1889"/>
              <a:gd name="T16" fmla="*/ 441 w 802"/>
              <a:gd name="T17" fmla="*/ 1182 h 1889"/>
              <a:gd name="T18" fmla="*/ 489 w 802"/>
              <a:gd name="T19" fmla="*/ 1212 h 1889"/>
              <a:gd name="T20" fmla="*/ 534 w 802"/>
              <a:gd name="T21" fmla="*/ 1304 h 1889"/>
              <a:gd name="T22" fmla="*/ 581 w 802"/>
              <a:gd name="T23" fmla="*/ 1336 h 1889"/>
              <a:gd name="T24" fmla="*/ 757 w 802"/>
              <a:gd name="T25" fmla="*/ 1404 h 1889"/>
              <a:gd name="T26" fmla="*/ 801 w 802"/>
              <a:gd name="T27" fmla="*/ 1633 h 1889"/>
              <a:gd name="T28" fmla="*/ 766 w 802"/>
              <a:gd name="T29" fmla="*/ 188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02" h="1889">
                <a:moveTo>
                  <a:pt x="0" y="0"/>
                </a:moveTo>
                <a:cubicBezTo>
                  <a:pt x="64" y="97"/>
                  <a:pt x="322" y="450"/>
                  <a:pt x="387" y="582"/>
                </a:cubicBezTo>
                <a:cubicBezTo>
                  <a:pt x="452" y="714"/>
                  <a:pt x="409" y="751"/>
                  <a:pt x="392" y="793"/>
                </a:cubicBezTo>
                <a:cubicBezTo>
                  <a:pt x="375" y="835"/>
                  <a:pt x="312" y="819"/>
                  <a:pt x="283" y="835"/>
                </a:cubicBezTo>
                <a:cubicBezTo>
                  <a:pt x="254" y="851"/>
                  <a:pt x="236" y="875"/>
                  <a:pt x="217" y="891"/>
                </a:cubicBezTo>
                <a:cubicBezTo>
                  <a:pt x="198" y="907"/>
                  <a:pt x="168" y="920"/>
                  <a:pt x="166" y="931"/>
                </a:cubicBezTo>
                <a:cubicBezTo>
                  <a:pt x="164" y="942"/>
                  <a:pt x="180" y="937"/>
                  <a:pt x="206" y="960"/>
                </a:cubicBezTo>
                <a:cubicBezTo>
                  <a:pt x="232" y="983"/>
                  <a:pt x="286" y="1031"/>
                  <a:pt x="325" y="1068"/>
                </a:cubicBezTo>
                <a:cubicBezTo>
                  <a:pt x="364" y="1105"/>
                  <a:pt x="414" y="1158"/>
                  <a:pt x="441" y="1182"/>
                </a:cubicBezTo>
                <a:cubicBezTo>
                  <a:pt x="468" y="1206"/>
                  <a:pt x="474" y="1192"/>
                  <a:pt x="489" y="1212"/>
                </a:cubicBezTo>
                <a:cubicBezTo>
                  <a:pt x="504" y="1232"/>
                  <a:pt x="519" y="1283"/>
                  <a:pt x="534" y="1304"/>
                </a:cubicBezTo>
                <a:cubicBezTo>
                  <a:pt x="549" y="1325"/>
                  <a:pt x="544" y="1319"/>
                  <a:pt x="581" y="1336"/>
                </a:cubicBezTo>
                <a:cubicBezTo>
                  <a:pt x="618" y="1353"/>
                  <a:pt x="720" y="1355"/>
                  <a:pt x="757" y="1404"/>
                </a:cubicBezTo>
                <a:cubicBezTo>
                  <a:pt x="794" y="1453"/>
                  <a:pt x="800" y="1552"/>
                  <a:pt x="801" y="1633"/>
                </a:cubicBezTo>
                <a:cubicBezTo>
                  <a:pt x="802" y="1714"/>
                  <a:pt x="773" y="1836"/>
                  <a:pt x="766" y="188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6" name="Freeform 20"/>
          <p:cNvSpPr>
            <a:spLocks/>
          </p:cNvSpPr>
          <p:nvPr/>
        </p:nvSpPr>
        <p:spPr bwMode="auto">
          <a:xfrm>
            <a:off x="4597401" y="4195764"/>
            <a:ext cx="320675" cy="433387"/>
          </a:xfrm>
          <a:custGeom>
            <a:avLst/>
            <a:gdLst>
              <a:gd name="T0" fmla="*/ 202 w 202"/>
              <a:gd name="T1" fmla="*/ 219 h 273"/>
              <a:gd name="T2" fmla="*/ 160 w 202"/>
              <a:gd name="T3" fmla="*/ 271 h 273"/>
              <a:gd name="T4" fmla="*/ 54 w 202"/>
              <a:gd name="T5" fmla="*/ 234 h 273"/>
              <a:gd name="T6" fmla="*/ 8 w 202"/>
              <a:gd name="T7" fmla="*/ 147 h 273"/>
              <a:gd name="T8" fmla="*/ 6 w 202"/>
              <a:gd name="T9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2" h="273">
                <a:moveTo>
                  <a:pt x="202" y="219"/>
                </a:moveTo>
                <a:cubicBezTo>
                  <a:pt x="195" y="228"/>
                  <a:pt x="185" y="269"/>
                  <a:pt x="160" y="271"/>
                </a:cubicBezTo>
                <a:cubicBezTo>
                  <a:pt x="135" y="273"/>
                  <a:pt x="79" y="255"/>
                  <a:pt x="54" y="234"/>
                </a:cubicBezTo>
                <a:cubicBezTo>
                  <a:pt x="29" y="213"/>
                  <a:pt x="16" y="186"/>
                  <a:pt x="8" y="147"/>
                </a:cubicBezTo>
                <a:cubicBezTo>
                  <a:pt x="0" y="108"/>
                  <a:pt x="6" y="31"/>
                  <a:pt x="6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7" name="AutoShape 21"/>
          <p:cNvSpPr>
            <a:spLocks noChangeArrowheads="1"/>
          </p:cNvSpPr>
          <p:nvPr/>
        </p:nvSpPr>
        <p:spPr bwMode="auto">
          <a:xfrm>
            <a:off x="3959226" y="4319588"/>
            <a:ext cx="568325" cy="381000"/>
          </a:xfrm>
          <a:prstGeom prst="wedgeRectCallout">
            <a:avLst>
              <a:gd name="adj1" fmla="val 51954"/>
              <a:gd name="adj2" fmla="val -870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雅典</a:t>
            </a:r>
          </a:p>
        </p:txBody>
      </p:sp>
      <p:sp>
        <p:nvSpPr>
          <p:cNvPr id="336918" name="Freeform 22"/>
          <p:cNvSpPr>
            <a:spLocks/>
          </p:cNvSpPr>
          <p:nvPr/>
        </p:nvSpPr>
        <p:spPr bwMode="auto">
          <a:xfrm>
            <a:off x="3419475" y="1135063"/>
            <a:ext cx="279400" cy="406400"/>
          </a:xfrm>
          <a:custGeom>
            <a:avLst/>
            <a:gdLst>
              <a:gd name="T0" fmla="*/ 0 w 176"/>
              <a:gd name="T1" fmla="*/ 0 h 256"/>
              <a:gd name="T2" fmla="*/ 76 w 176"/>
              <a:gd name="T3" fmla="*/ 106 h 256"/>
              <a:gd name="T4" fmla="*/ 176 w 176"/>
              <a:gd name="T5" fmla="*/ 256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256">
                <a:moveTo>
                  <a:pt x="0" y="0"/>
                </a:moveTo>
                <a:cubicBezTo>
                  <a:pt x="23" y="31"/>
                  <a:pt x="47" y="63"/>
                  <a:pt x="76" y="106"/>
                </a:cubicBezTo>
                <a:cubicBezTo>
                  <a:pt x="105" y="149"/>
                  <a:pt x="140" y="202"/>
                  <a:pt x="176" y="256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19" name="Oval 23"/>
          <p:cNvSpPr>
            <a:spLocks noChangeArrowheads="1"/>
          </p:cNvSpPr>
          <p:nvPr/>
        </p:nvSpPr>
        <p:spPr bwMode="auto">
          <a:xfrm>
            <a:off x="3327400" y="102711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20" name="AutoShape 24"/>
          <p:cNvSpPr>
            <a:spLocks noChangeArrowheads="1"/>
          </p:cNvSpPr>
          <p:nvPr/>
        </p:nvSpPr>
        <p:spPr bwMode="auto">
          <a:xfrm>
            <a:off x="2444750" y="1100138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庇哩亞</a:t>
            </a:r>
          </a:p>
        </p:txBody>
      </p:sp>
      <p:pic>
        <p:nvPicPr>
          <p:cNvPr id="336921" name="Picture 25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1" y="612775"/>
            <a:ext cx="112713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6922" name="Text Box 26"/>
          <p:cNvSpPr txBox="1">
            <a:spLocks noChangeAspect="1" noChangeArrowheads="1"/>
          </p:cNvSpPr>
          <p:nvPr/>
        </p:nvSpPr>
        <p:spPr bwMode="auto">
          <a:xfrm>
            <a:off x="3551374" y="200025"/>
            <a:ext cx="406265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</p:txBody>
      </p:sp>
      <p:sp>
        <p:nvSpPr>
          <p:cNvPr id="336923" name="Oval 27"/>
          <p:cNvSpPr>
            <a:spLocks noChangeArrowheads="1"/>
          </p:cNvSpPr>
          <p:nvPr/>
        </p:nvSpPr>
        <p:spPr bwMode="auto">
          <a:xfrm>
            <a:off x="3752850" y="4084638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24" name="AutoShape 28"/>
          <p:cNvSpPr>
            <a:spLocks noChangeArrowheads="1"/>
          </p:cNvSpPr>
          <p:nvPr/>
        </p:nvSpPr>
        <p:spPr bwMode="auto">
          <a:xfrm>
            <a:off x="2870200" y="4157663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哥林多</a:t>
            </a:r>
          </a:p>
        </p:txBody>
      </p:sp>
      <p:sp>
        <p:nvSpPr>
          <p:cNvPr id="336925" name="Freeform 29"/>
          <p:cNvSpPr>
            <a:spLocks/>
          </p:cNvSpPr>
          <p:nvPr/>
        </p:nvSpPr>
        <p:spPr bwMode="auto">
          <a:xfrm>
            <a:off x="3917950" y="4037013"/>
            <a:ext cx="673100" cy="87312"/>
          </a:xfrm>
          <a:custGeom>
            <a:avLst/>
            <a:gdLst>
              <a:gd name="T0" fmla="*/ 424 w 424"/>
              <a:gd name="T1" fmla="*/ 53 h 55"/>
              <a:gd name="T2" fmla="*/ 184 w 424"/>
              <a:gd name="T3" fmla="*/ 0 h 55"/>
              <a:gd name="T4" fmla="*/ 0 w 424"/>
              <a:gd name="T5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4" h="55">
                <a:moveTo>
                  <a:pt x="424" y="53"/>
                </a:moveTo>
                <a:cubicBezTo>
                  <a:pt x="339" y="26"/>
                  <a:pt x="255" y="0"/>
                  <a:pt x="184" y="0"/>
                </a:cubicBezTo>
                <a:cubicBezTo>
                  <a:pt x="113" y="0"/>
                  <a:pt x="60" y="37"/>
                  <a:pt x="0" y="55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6926" name="Oval 30"/>
          <p:cNvSpPr>
            <a:spLocks noChangeArrowheads="1"/>
          </p:cNvSpPr>
          <p:nvPr/>
        </p:nvSpPr>
        <p:spPr bwMode="auto">
          <a:xfrm>
            <a:off x="4529138" y="40481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6927" name="Picture 31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663" y="3775075"/>
            <a:ext cx="112712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6928" name="Text Box 32"/>
          <p:cNvSpPr txBox="1">
            <a:spLocks noChangeAspect="1" noChangeArrowheads="1"/>
          </p:cNvSpPr>
          <p:nvPr/>
        </p:nvSpPr>
        <p:spPr bwMode="auto">
          <a:xfrm>
            <a:off x="2887513" y="3384550"/>
            <a:ext cx="849463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百基拉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亞居拉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pic>
        <p:nvPicPr>
          <p:cNvPr id="336929" name="Picture 33" descr="man-and-woman-heterosexual-icon-h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963" y="3776664"/>
            <a:ext cx="14446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6930" name="Picture 3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313" y="3775075"/>
            <a:ext cx="112712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6931" name="Text Box 35"/>
          <p:cNvSpPr txBox="1">
            <a:spLocks noChangeAspect="1" noChangeArrowheads="1"/>
          </p:cNvSpPr>
          <p:nvPr/>
        </p:nvSpPr>
        <p:spPr bwMode="auto">
          <a:xfrm>
            <a:off x="2873511" y="5127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</p:txBody>
      </p:sp>
      <p:pic>
        <p:nvPicPr>
          <p:cNvPr id="336932" name="Picture 36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6933" name="Picture 37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98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33" name="Picture 77" descr="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50" y="2908300"/>
            <a:ext cx="73152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527" name="Freeform 71"/>
          <p:cNvSpPr>
            <a:spLocks/>
          </p:cNvSpPr>
          <p:nvPr/>
        </p:nvSpPr>
        <p:spPr bwMode="auto">
          <a:xfrm>
            <a:off x="5803901" y="2703514"/>
            <a:ext cx="142875" cy="200025"/>
          </a:xfrm>
          <a:custGeom>
            <a:avLst/>
            <a:gdLst>
              <a:gd name="T0" fmla="*/ 0 w 90"/>
              <a:gd name="T1" fmla="*/ 0 h 126"/>
              <a:gd name="T2" fmla="*/ 90 w 90"/>
              <a:gd name="T3" fmla="*/ 0 h 126"/>
              <a:gd name="T4" fmla="*/ 46 w 90"/>
              <a:gd name="T5" fmla="*/ 126 h 126"/>
              <a:gd name="T6" fmla="*/ 0 w 90"/>
              <a:gd name="T7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" h="126">
                <a:moveTo>
                  <a:pt x="0" y="0"/>
                </a:moveTo>
                <a:lnTo>
                  <a:pt x="90" y="0"/>
                </a:lnTo>
                <a:lnTo>
                  <a:pt x="46" y="12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086777" y="2613026"/>
            <a:ext cx="62228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AD 30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160838" y="26130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40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5997575" y="26130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50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7818438" y="26130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60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9639300" y="2613025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70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9180513" y="33385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道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8267700" y="33385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獲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釋</a:t>
            </a:r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6299200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V="1">
            <a:off x="6954838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5618163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5262563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V="1">
            <a:off x="4276725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3619500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V="1">
            <a:off x="3341688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V="1">
            <a:off x="7704138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V="1">
            <a:off x="7978775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V="1">
            <a:off x="8228013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V="1">
            <a:off x="8459788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9369425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9920288" y="3136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9729788" y="3338514"/>
            <a:ext cx="3873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聖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殿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被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毀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8037513" y="33385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馬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7785100" y="33385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四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行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6765925" y="33385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行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6105525" y="33385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二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行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5426075" y="33385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第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一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旅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行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7510463" y="3338514"/>
            <a:ext cx="3873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被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囚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受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審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5068888" y="3338513"/>
            <a:ext cx="3873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提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阿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4087813" y="33385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大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數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3430588" y="3338513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亞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拉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伯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曠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野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3151188" y="3338514"/>
            <a:ext cx="387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1600">
                <a:ea typeface="SimHei" panose="02010609060101010101" pitchFamily="49" charset="-122"/>
              </a:rPr>
              <a:t>信</a:t>
            </a:r>
          </a:p>
          <a:p>
            <a:pPr algn="ctr"/>
            <a:r>
              <a:rPr lang="zh-TW" altLang="en-US" sz="1600">
                <a:ea typeface="SimHei" panose="02010609060101010101" pitchFamily="49" charset="-122"/>
              </a:rPr>
              <a:t>主</a:t>
            </a:r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5326063" y="24558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Line 36"/>
          <p:cNvSpPr>
            <a:spLocks noChangeShapeType="1"/>
          </p:cNvSpPr>
          <p:nvPr/>
        </p:nvSpPr>
        <p:spPr bwMode="auto">
          <a:xfrm>
            <a:off x="5907088" y="24558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5135563" y="631825"/>
            <a:ext cx="38735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上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賑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災</a:t>
            </a:r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5711825" y="874714"/>
            <a:ext cx="38735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耶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路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撒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冷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大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會</a:t>
            </a:r>
          </a:p>
        </p:txBody>
      </p:sp>
      <p:sp>
        <p:nvSpPr>
          <p:cNvPr id="19495" name="AutoShape 39" descr="Stationery"/>
          <p:cNvSpPr>
            <a:spLocks noChangeArrowheads="1"/>
          </p:cNvSpPr>
          <p:nvPr/>
        </p:nvSpPr>
        <p:spPr bwMode="auto">
          <a:xfrm>
            <a:off x="9372510" y="343695"/>
            <a:ext cx="1774825" cy="887412"/>
          </a:xfrm>
          <a:prstGeom prst="horizontalScroll">
            <a:avLst>
              <a:gd name="adj" fmla="val 125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400" dirty="0">
                <a:ea typeface="SimHei" panose="02010609060101010101" pitchFamily="49" charset="-122"/>
              </a:rPr>
              <a:t>保羅生平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4627563" y="2455863"/>
            <a:ext cx="0" cy="444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4432300" y="1123950"/>
            <a:ext cx="3873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被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提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三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層</a:t>
            </a:r>
          </a:p>
          <a:p>
            <a:pPr algn="r"/>
            <a:r>
              <a:rPr lang="zh-TW" altLang="en-US" sz="1600">
                <a:solidFill>
                  <a:schemeClr val="accent2"/>
                </a:solidFill>
                <a:ea typeface="SimHei" panose="02010609060101010101" pitchFamily="49" charset="-122"/>
              </a:rPr>
              <a:t>天</a:t>
            </a:r>
          </a:p>
        </p:txBody>
      </p:sp>
      <p:sp>
        <p:nvSpPr>
          <p:cNvPr id="19501" name="Freeform 45"/>
          <p:cNvSpPr>
            <a:spLocks/>
          </p:cNvSpPr>
          <p:nvPr/>
        </p:nvSpPr>
        <p:spPr bwMode="auto">
          <a:xfrm>
            <a:off x="3725863" y="3140075"/>
            <a:ext cx="2762250" cy="1766888"/>
          </a:xfrm>
          <a:custGeom>
            <a:avLst/>
            <a:gdLst>
              <a:gd name="T0" fmla="*/ 27 w 1740"/>
              <a:gd name="T1" fmla="*/ 1113 h 1113"/>
              <a:gd name="T2" fmla="*/ 90 w 1740"/>
              <a:gd name="T3" fmla="*/ 844 h 1113"/>
              <a:gd name="T4" fmla="*/ 570 w 1740"/>
              <a:gd name="T5" fmla="*/ 652 h 1113"/>
              <a:gd name="T6" fmla="*/ 1151 w 1740"/>
              <a:gd name="T7" fmla="*/ 494 h 1113"/>
              <a:gd name="T8" fmla="*/ 1645 w 1740"/>
              <a:gd name="T9" fmla="*/ 312 h 1113"/>
              <a:gd name="T10" fmla="*/ 1722 w 1740"/>
              <a:gd name="T11" fmla="*/ 0 h 1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40" h="1113">
                <a:moveTo>
                  <a:pt x="27" y="1113"/>
                </a:moveTo>
                <a:cubicBezTo>
                  <a:pt x="37" y="1068"/>
                  <a:pt x="0" y="921"/>
                  <a:pt x="90" y="844"/>
                </a:cubicBezTo>
                <a:cubicBezTo>
                  <a:pt x="180" y="767"/>
                  <a:pt x="393" y="710"/>
                  <a:pt x="570" y="652"/>
                </a:cubicBezTo>
                <a:cubicBezTo>
                  <a:pt x="747" y="594"/>
                  <a:pt x="972" y="551"/>
                  <a:pt x="1151" y="494"/>
                </a:cubicBezTo>
                <a:cubicBezTo>
                  <a:pt x="1330" y="437"/>
                  <a:pt x="1550" y="394"/>
                  <a:pt x="1645" y="312"/>
                </a:cubicBezTo>
                <a:cubicBezTo>
                  <a:pt x="1740" y="230"/>
                  <a:pt x="1706" y="65"/>
                  <a:pt x="1722" y="0"/>
                </a:cubicBezTo>
              </a:path>
            </a:pathLst>
          </a:custGeom>
          <a:noFill/>
          <a:ln w="76200" cmpd="sng">
            <a:solidFill>
              <a:srgbClr val="CC0000">
                <a:alpha val="30000"/>
              </a:srgbClr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2327276" y="4821238"/>
            <a:ext cx="422275" cy="120015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保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羅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書</a:t>
            </a:r>
          </a:p>
          <a:p>
            <a:pPr algn="ct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信</a:t>
            </a:r>
          </a:p>
        </p:txBody>
      </p:sp>
      <p:graphicFrame>
        <p:nvGraphicFramePr>
          <p:cNvPr id="19503" name="Group 47"/>
          <p:cNvGraphicFramePr>
            <a:graphicFrameLocks noGrp="1"/>
          </p:cNvGraphicFramePr>
          <p:nvPr/>
        </p:nvGraphicFramePr>
        <p:xfrm>
          <a:off x="2911475" y="4830764"/>
          <a:ext cx="6775450" cy="1629093"/>
        </p:xfrm>
        <a:graphic>
          <a:graphicData uri="http://schemas.openxmlformats.org/drawingml/2006/table">
            <a:tbl>
              <a:tblPr/>
              <a:tblGrid>
                <a:gridCol w="1695450"/>
                <a:gridCol w="1692275"/>
                <a:gridCol w="1693863"/>
                <a:gridCol w="1693862"/>
              </a:tblGrid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春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65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93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帖撒羅尼迦前書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帖撒羅尼迦後書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羅馬書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哥林多前書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哥林多後書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加拉太書？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以弗所書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腓立比書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歌羅西書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腓利門書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提摩太前書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提摩太後書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Hei" panose="02010609060101010101" pitchFamily="49" charset="-122"/>
                          <a:cs typeface="Arial" panose="020B0604020202020204" pitchFamily="34" charset="0"/>
                        </a:rPr>
                        <a:t>提多書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524" name="Rectangle 68"/>
          <p:cNvSpPr>
            <a:spLocks noChangeArrowheads="1"/>
          </p:cNvSpPr>
          <p:nvPr/>
        </p:nvSpPr>
        <p:spPr bwMode="auto">
          <a:xfrm>
            <a:off x="4621214" y="4762501"/>
            <a:ext cx="5159375" cy="197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25" name="Freeform 69"/>
          <p:cNvSpPr>
            <a:spLocks/>
          </p:cNvSpPr>
          <p:nvPr/>
        </p:nvSpPr>
        <p:spPr bwMode="auto">
          <a:xfrm>
            <a:off x="6565901" y="2016126"/>
            <a:ext cx="557213" cy="735013"/>
          </a:xfrm>
          <a:custGeom>
            <a:avLst/>
            <a:gdLst>
              <a:gd name="T0" fmla="*/ 6 w 351"/>
              <a:gd name="T1" fmla="*/ 0 h 463"/>
              <a:gd name="T2" fmla="*/ 50 w 351"/>
              <a:gd name="T3" fmla="*/ 184 h 463"/>
              <a:gd name="T4" fmla="*/ 304 w 351"/>
              <a:gd name="T5" fmla="*/ 277 h 463"/>
              <a:gd name="T6" fmla="*/ 330 w 351"/>
              <a:gd name="T7" fmla="*/ 463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1" h="463">
                <a:moveTo>
                  <a:pt x="6" y="0"/>
                </a:moveTo>
                <a:cubicBezTo>
                  <a:pt x="3" y="69"/>
                  <a:pt x="0" y="138"/>
                  <a:pt x="50" y="184"/>
                </a:cubicBezTo>
                <a:cubicBezTo>
                  <a:pt x="100" y="230"/>
                  <a:pt x="257" y="231"/>
                  <a:pt x="304" y="277"/>
                </a:cubicBezTo>
                <a:cubicBezTo>
                  <a:pt x="351" y="323"/>
                  <a:pt x="327" y="422"/>
                  <a:pt x="330" y="463"/>
                </a:cubicBezTo>
              </a:path>
            </a:pathLst>
          </a:custGeom>
          <a:noFill/>
          <a:ln w="9525" cap="flat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8" name="Freeform 72"/>
          <p:cNvSpPr>
            <a:spLocks/>
          </p:cNvSpPr>
          <p:nvPr/>
        </p:nvSpPr>
        <p:spPr bwMode="auto">
          <a:xfrm>
            <a:off x="7019926" y="2706689"/>
            <a:ext cx="142875" cy="200025"/>
          </a:xfrm>
          <a:custGeom>
            <a:avLst/>
            <a:gdLst>
              <a:gd name="T0" fmla="*/ 0 w 90"/>
              <a:gd name="T1" fmla="*/ 0 h 126"/>
              <a:gd name="T2" fmla="*/ 90 w 90"/>
              <a:gd name="T3" fmla="*/ 0 h 126"/>
              <a:gd name="T4" fmla="*/ 46 w 90"/>
              <a:gd name="T5" fmla="*/ 126 h 126"/>
              <a:gd name="T6" fmla="*/ 0 w 90"/>
              <a:gd name="T7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" h="126">
                <a:moveTo>
                  <a:pt x="0" y="0"/>
                </a:moveTo>
                <a:lnTo>
                  <a:pt x="90" y="0"/>
                </a:lnTo>
                <a:lnTo>
                  <a:pt x="46" y="12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9" name="Text Box 73"/>
          <p:cNvSpPr txBox="1">
            <a:spLocks noChangeArrowheads="1"/>
          </p:cNvSpPr>
          <p:nvPr/>
        </p:nvSpPr>
        <p:spPr bwMode="auto">
          <a:xfrm>
            <a:off x="6397626" y="1300163"/>
            <a:ext cx="4068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solidFill>
                  <a:schemeClr val="tx2"/>
                </a:solidFill>
                <a:ea typeface="SimHei" panose="02010609060101010101" pitchFamily="49" charset="-122"/>
              </a:rPr>
              <a:t>1. </a:t>
            </a:r>
            <a:r>
              <a:rPr lang="zh-TW" altLang="en-US" sz="1600">
                <a:solidFill>
                  <a:schemeClr val="tx2"/>
                </a:solidFill>
                <a:ea typeface="SimHei" panose="02010609060101010101" pitchFamily="49" charset="-122"/>
              </a:rPr>
              <a:t>寫於耶路撒冷大會之前，給南加拉太教會</a:t>
            </a:r>
          </a:p>
        </p:txBody>
      </p:sp>
      <p:sp>
        <p:nvSpPr>
          <p:cNvPr id="19530" name="Text Box 74"/>
          <p:cNvSpPr txBox="1">
            <a:spLocks noChangeArrowheads="1"/>
          </p:cNvSpPr>
          <p:nvPr/>
        </p:nvSpPr>
        <p:spPr bwMode="auto">
          <a:xfrm>
            <a:off x="6397626" y="1712913"/>
            <a:ext cx="3459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>
                <a:solidFill>
                  <a:schemeClr val="tx2"/>
                </a:solidFill>
                <a:ea typeface="SimHei" panose="02010609060101010101" pitchFamily="49" charset="-122"/>
              </a:rPr>
              <a:t>2. </a:t>
            </a:r>
            <a:r>
              <a:rPr lang="zh-TW" altLang="en-US" sz="1600">
                <a:solidFill>
                  <a:schemeClr val="tx2"/>
                </a:solidFill>
                <a:ea typeface="SimHei" panose="02010609060101010101" pitchFamily="49" charset="-122"/>
              </a:rPr>
              <a:t>與羅馬書同期，給加拉太全省教會</a:t>
            </a:r>
          </a:p>
        </p:txBody>
      </p:sp>
      <p:sp>
        <p:nvSpPr>
          <p:cNvPr id="19531" name="AutoShape 75" descr="Parchment"/>
          <p:cNvSpPr>
            <a:spLocks noChangeArrowheads="1"/>
          </p:cNvSpPr>
          <p:nvPr/>
        </p:nvSpPr>
        <p:spPr bwMode="auto">
          <a:xfrm>
            <a:off x="6243638" y="769145"/>
            <a:ext cx="1201738" cy="574675"/>
          </a:xfrm>
          <a:prstGeom prst="foldedCorner">
            <a:avLst>
              <a:gd name="adj" fmla="val 12500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>
                <a:solidFill>
                  <a:schemeClr val="tx2"/>
                </a:solidFill>
                <a:ea typeface="SimHei" panose="02010609060101010101" pitchFamily="49" charset="-122"/>
              </a:rPr>
              <a:t>加拉太書</a:t>
            </a:r>
          </a:p>
        </p:txBody>
      </p:sp>
      <p:sp>
        <p:nvSpPr>
          <p:cNvPr id="19532" name="Freeform 76"/>
          <p:cNvSpPr>
            <a:spLocks/>
          </p:cNvSpPr>
          <p:nvPr/>
        </p:nvSpPr>
        <p:spPr bwMode="auto">
          <a:xfrm>
            <a:off x="5856289" y="1485901"/>
            <a:ext cx="612775" cy="1247775"/>
          </a:xfrm>
          <a:custGeom>
            <a:avLst/>
            <a:gdLst>
              <a:gd name="T0" fmla="*/ 15 w 386"/>
              <a:gd name="T1" fmla="*/ 786 h 786"/>
              <a:gd name="T2" fmla="*/ 26 w 386"/>
              <a:gd name="T3" fmla="*/ 682 h 786"/>
              <a:gd name="T4" fmla="*/ 173 w 386"/>
              <a:gd name="T5" fmla="*/ 560 h 786"/>
              <a:gd name="T6" fmla="*/ 209 w 386"/>
              <a:gd name="T7" fmla="*/ 114 h 786"/>
              <a:gd name="T8" fmla="*/ 386 w 386"/>
              <a:gd name="T9" fmla="*/ 0 h 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6" h="786">
                <a:moveTo>
                  <a:pt x="15" y="786"/>
                </a:moveTo>
                <a:cubicBezTo>
                  <a:pt x="17" y="769"/>
                  <a:pt x="0" y="720"/>
                  <a:pt x="26" y="682"/>
                </a:cubicBezTo>
                <a:cubicBezTo>
                  <a:pt x="52" y="644"/>
                  <a:pt x="143" y="655"/>
                  <a:pt x="173" y="560"/>
                </a:cubicBezTo>
                <a:cubicBezTo>
                  <a:pt x="203" y="465"/>
                  <a:pt x="173" y="207"/>
                  <a:pt x="209" y="114"/>
                </a:cubicBezTo>
                <a:cubicBezTo>
                  <a:pt x="245" y="21"/>
                  <a:pt x="317" y="23"/>
                  <a:pt x="386" y="0"/>
                </a:cubicBezTo>
              </a:path>
            </a:pathLst>
          </a:custGeom>
          <a:noFill/>
          <a:ln w="9525" cap="flat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534" name="Group 78"/>
          <p:cNvGrpSpPr>
            <a:grpSpLocks/>
          </p:cNvGrpSpPr>
          <p:nvPr/>
        </p:nvGrpSpPr>
        <p:grpSpPr bwMode="auto">
          <a:xfrm>
            <a:off x="2857501" y="2692400"/>
            <a:ext cx="130175" cy="217488"/>
            <a:chOff x="840" y="1694"/>
            <a:chExt cx="82" cy="137"/>
          </a:xfrm>
        </p:grpSpPr>
        <p:sp>
          <p:nvSpPr>
            <p:cNvPr id="19535" name="Line 79"/>
            <p:cNvSpPr>
              <a:spLocks noChangeShapeType="1"/>
            </p:cNvSpPr>
            <p:nvPr/>
          </p:nvSpPr>
          <p:spPr bwMode="auto">
            <a:xfrm>
              <a:off x="879" y="1694"/>
              <a:ext cx="0" cy="1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6" name="Line 80"/>
            <p:cNvSpPr>
              <a:spLocks noChangeShapeType="1"/>
            </p:cNvSpPr>
            <p:nvPr/>
          </p:nvSpPr>
          <p:spPr bwMode="auto">
            <a:xfrm>
              <a:off x="840" y="1740"/>
              <a:ext cx="8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4764905" y="5006560"/>
            <a:ext cx="712229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保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羅在那裡住了一年零六個月，將神的道教訓他們。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18:11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zh-TW" alt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103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1" grpId="0" animBg="1"/>
      <p:bldP spid="1950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6648" y="932071"/>
            <a:ext cx="1204534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</a:rPr>
              <a:t>2.1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、寫作背景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: </a:t>
            </a:r>
            <a:endParaRPr lang="en-US" altLang="zh-TW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當時保羅在哥林多，自己作工牧養教會，哥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林多教會的問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題很多。</a:t>
            </a: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帖撒羅尼迦教會很年輕，但受到很大的逼迫，信徒在逼迫。保羅打發提摩太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去帖撒羅尼迦堅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固教會。</a:t>
            </a: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提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摩太回來帶來好消息，誇讚帖撒羅尼迦教會在信心、愛心盼望上的持守。但逼迫仍然在，信徒盼望活著見主，但可能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有人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已受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害或過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世，因此有的信徒灰心。保羅寫信誇讚和鼓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勵帖撒羅尼迦教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會，在逼迫中仰望主的再來。同時有人在教會攻擊保羅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</a:rPr>
              <a:t>, 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指責保羅只呆了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</a:rPr>
              <a:t>3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個主日就離開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、帖撒羅尼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迦前書概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論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歡歡喜喜地盼望主的再來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13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975665"/>
            <a:ext cx="114383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2.3</a:t>
            </a:r>
            <a:r>
              <a:rPr lang="zh-CN" altLang="en-US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鑰節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與鑰字</a:t>
            </a:r>
            <a:r>
              <a:rPr lang="zh-TW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en-US" altLang="zh-TW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5:23; </a:t>
            </a:r>
            <a:r>
              <a:rPr lang="zh-CN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喜樂，盼望，主的降臨</a:t>
            </a:r>
            <a:endParaRPr lang="zh-TW" altLang="en-US" sz="3600" b="1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、帖撒羅尼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迦前書概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論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歡歡喜喜地盼望主的再來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64533"/>
            <a:ext cx="118373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2.4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、分段</a:t>
            </a:r>
            <a:r>
              <a:rPr lang="en-US" altLang="zh-TW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(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每段都有一句重要經節，講義第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頁）</a:t>
            </a:r>
            <a:endParaRPr lang="en-US" altLang="zh-CN" sz="32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AutoNum type="arabicPeriod"/>
            </a:pP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稱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讚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	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再來是我們</a:t>
            </a:r>
            <a:r>
              <a:rPr lang="zh-CN" alt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忍耐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的盼望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(1:1-10)</a:t>
            </a:r>
          </a:p>
          <a:p>
            <a:pPr marL="742950" indent="-742950">
              <a:buAutoNum type="arabicPeriod"/>
            </a:pP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榜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樣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	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再來是我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們</a:t>
            </a:r>
            <a:r>
              <a:rPr lang="zh-CN" alt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服事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盼望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(2:1-20)</a:t>
            </a:r>
          </a:p>
          <a:p>
            <a:pPr marL="742950" indent="-742950">
              <a:buFontTx/>
              <a:buAutoNum type="arabicPeriod"/>
            </a:pP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好消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息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	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再來是我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們</a:t>
            </a:r>
            <a:r>
              <a:rPr lang="zh-CN" alt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成聖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盼望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(3:1-4:12)</a:t>
            </a:r>
          </a:p>
          <a:p>
            <a:pPr marL="742950" indent="-742950">
              <a:buFontTx/>
              <a:buAutoNum type="arabicPeriod"/>
            </a:pP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被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提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	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再來是我們</a:t>
            </a:r>
            <a:r>
              <a:rPr lang="zh-CN" altLang="en-US" sz="3200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蒙安慰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的盼望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(4:13-4:18)</a:t>
            </a:r>
            <a:endParaRPr lang="en-US" altLang="zh-CN" sz="32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eriod"/>
            </a:pP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勉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勵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	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再來是我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們</a:t>
            </a:r>
            <a:r>
              <a:rPr lang="zh-CN" altLang="en-US" sz="3200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警醒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盼望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(5:1-5:28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  <a:endParaRPr lang="zh-TW" altLang="en-US" sz="32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058725"/>
            <a:ext cx="12679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2.2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中心信息</a:t>
            </a:r>
            <a:r>
              <a:rPr lang="zh-TW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再來的隱秘：</a:t>
            </a:r>
            <a:r>
              <a:rPr lang="zh-CN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有關神兒女的結局</a:t>
            </a:r>
          </a:p>
        </p:txBody>
      </p:sp>
    </p:spTree>
    <p:extLst>
      <p:ext uri="{BB962C8B-B14F-4D97-AF65-F5344CB8AC3E}">
        <p14:creationId xmlns:p14="http://schemas.microsoft.com/office/powerpoint/2010/main" val="171060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6648" y="3992174"/>
            <a:ext cx="8366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2.3</a:t>
            </a:r>
            <a:r>
              <a:rPr lang="zh-CN" altLang="en-US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鑰節</a:t>
            </a:r>
            <a:r>
              <a:rPr lang="zh-CN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與鑰字</a:t>
            </a:r>
            <a:r>
              <a:rPr lang="zh-TW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en-US" altLang="zh-TW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en-US" altLang="zh-CN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:3;    </a:t>
            </a:r>
            <a:r>
              <a:rPr lang="zh-CN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主降臨，</a:t>
            </a:r>
            <a:r>
              <a:rPr lang="en-US" altLang="zh-CN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 </a:t>
            </a:r>
            <a:r>
              <a:rPr lang="zh-CN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顯露</a:t>
            </a:r>
            <a:endParaRPr lang="zh-TW" altLang="en-US" sz="3600" b="1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6651" y="879132"/>
            <a:ext cx="1204534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2.1</a:t>
            </a:r>
            <a:r>
              <a:rPr lang="zh-CN" altLang="en-US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、寫作背景補充</a:t>
            </a:r>
            <a:r>
              <a:rPr lang="zh-TW" altLang="en-US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</a:p>
          <a:p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保羅寫了前書之後的幾個月，帖撒羅尼迦教會對主的再來的認識出現了一種錯誤（也有人偽造保羅的信）：認為主馬上就要來，所以不再作工、專管閒事。</a:t>
            </a:r>
            <a:endParaRPr lang="zh-CN" alt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、帖撒羅尼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迦後書概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論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勤勤懇懇地</a:t>
            </a:r>
            <a:r>
              <a:rPr lang="zh-CN" altLang="en-US" sz="4000" b="1" dirty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盼望主的再來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648" y="3113696"/>
            <a:ext cx="121977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2.2</a:t>
            </a:r>
            <a:r>
              <a:rPr lang="zh-CN" altLang="en-US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中心信息</a:t>
            </a:r>
            <a:r>
              <a:rPr lang="zh-TW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TW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主</a:t>
            </a:r>
            <a:r>
              <a:rPr lang="zh-CN" altLang="en-US" sz="36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再</a:t>
            </a:r>
            <a:r>
              <a:rPr lang="zh-CN" altLang="en-US" sz="36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來的徵兆：</a:t>
            </a:r>
            <a:r>
              <a:rPr lang="zh-CN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世界的景況</a:t>
            </a:r>
            <a:endParaRPr lang="zh-CN" altLang="en-US" sz="3600" b="1" dirty="0">
              <a:solidFill>
                <a:srgbClr val="C00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6648" y="4870652"/>
            <a:ext cx="120453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2.4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、分段</a:t>
            </a:r>
            <a:r>
              <a:rPr lang="en-US" altLang="zh-TW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</a:p>
          <a:p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、主再來的日子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審判與徵兆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(1:1-2:12) </a:t>
            </a:r>
            <a:r>
              <a:rPr lang="en-US" altLang="zh-CN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離經叛道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敵基督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</a:p>
          <a:p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、盼望中的態度：持守教導、殷勤作工</a:t>
            </a:r>
            <a:r>
              <a:rPr lang="en-US" altLang="zh-CN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(2:13-3:18)</a:t>
            </a:r>
            <a:endParaRPr lang="zh-CN" altLang="en-US" sz="3200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40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7260" y="238952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四、一點討論：</a:t>
            </a:r>
            <a:endParaRPr lang="zh-TW" altLang="en-US" sz="4000" b="1" dirty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758" y="1295973"/>
            <a:ext cx="115635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1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、關於主的再來，我們的觀點與困惑？</a:t>
            </a:r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、關於作工，什麼算是作工？</a:t>
            </a:r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r>
              <a:rPr lang="en-US" altLang="zh-CN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      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現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在的社會熱點：社會福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利、移民</a:t>
            </a:r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altLang="zh-CN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社會福利的原則是什麼？</a:t>
            </a:r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altLang="zh-CN" sz="36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非法移民是移民嗎？</a:t>
            </a:r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zh-CN" altLang="en-US" sz="36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en-US" altLang="zh-CN" sz="36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5822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帖撒羅尼迦教</a:t>
            </a:r>
            <a:r>
              <a:rPr lang="zh-CN" altLang="en-US" sz="4000" b="1" dirty="0" smtClean="0"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會的背景</a:t>
            </a:r>
            <a:endParaRPr lang="en-US" sz="4000" b="1" dirty="0">
              <a:latin typeface="Calibri" panose="020F0502020204030204" pitchFamily="34" charset="0"/>
              <a:ea typeface="Microsoft YaHei" panose="020B0503020204020204" pitchFamily="34" charset="-122"/>
              <a:cs typeface="Microsoft YaHei" panose="020B0503020204020204" pitchFamily="34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5715" y="1289669"/>
            <a:ext cx="10977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帖</a:t>
            </a:r>
            <a:r>
              <a:rPr lang="zh-TW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撒羅尼迦教</a:t>
            </a:r>
            <a:r>
              <a:rPr lang="zh-TW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會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是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保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羅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第二次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旅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行建立的教會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</a:t>
            </a:r>
            <a:endParaRPr lang="en-US" altLang="zh-CN" sz="32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城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中有許多敵對福音的猶太人，保羅被迫離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開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。教會也一定受</a:t>
            </a:r>
            <a:r>
              <a:rPr lang="zh-CN" altLang="en-US" sz="3200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到極大的逼迫</a:t>
            </a:r>
            <a:r>
              <a:rPr lang="zh-CN" altLang="en-US" sz="3200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</a:t>
            </a:r>
            <a:endParaRPr lang="en-US" altLang="zh-CN" sz="3200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62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034" name="Picture 2" descr="paul-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8035" name="Oval 3"/>
          <p:cNvSpPr>
            <a:spLocks noChangeArrowheads="1"/>
          </p:cNvSpPr>
          <p:nvPr/>
        </p:nvSpPr>
        <p:spPr bwMode="auto">
          <a:xfrm>
            <a:off x="3786188" y="669926"/>
            <a:ext cx="106362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36" name="AutoShape 4"/>
          <p:cNvSpPr>
            <a:spLocks noChangeArrowheads="1"/>
          </p:cNvSpPr>
          <p:nvPr/>
        </p:nvSpPr>
        <p:spPr bwMode="auto">
          <a:xfrm>
            <a:off x="3581401" y="152400"/>
            <a:ext cx="727075" cy="292100"/>
          </a:xfrm>
          <a:prstGeom prst="wedgeRectCallout">
            <a:avLst>
              <a:gd name="adj1" fmla="val -16375"/>
              <a:gd name="adj2" fmla="val 125542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428037" name="Oval 5"/>
          <p:cNvSpPr>
            <a:spLocks noChangeArrowheads="1"/>
          </p:cNvSpPr>
          <p:nvPr/>
        </p:nvSpPr>
        <p:spPr bwMode="auto">
          <a:xfrm>
            <a:off x="8794751" y="5484813"/>
            <a:ext cx="106363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44" name="Oval 12"/>
          <p:cNvSpPr>
            <a:spLocks noChangeArrowheads="1"/>
          </p:cNvSpPr>
          <p:nvPr/>
        </p:nvSpPr>
        <p:spPr bwMode="auto">
          <a:xfrm>
            <a:off x="3192463" y="849313"/>
            <a:ext cx="106362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45" name="Oval 13"/>
          <p:cNvSpPr>
            <a:spLocks noChangeArrowheads="1"/>
          </p:cNvSpPr>
          <p:nvPr/>
        </p:nvSpPr>
        <p:spPr bwMode="auto">
          <a:xfrm>
            <a:off x="2857501" y="892176"/>
            <a:ext cx="106363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46" name="Oval 14"/>
          <p:cNvSpPr>
            <a:spLocks noChangeArrowheads="1"/>
          </p:cNvSpPr>
          <p:nvPr/>
        </p:nvSpPr>
        <p:spPr bwMode="auto">
          <a:xfrm>
            <a:off x="3460751" y="2411413"/>
            <a:ext cx="106363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47" name="Oval 15"/>
          <p:cNvSpPr>
            <a:spLocks noChangeArrowheads="1"/>
          </p:cNvSpPr>
          <p:nvPr/>
        </p:nvSpPr>
        <p:spPr bwMode="auto">
          <a:xfrm>
            <a:off x="3070226" y="2422526"/>
            <a:ext cx="106363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48" name="AutoShape 16"/>
          <p:cNvSpPr>
            <a:spLocks noChangeArrowheads="1"/>
          </p:cNvSpPr>
          <p:nvPr/>
        </p:nvSpPr>
        <p:spPr bwMode="auto">
          <a:xfrm>
            <a:off x="5360988" y="2117725"/>
            <a:ext cx="698500" cy="381000"/>
          </a:xfrm>
          <a:prstGeom prst="wedgeRectCallout">
            <a:avLst>
              <a:gd name="adj1" fmla="val -71819"/>
              <a:gd name="adj2" fmla="val 5041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以弗所</a:t>
            </a:r>
          </a:p>
        </p:txBody>
      </p:sp>
      <p:sp>
        <p:nvSpPr>
          <p:cNvPr id="428049" name="Oval 17"/>
          <p:cNvSpPr>
            <a:spLocks noChangeArrowheads="1"/>
          </p:cNvSpPr>
          <p:nvPr/>
        </p:nvSpPr>
        <p:spPr bwMode="auto">
          <a:xfrm>
            <a:off x="5103813" y="2473326"/>
            <a:ext cx="106362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50" name="Oval 18"/>
          <p:cNvSpPr>
            <a:spLocks noChangeArrowheads="1"/>
          </p:cNvSpPr>
          <p:nvPr/>
        </p:nvSpPr>
        <p:spPr bwMode="auto">
          <a:xfrm>
            <a:off x="9217026" y="3297238"/>
            <a:ext cx="106363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51" name="Oval 19"/>
          <p:cNvSpPr>
            <a:spLocks noChangeArrowheads="1"/>
          </p:cNvSpPr>
          <p:nvPr/>
        </p:nvSpPr>
        <p:spPr bwMode="auto">
          <a:xfrm>
            <a:off x="8585201" y="2938463"/>
            <a:ext cx="106363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52" name="AutoShape 20"/>
          <p:cNvSpPr>
            <a:spLocks noChangeArrowheads="1"/>
          </p:cNvSpPr>
          <p:nvPr/>
        </p:nvSpPr>
        <p:spPr bwMode="auto">
          <a:xfrm>
            <a:off x="9498014" y="3208338"/>
            <a:ext cx="727075" cy="292100"/>
          </a:xfrm>
          <a:prstGeom prst="wedgeRectCallout">
            <a:avLst>
              <a:gd name="adj1" fmla="val -73144"/>
              <a:gd name="adj2" fmla="val -3259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安提阿</a:t>
            </a:r>
          </a:p>
        </p:txBody>
      </p:sp>
      <p:sp>
        <p:nvSpPr>
          <p:cNvPr id="428053" name="AutoShape 21"/>
          <p:cNvSpPr>
            <a:spLocks noChangeArrowheads="1"/>
          </p:cNvSpPr>
          <p:nvPr/>
        </p:nvSpPr>
        <p:spPr bwMode="auto">
          <a:xfrm>
            <a:off x="8480425" y="3287713"/>
            <a:ext cx="514350" cy="292100"/>
          </a:xfrm>
          <a:prstGeom prst="wedgeRectCallout">
            <a:avLst>
              <a:gd name="adj1" fmla="val -19134"/>
              <a:gd name="adj2" fmla="val -134241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大數</a:t>
            </a:r>
          </a:p>
        </p:txBody>
      </p:sp>
      <p:sp>
        <p:nvSpPr>
          <p:cNvPr id="428054" name="Oval 22"/>
          <p:cNvSpPr>
            <a:spLocks noChangeArrowheads="1"/>
          </p:cNvSpPr>
          <p:nvPr/>
        </p:nvSpPr>
        <p:spPr bwMode="auto">
          <a:xfrm>
            <a:off x="7891463" y="2713038"/>
            <a:ext cx="106362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55" name="Oval 23"/>
          <p:cNvSpPr>
            <a:spLocks noChangeArrowheads="1"/>
          </p:cNvSpPr>
          <p:nvPr/>
        </p:nvSpPr>
        <p:spPr bwMode="auto">
          <a:xfrm>
            <a:off x="7350126" y="2638426"/>
            <a:ext cx="106363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56" name="AutoShape 24"/>
          <p:cNvSpPr>
            <a:spLocks noChangeArrowheads="1"/>
          </p:cNvSpPr>
          <p:nvPr/>
        </p:nvSpPr>
        <p:spPr bwMode="auto">
          <a:xfrm>
            <a:off x="7770813" y="2200275"/>
            <a:ext cx="514350" cy="292100"/>
          </a:xfrm>
          <a:prstGeom prst="wedgeRectCallout">
            <a:avLst>
              <a:gd name="adj1" fmla="val -17593"/>
              <a:gd name="adj2" fmla="val 12363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特庇</a:t>
            </a:r>
          </a:p>
        </p:txBody>
      </p:sp>
      <p:sp>
        <p:nvSpPr>
          <p:cNvPr id="428057" name="AutoShape 25"/>
          <p:cNvSpPr>
            <a:spLocks noChangeArrowheads="1"/>
          </p:cNvSpPr>
          <p:nvPr/>
        </p:nvSpPr>
        <p:spPr bwMode="auto">
          <a:xfrm>
            <a:off x="6926264" y="2924175"/>
            <a:ext cx="727075" cy="292100"/>
          </a:xfrm>
          <a:prstGeom prst="wedgeRectCallout">
            <a:avLst>
              <a:gd name="adj1" fmla="val 15722"/>
              <a:gd name="adj2" fmla="val -11087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路司得</a:t>
            </a:r>
          </a:p>
        </p:txBody>
      </p:sp>
      <p:sp>
        <p:nvSpPr>
          <p:cNvPr id="428058" name="Oval 26"/>
          <p:cNvSpPr>
            <a:spLocks noChangeArrowheads="1"/>
          </p:cNvSpPr>
          <p:nvPr/>
        </p:nvSpPr>
        <p:spPr bwMode="auto">
          <a:xfrm>
            <a:off x="7462838" y="2459038"/>
            <a:ext cx="106362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59" name="AutoShape 27"/>
          <p:cNvSpPr>
            <a:spLocks noChangeArrowheads="1"/>
          </p:cNvSpPr>
          <p:nvPr/>
        </p:nvSpPr>
        <p:spPr bwMode="auto">
          <a:xfrm>
            <a:off x="7108826" y="1787525"/>
            <a:ext cx="727075" cy="292100"/>
          </a:xfrm>
          <a:prstGeom prst="wedgeRectCallout">
            <a:avLst>
              <a:gd name="adj1" fmla="val 7421"/>
              <a:gd name="adj2" fmla="val 176088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以哥念</a:t>
            </a:r>
          </a:p>
        </p:txBody>
      </p:sp>
      <p:sp>
        <p:nvSpPr>
          <p:cNvPr id="428060" name="Oval 28"/>
          <p:cNvSpPr>
            <a:spLocks noChangeArrowheads="1"/>
          </p:cNvSpPr>
          <p:nvPr/>
        </p:nvSpPr>
        <p:spPr bwMode="auto">
          <a:xfrm>
            <a:off x="6854826" y="2238376"/>
            <a:ext cx="106363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61" name="AutoShape 29"/>
          <p:cNvSpPr>
            <a:spLocks noChangeArrowheads="1"/>
          </p:cNvSpPr>
          <p:nvPr/>
        </p:nvSpPr>
        <p:spPr bwMode="auto">
          <a:xfrm>
            <a:off x="5924550" y="2552701"/>
            <a:ext cx="966788" cy="538163"/>
          </a:xfrm>
          <a:prstGeom prst="wedgeRectCallout">
            <a:avLst>
              <a:gd name="adj1" fmla="val 48356"/>
              <a:gd name="adj2" fmla="val -88347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彼西底的安提阿</a:t>
            </a:r>
          </a:p>
        </p:txBody>
      </p:sp>
      <p:sp>
        <p:nvSpPr>
          <p:cNvPr id="428062" name="Oval 30"/>
          <p:cNvSpPr>
            <a:spLocks noChangeArrowheads="1"/>
          </p:cNvSpPr>
          <p:nvPr/>
        </p:nvSpPr>
        <p:spPr bwMode="auto">
          <a:xfrm>
            <a:off x="4611688" y="1416051"/>
            <a:ext cx="106362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8063" name="AutoShape 31"/>
          <p:cNvSpPr>
            <a:spLocks noChangeArrowheads="1"/>
          </p:cNvSpPr>
          <p:nvPr/>
        </p:nvSpPr>
        <p:spPr bwMode="auto">
          <a:xfrm>
            <a:off x="4973639" y="1385888"/>
            <a:ext cx="727075" cy="292100"/>
          </a:xfrm>
          <a:prstGeom prst="wedgeRectCallout">
            <a:avLst>
              <a:gd name="adj1" fmla="val -85153"/>
              <a:gd name="adj2" fmla="val -20106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特羅亞</a:t>
            </a:r>
          </a:p>
        </p:txBody>
      </p:sp>
      <p:sp>
        <p:nvSpPr>
          <p:cNvPr id="428064" name="Oval 32"/>
          <p:cNvSpPr>
            <a:spLocks noChangeArrowheads="1"/>
          </p:cNvSpPr>
          <p:nvPr/>
        </p:nvSpPr>
        <p:spPr bwMode="auto">
          <a:xfrm>
            <a:off x="8996363" y="5883276"/>
            <a:ext cx="106362" cy="1063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066" name="Rectangle 34" descr="Oak"/>
          <p:cNvSpPr>
            <a:spLocks noChangeArrowheads="1"/>
          </p:cNvSpPr>
          <p:nvPr/>
        </p:nvSpPr>
        <p:spPr bwMode="auto">
          <a:xfrm>
            <a:off x="1703388" y="5932488"/>
            <a:ext cx="3078162" cy="71596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Aft>
                <a:spcPct val="20000"/>
              </a:spcAft>
            </a:pPr>
            <a:r>
              <a:rPr lang="zh-TW" altLang="en-US" sz="2400" dirty="0">
                <a:ea typeface="SimHei" panose="02010609060101010101" pitchFamily="49" charset="-122"/>
              </a:rPr>
              <a:t>保羅第二次旅行傳道</a:t>
            </a:r>
          </a:p>
        </p:txBody>
      </p:sp>
    </p:spTree>
    <p:extLst>
      <p:ext uri="{BB962C8B-B14F-4D97-AF65-F5344CB8AC3E}">
        <p14:creationId xmlns:p14="http://schemas.microsoft.com/office/powerpoint/2010/main" val="49320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6" grpId="0" animBg="1"/>
      <p:bldP spid="428052" grpId="0" animBg="1"/>
      <p:bldP spid="428053" grpId="0" animBg="1"/>
      <p:bldP spid="428056" grpId="0" animBg="1"/>
      <p:bldP spid="428057" grpId="0" animBg="1"/>
      <p:bldP spid="428059" grpId="0" animBg="1"/>
      <p:bldP spid="428061" grpId="0" animBg="1"/>
      <p:bldP spid="4280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274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279" name="AutoShape 7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10281" name="Text Box 9"/>
          <p:cNvSpPr txBox="1">
            <a:spLocks noChangeArrowheads="1"/>
          </p:cNvSpPr>
          <p:nvPr/>
        </p:nvSpPr>
        <p:spPr bwMode="auto">
          <a:xfrm>
            <a:off x="2098675" y="161925"/>
            <a:ext cx="109855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馬其頓</a:t>
            </a:r>
          </a:p>
        </p:txBody>
      </p:sp>
      <p:sp>
        <p:nvSpPr>
          <p:cNvPr id="310285" name="Rectangle 13"/>
          <p:cNvSpPr>
            <a:spLocks noChangeArrowheads="1"/>
          </p:cNvSpPr>
          <p:nvPr/>
        </p:nvSpPr>
        <p:spPr bwMode="auto">
          <a:xfrm>
            <a:off x="1524000" y="5475288"/>
            <a:ext cx="9144000" cy="1382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6" name="Rectangle 14"/>
          <p:cNvSpPr>
            <a:spLocks noChangeArrowheads="1"/>
          </p:cNvSpPr>
          <p:nvPr/>
        </p:nvSpPr>
        <p:spPr bwMode="auto">
          <a:xfrm>
            <a:off x="2371725" y="5597526"/>
            <a:ext cx="7519988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保羅和西拉經過暗妃波里、亞波羅尼亞，來到帖撒羅尼迦，在那裡有猶太人的會堂。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17:1)</a:t>
            </a:r>
          </a:p>
        </p:txBody>
      </p:sp>
      <p:sp>
        <p:nvSpPr>
          <p:cNvPr id="310289" name="AutoShape 17"/>
          <p:cNvSpPr>
            <a:spLocks noChangeArrowheads="1"/>
          </p:cNvSpPr>
          <p:nvPr/>
        </p:nvSpPr>
        <p:spPr bwMode="auto">
          <a:xfrm>
            <a:off x="5222875" y="927100"/>
            <a:ext cx="1003300" cy="381000"/>
          </a:xfrm>
          <a:prstGeom prst="wedgeRectCallout">
            <a:avLst>
              <a:gd name="adj1" fmla="val -79116"/>
              <a:gd name="adj2" fmla="val -5791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暗妃波里</a:t>
            </a:r>
          </a:p>
        </p:txBody>
      </p:sp>
      <p:sp>
        <p:nvSpPr>
          <p:cNvPr id="310290" name="AutoShape 18"/>
          <p:cNvSpPr>
            <a:spLocks noChangeArrowheads="1"/>
          </p:cNvSpPr>
          <p:nvPr/>
        </p:nvSpPr>
        <p:spPr bwMode="auto">
          <a:xfrm>
            <a:off x="4203701" y="1458913"/>
            <a:ext cx="1192213" cy="381000"/>
          </a:xfrm>
          <a:prstGeom prst="wedgeRectCallout">
            <a:avLst>
              <a:gd name="adj1" fmla="val -22171"/>
              <a:gd name="adj2" fmla="val -13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亞波羅尼亞</a:t>
            </a:r>
          </a:p>
        </p:txBody>
      </p:sp>
      <p:sp>
        <p:nvSpPr>
          <p:cNvPr id="310291" name="Freeform 19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92" name="Freeform 20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88" name="Oval 16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7" name="Oval 15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4" name="Oval 12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310298" name="Text Box 26"/>
          <p:cNvSpPr txBox="1">
            <a:spLocks noChangeAspect="1" noChangeArrowheads="1"/>
          </p:cNvSpPr>
          <p:nvPr/>
        </p:nvSpPr>
        <p:spPr bwMode="auto">
          <a:xfrm>
            <a:off x="5988551" y="100013"/>
            <a:ext cx="1071062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pic>
        <p:nvPicPr>
          <p:cNvPr id="310304" name="Picture 32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1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05" name="Picture 33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5301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06" name="Picture 3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07" name="Picture 35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901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52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85" grpId="0" animBg="1"/>
      <p:bldP spid="310286" grpId="0"/>
      <p:bldP spid="310289" grpId="0" animBg="1"/>
      <p:bldP spid="310290" grpId="0" animBg="1"/>
      <p:bldP spid="310291" grpId="0" animBg="1"/>
      <p:bldP spid="310292" grpId="0" animBg="1"/>
      <p:bldP spid="310288" grpId="0" animBg="1"/>
      <p:bldP spid="3102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346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3347" name="Oval 3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49" name="AutoShape 5"/>
          <p:cNvSpPr>
            <a:spLocks noChangeArrowheads="1"/>
          </p:cNvSpPr>
          <p:nvPr/>
        </p:nvSpPr>
        <p:spPr bwMode="auto">
          <a:xfrm>
            <a:off x="3509963" y="131763"/>
            <a:ext cx="1192212" cy="381000"/>
          </a:xfrm>
          <a:prstGeom prst="wedgeRectCallout">
            <a:avLst>
              <a:gd name="adj1" fmla="val -5792"/>
              <a:gd name="adj2" fmla="val 1570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313350" name="Text Box 6"/>
          <p:cNvSpPr txBox="1">
            <a:spLocks noChangeArrowheads="1"/>
          </p:cNvSpPr>
          <p:nvPr/>
        </p:nvSpPr>
        <p:spPr bwMode="auto">
          <a:xfrm>
            <a:off x="2098675" y="161925"/>
            <a:ext cx="109855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馬其頓</a:t>
            </a:r>
          </a:p>
        </p:txBody>
      </p:sp>
      <p:sp>
        <p:nvSpPr>
          <p:cNvPr id="313353" name="AutoShape 9"/>
          <p:cNvSpPr>
            <a:spLocks noChangeArrowheads="1"/>
          </p:cNvSpPr>
          <p:nvPr/>
        </p:nvSpPr>
        <p:spPr bwMode="auto">
          <a:xfrm>
            <a:off x="5222875" y="927100"/>
            <a:ext cx="1003300" cy="381000"/>
          </a:xfrm>
          <a:prstGeom prst="wedgeRectCallout">
            <a:avLst>
              <a:gd name="adj1" fmla="val -79116"/>
              <a:gd name="adj2" fmla="val -5791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暗妃波里</a:t>
            </a:r>
          </a:p>
        </p:txBody>
      </p:sp>
      <p:sp>
        <p:nvSpPr>
          <p:cNvPr id="313354" name="AutoShape 10"/>
          <p:cNvSpPr>
            <a:spLocks noChangeArrowheads="1"/>
          </p:cNvSpPr>
          <p:nvPr/>
        </p:nvSpPr>
        <p:spPr bwMode="auto">
          <a:xfrm>
            <a:off x="4203701" y="1458913"/>
            <a:ext cx="1192213" cy="381000"/>
          </a:xfrm>
          <a:prstGeom prst="wedgeRectCallout">
            <a:avLst>
              <a:gd name="adj1" fmla="val -22171"/>
              <a:gd name="adj2" fmla="val -13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亞波羅尼亞</a:t>
            </a:r>
          </a:p>
        </p:txBody>
      </p:sp>
      <p:sp>
        <p:nvSpPr>
          <p:cNvPr id="313355" name="Freeform 11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356" name="Freeform 12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357" name="Freeform 13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358" name="Oval 14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59" name="Oval 15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60" name="Oval 16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pic>
        <p:nvPicPr>
          <p:cNvPr id="313366" name="Picture 22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938" y="900114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67" name="Picture 23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638" y="900114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68" name="Picture 2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38" y="900114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3369" name="Text Box 25"/>
          <p:cNvSpPr txBox="1">
            <a:spLocks noChangeAspect="1" noChangeArrowheads="1"/>
          </p:cNvSpPr>
          <p:nvPr/>
        </p:nvSpPr>
        <p:spPr bwMode="auto">
          <a:xfrm>
            <a:off x="2625576" y="749300"/>
            <a:ext cx="849463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313370" name="AutoShape 26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13372" name="Text Box 28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sp>
        <p:nvSpPr>
          <p:cNvPr id="313373" name="Rectangle 29"/>
          <p:cNvSpPr>
            <a:spLocks noChangeArrowheads="1"/>
          </p:cNvSpPr>
          <p:nvPr/>
        </p:nvSpPr>
        <p:spPr bwMode="auto">
          <a:xfrm>
            <a:off x="1524000" y="5475288"/>
            <a:ext cx="9144000" cy="1382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74" name="Rectangle 30"/>
          <p:cNvSpPr>
            <a:spLocks noChangeArrowheads="1"/>
          </p:cNvSpPr>
          <p:nvPr/>
        </p:nvSpPr>
        <p:spPr bwMode="auto">
          <a:xfrm>
            <a:off x="2371725" y="5597526"/>
            <a:ext cx="7519988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保羅和西拉經過暗妃波里、亞波羅尼亞，來到帖撒羅尼迦，在那裡有猶太人的會堂。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17:1)</a:t>
            </a:r>
          </a:p>
        </p:txBody>
      </p:sp>
      <p:pic>
        <p:nvPicPr>
          <p:cNvPr id="313375" name="Picture 31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07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1034248" y="518590"/>
            <a:ext cx="9317115" cy="4958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保羅照他素常的規矩進去，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一連三個安息日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，本著聖經與他們辯論，講解陳明基督必須受害，從死裡復活；又說：「我所傳與你們的這位耶穌，就是基督。」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他們中間有些人聽了勸，就附從保羅和西拉，並有許多虔敬的希臘人，尊貴的婦女也不少。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但那不信的猶太人心裡嫉妒，招聚了些市井匪類，搭夥成群，聳動合城的人闖進耶孫的家，要將保羅、西拉帶到百姓那裡。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找不著他們，就把耶孫和幾個弟兄拉到地方官那裡，喊叫說：「那攪亂天下的也到這裡來了，耶孫收留他們。這些人都違背該撒的命令，說另有一個王耶穌。」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17:2-7)</a:t>
            </a:r>
            <a:endParaRPr lang="zh-TW" alt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0039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42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44" name="AutoShape 4"/>
          <p:cNvSpPr>
            <a:spLocks noChangeArrowheads="1"/>
          </p:cNvSpPr>
          <p:nvPr/>
        </p:nvSpPr>
        <p:spPr bwMode="auto">
          <a:xfrm>
            <a:off x="3787776" y="1370013"/>
            <a:ext cx="1192213" cy="381000"/>
          </a:xfrm>
          <a:prstGeom prst="wedgeRectCallout">
            <a:avLst>
              <a:gd name="adj1" fmla="val -26167"/>
              <a:gd name="adj2" fmla="val -12500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317447" name="Freeform 7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48" name="Freeform 8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49" name="Freeform 9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50" name="Oval 10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51" name="Oval 11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52" name="Oval 12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pic>
        <p:nvPicPr>
          <p:cNvPr id="317455" name="Picture 15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6" y="577850"/>
            <a:ext cx="112713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56" name="Picture 16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676" y="577850"/>
            <a:ext cx="112713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57" name="Picture 17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6" y="577850"/>
            <a:ext cx="112713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58" name="Text Box 18"/>
          <p:cNvSpPr txBox="1">
            <a:spLocks noChangeAspect="1" noChangeArrowheads="1"/>
          </p:cNvSpPr>
          <p:nvPr/>
        </p:nvSpPr>
        <p:spPr bwMode="auto">
          <a:xfrm>
            <a:off x="2947838" y="215900"/>
            <a:ext cx="849463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317459" name="AutoShape 19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17460" name="Rectangle 20"/>
          <p:cNvSpPr>
            <a:spLocks noChangeArrowheads="1"/>
          </p:cNvSpPr>
          <p:nvPr/>
        </p:nvSpPr>
        <p:spPr bwMode="auto">
          <a:xfrm>
            <a:off x="6861176" y="11114"/>
            <a:ext cx="3806825" cy="6846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61" name="Rectangle 21"/>
          <p:cNvSpPr>
            <a:spLocks noChangeArrowheads="1"/>
          </p:cNvSpPr>
          <p:nvPr/>
        </p:nvSpPr>
        <p:spPr bwMode="auto">
          <a:xfrm>
            <a:off x="7326313" y="725489"/>
            <a:ext cx="3069438" cy="463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眾人和地方官聽見這話，就驚慌了；於是取了耶孫和其餘之人的保狀，就釋放了他們。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弟兄們隨即在夜間打發保羅和西拉往庇哩亞去。二人到了，就進入猶太人的會堂。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17:</a:t>
            </a:r>
            <a:r>
              <a:rPr lang="en-US" altLang="zh-TW" sz="2400" dirty="0">
                <a:latin typeface="SimHei" panose="02010609060101010101" pitchFamily="49" charset="-122"/>
                <a:ea typeface="新細明體" panose="02020500000000000000" pitchFamily="18" charset="-120"/>
              </a:rPr>
              <a:t>8-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en-US" altLang="zh-TW" sz="2400" dirty="0">
                <a:latin typeface="SimHei" panose="02010609060101010101" pitchFamily="49" charset="-122"/>
                <a:ea typeface="新細明體" panose="02020500000000000000" pitchFamily="18" charset="-120"/>
              </a:rPr>
              <a:t>0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317462" name="Oval 22"/>
          <p:cNvSpPr>
            <a:spLocks noChangeArrowheads="1"/>
          </p:cNvSpPr>
          <p:nvPr/>
        </p:nvSpPr>
        <p:spPr bwMode="auto">
          <a:xfrm>
            <a:off x="3327400" y="102711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63" name="Freeform 23"/>
          <p:cNvSpPr>
            <a:spLocks/>
          </p:cNvSpPr>
          <p:nvPr/>
        </p:nvSpPr>
        <p:spPr bwMode="auto">
          <a:xfrm>
            <a:off x="3484563" y="1016001"/>
            <a:ext cx="533400" cy="74613"/>
          </a:xfrm>
          <a:custGeom>
            <a:avLst/>
            <a:gdLst>
              <a:gd name="T0" fmla="*/ 336 w 336"/>
              <a:gd name="T1" fmla="*/ 0 h 47"/>
              <a:gd name="T2" fmla="*/ 184 w 336"/>
              <a:gd name="T3" fmla="*/ 21 h 47"/>
              <a:gd name="T4" fmla="*/ 0 w 336"/>
              <a:gd name="T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47">
                <a:moveTo>
                  <a:pt x="336" y="0"/>
                </a:moveTo>
                <a:cubicBezTo>
                  <a:pt x="310" y="3"/>
                  <a:pt x="240" y="13"/>
                  <a:pt x="184" y="21"/>
                </a:cubicBezTo>
                <a:cubicBezTo>
                  <a:pt x="128" y="29"/>
                  <a:pt x="38" y="42"/>
                  <a:pt x="0" y="47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43" name="Oval 3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64" name="AutoShape 24"/>
          <p:cNvSpPr>
            <a:spLocks noChangeArrowheads="1"/>
          </p:cNvSpPr>
          <p:nvPr/>
        </p:nvSpPr>
        <p:spPr bwMode="auto">
          <a:xfrm>
            <a:off x="2805113" y="1381125"/>
            <a:ext cx="698500" cy="381000"/>
          </a:xfrm>
          <a:prstGeom prst="wedgeRectCallout">
            <a:avLst>
              <a:gd name="adj1" fmla="val 33634"/>
              <a:gd name="adj2" fmla="val -995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庇哩亞</a:t>
            </a:r>
          </a:p>
        </p:txBody>
      </p:sp>
      <p:sp>
        <p:nvSpPr>
          <p:cNvPr id="317465" name="Text Box 25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pic>
        <p:nvPicPr>
          <p:cNvPr id="317466" name="Picture 26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67" name="Picture 27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68" name="Picture 28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69" name="Text Box 29"/>
          <p:cNvSpPr txBox="1">
            <a:spLocks noChangeAspect="1" noChangeArrowheads="1"/>
          </p:cNvSpPr>
          <p:nvPr/>
        </p:nvSpPr>
        <p:spPr bwMode="auto">
          <a:xfrm>
            <a:off x="2330301" y="331788"/>
            <a:ext cx="849463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pic>
        <p:nvPicPr>
          <p:cNvPr id="317470" name="Picture 30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71" name="AutoShape 31"/>
          <p:cNvSpPr>
            <a:spLocks noChangeArrowheads="1"/>
          </p:cNvSpPr>
          <p:nvPr/>
        </p:nvSpPr>
        <p:spPr bwMode="auto">
          <a:xfrm>
            <a:off x="2816226" y="2192339"/>
            <a:ext cx="3719513" cy="981075"/>
          </a:xfrm>
          <a:prstGeom prst="wedgeRectCallout">
            <a:avLst>
              <a:gd name="adj1" fmla="val 70231"/>
              <a:gd name="adj2" fmla="val -34468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Aft>
                <a:spcPct val="20000"/>
              </a:spcAft>
            </a:pPr>
            <a:r>
              <a:rPr lang="zh-TW" altLang="en-US" sz="2200">
                <a:solidFill>
                  <a:schemeClr val="bg1"/>
                </a:solidFill>
                <a:ea typeface="SimHei" panose="02010609060101010101" pitchFamily="49" charset="-122"/>
              </a:rPr>
              <a:t>保證保羅等人不再現身，否則沒收保釋金，並受懲罰。</a:t>
            </a:r>
          </a:p>
        </p:txBody>
      </p:sp>
    </p:spTree>
    <p:extLst>
      <p:ext uri="{BB962C8B-B14F-4D97-AF65-F5344CB8AC3E}">
        <p14:creationId xmlns:p14="http://schemas.microsoft.com/office/powerpoint/2010/main" val="218951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8" grpId="0" animBg="1"/>
      <p:bldP spid="317460" grpId="0" animBg="1"/>
      <p:bldP spid="317462" grpId="0" animBg="1"/>
      <p:bldP spid="317463" grpId="0" animBg="1"/>
      <p:bldP spid="317464" grpId="0" animBg="1"/>
      <p:bldP spid="317469" grpId="0" animBg="1"/>
      <p:bldP spid="317471" grpId="0" animBg="1"/>
      <p:bldP spid="31747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490" name="Picture 2" descr="Thessalonik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9491" name="Text Box 3"/>
          <p:cNvSpPr txBox="1">
            <a:spLocks noChangeArrowheads="1"/>
          </p:cNvSpPr>
          <p:nvPr/>
        </p:nvSpPr>
        <p:spPr bwMode="auto">
          <a:xfrm>
            <a:off x="2868613" y="120650"/>
            <a:ext cx="7661072" cy="212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ct val="30000"/>
              </a:spcAft>
            </a:pPr>
            <a:r>
              <a:rPr lang="zh-TW" altLang="en-US" sz="2400" dirty="0">
                <a:ea typeface="SimHei" panose="02010609060101010101" pitchFamily="49" charset="-122"/>
              </a:rPr>
              <a:t>帖撒羅尼</a:t>
            </a:r>
            <a:r>
              <a:rPr lang="zh-TW" altLang="en-US" sz="2400" dirty="0" smtClean="0">
                <a:ea typeface="SimHei" panose="02010609060101010101" pitchFamily="49" charset="-122"/>
              </a:rPr>
              <a:t>迦</a:t>
            </a:r>
            <a:r>
              <a:rPr lang="en-US" altLang="zh-TW" sz="2400" dirty="0" smtClean="0">
                <a:ea typeface="SimHei" panose="02010609060101010101" pitchFamily="49" charset="-122"/>
              </a:rPr>
              <a:t>: </a:t>
            </a:r>
            <a:r>
              <a:rPr lang="en-US" altLang="zh-TW" sz="2400" dirty="0">
                <a:solidFill>
                  <a:srgbClr val="FF0000"/>
                </a:solidFill>
                <a:ea typeface="SimHei" panose="02010609060101010101" pitchFamily="49" charset="-122"/>
              </a:rPr>
              <a:t>(</a:t>
            </a:r>
            <a:r>
              <a:rPr lang="zh-CN" altLang="en-US" sz="2400" dirty="0" smtClean="0">
                <a:solidFill>
                  <a:srgbClr val="FF0000"/>
                </a:solidFill>
                <a:ea typeface="SimHei" panose="02010609060101010101" pitchFamily="49" charset="-122"/>
              </a:rPr>
              <a:t>亞歷山大的妹妹的名字</a:t>
            </a:r>
            <a:r>
              <a:rPr lang="en-US" altLang="zh-CN" sz="2400" dirty="0" smtClean="0">
                <a:solidFill>
                  <a:srgbClr val="FF0000"/>
                </a:solidFill>
                <a:ea typeface="SimHei" panose="02010609060101010101" pitchFamily="49" charset="-122"/>
              </a:rPr>
              <a:t>)</a:t>
            </a:r>
            <a:endParaRPr lang="zh-TW" altLang="en-US" sz="2400" dirty="0">
              <a:solidFill>
                <a:srgbClr val="FF0000"/>
              </a:solidFill>
              <a:ea typeface="SimHei" panose="02010609060101010101" pitchFamily="49" charset="-122"/>
            </a:endParaRPr>
          </a:p>
          <a:p>
            <a:pPr>
              <a:spcAft>
                <a:spcPct val="20000"/>
              </a:spcAft>
            </a:pP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馬其頓首府；今日希臘第二大城</a:t>
            </a:r>
          </a:p>
          <a:p>
            <a:pPr>
              <a:spcAft>
                <a:spcPct val="20000"/>
              </a:spcAft>
            </a:pP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當時猶太人口眾多，到了</a:t>
            </a: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19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世紀甚至曾佔全城半數以上</a:t>
            </a:r>
          </a:p>
          <a:p>
            <a:pPr>
              <a:spcAft>
                <a:spcPct val="20000"/>
              </a:spcAft>
            </a:pP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二戰期間，納粹屠殺該城</a:t>
            </a: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96%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的猶太人，如今剩下不足一千人</a:t>
            </a:r>
          </a:p>
          <a:p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保羅首次在此傳道三星</a:t>
            </a:r>
            <a:r>
              <a:rPr lang="zh-TW" altLang="en-US" sz="2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期</a:t>
            </a:r>
            <a:r>
              <a:rPr lang="zh-CN" altLang="en-US" sz="2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（實際停留時間可能是幾個月）</a:t>
            </a:r>
            <a:endParaRPr lang="zh-TW" altLang="en-US" sz="2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408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634" name="Picture 2" descr="map-46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5635" name="AutoShape 3"/>
          <p:cNvSpPr>
            <a:spLocks noChangeArrowheads="1"/>
          </p:cNvSpPr>
          <p:nvPr/>
        </p:nvSpPr>
        <p:spPr bwMode="auto">
          <a:xfrm>
            <a:off x="4008438" y="1366838"/>
            <a:ext cx="1192212" cy="381000"/>
          </a:xfrm>
          <a:prstGeom prst="wedgeRectCallout">
            <a:avLst>
              <a:gd name="adj1" fmla="val -41477"/>
              <a:gd name="adj2" fmla="val -12500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帖撒羅尼迦</a:t>
            </a:r>
          </a:p>
        </p:txBody>
      </p:sp>
      <p:sp>
        <p:nvSpPr>
          <p:cNvPr id="325636" name="Freeform 4"/>
          <p:cNvSpPr>
            <a:spLocks/>
          </p:cNvSpPr>
          <p:nvPr/>
        </p:nvSpPr>
        <p:spPr bwMode="auto">
          <a:xfrm>
            <a:off x="4846638" y="601663"/>
            <a:ext cx="436562" cy="220662"/>
          </a:xfrm>
          <a:custGeom>
            <a:avLst/>
            <a:gdLst>
              <a:gd name="T0" fmla="*/ 275 w 275"/>
              <a:gd name="T1" fmla="*/ 31 h 139"/>
              <a:gd name="T2" fmla="*/ 125 w 275"/>
              <a:gd name="T3" fmla="*/ 18 h 139"/>
              <a:gd name="T4" fmla="*/ 0 w 275"/>
              <a:gd name="T5" fmla="*/ 139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5" h="139">
                <a:moveTo>
                  <a:pt x="275" y="31"/>
                </a:moveTo>
                <a:cubicBezTo>
                  <a:pt x="223" y="15"/>
                  <a:pt x="171" y="0"/>
                  <a:pt x="125" y="18"/>
                </a:cubicBezTo>
                <a:cubicBezTo>
                  <a:pt x="79" y="36"/>
                  <a:pt x="39" y="87"/>
                  <a:pt x="0" y="13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37" name="Freeform 5"/>
          <p:cNvSpPr>
            <a:spLocks/>
          </p:cNvSpPr>
          <p:nvPr/>
        </p:nvSpPr>
        <p:spPr bwMode="auto">
          <a:xfrm>
            <a:off x="4562475" y="854076"/>
            <a:ext cx="254000" cy="212725"/>
          </a:xfrm>
          <a:custGeom>
            <a:avLst/>
            <a:gdLst>
              <a:gd name="T0" fmla="*/ 160 w 160"/>
              <a:gd name="T1" fmla="*/ 0 h 134"/>
              <a:gd name="T2" fmla="*/ 86 w 160"/>
              <a:gd name="T3" fmla="*/ 80 h 134"/>
              <a:gd name="T4" fmla="*/ 0 w 160"/>
              <a:gd name="T5" fmla="*/ 13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0" h="134">
                <a:moveTo>
                  <a:pt x="160" y="0"/>
                </a:moveTo>
                <a:cubicBezTo>
                  <a:pt x="136" y="29"/>
                  <a:pt x="113" y="58"/>
                  <a:pt x="86" y="80"/>
                </a:cubicBezTo>
                <a:cubicBezTo>
                  <a:pt x="59" y="102"/>
                  <a:pt x="29" y="118"/>
                  <a:pt x="0" y="13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38" name="Freeform 6"/>
          <p:cNvSpPr>
            <a:spLocks/>
          </p:cNvSpPr>
          <p:nvPr/>
        </p:nvSpPr>
        <p:spPr bwMode="auto">
          <a:xfrm>
            <a:off x="4152901" y="1020763"/>
            <a:ext cx="360363" cy="49212"/>
          </a:xfrm>
          <a:custGeom>
            <a:avLst/>
            <a:gdLst>
              <a:gd name="T0" fmla="*/ 227 w 227"/>
              <a:gd name="T1" fmla="*/ 31 h 31"/>
              <a:gd name="T2" fmla="*/ 91 w 227"/>
              <a:gd name="T3" fmla="*/ 10 h 31"/>
              <a:gd name="T4" fmla="*/ 0 w 227"/>
              <a:gd name="T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7" h="31">
                <a:moveTo>
                  <a:pt x="227" y="31"/>
                </a:moveTo>
                <a:cubicBezTo>
                  <a:pt x="204" y="28"/>
                  <a:pt x="129" y="15"/>
                  <a:pt x="91" y="10"/>
                </a:cubicBezTo>
                <a:cubicBezTo>
                  <a:pt x="53" y="5"/>
                  <a:pt x="19" y="2"/>
                  <a:pt x="0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39" name="Oval 7"/>
          <p:cNvSpPr>
            <a:spLocks noChangeArrowheads="1"/>
          </p:cNvSpPr>
          <p:nvPr/>
        </p:nvSpPr>
        <p:spPr bwMode="auto">
          <a:xfrm>
            <a:off x="4448175" y="976313"/>
            <a:ext cx="165100" cy="165100"/>
          </a:xfrm>
          <a:prstGeom prst="ellipse">
            <a:avLst/>
          </a:prstGeom>
          <a:solidFill>
            <a:srgbClr val="FF9933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640" name="Oval 8"/>
          <p:cNvSpPr>
            <a:spLocks noChangeArrowheads="1"/>
          </p:cNvSpPr>
          <p:nvPr/>
        </p:nvSpPr>
        <p:spPr bwMode="auto">
          <a:xfrm>
            <a:off x="4773613" y="765175"/>
            <a:ext cx="165100" cy="165100"/>
          </a:xfrm>
          <a:prstGeom prst="ellipse">
            <a:avLst/>
          </a:prstGeom>
          <a:solidFill>
            <a:srgbClr val="FF9933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641" name="Oval 9"/>
          <p:cNvSpPr>
            <a:spLocks noChangeAspect="1" noChangeArrowheads="1"/>
          </p:cNvSpPr>
          <p:nvPr/>
        </p:nvSpPr>
        <p:spPr bwMode="auto">
          <a:xfrm>
            <a:off x="5200650" y="5683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>
              <a:ea typeface="新細明體" panose="02020500000000000000" pitchFamily="18" charset="-120"/>
            </a:endParaRPr>
          </a:p>
        </p:txBody>
      </p:sp>
      <p:pic>
        <p:nvPicPr>
          <p:cNvPr id="325644" name="Picture 12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2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5645" name="Picture 13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5646" name="Picture 1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13" y="69373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5647" name="Text Box 15"/>
          <p:cNvSpPr txBox="1">
            <a:spLocks noChangeAspect="1" noChangeArrowheads="1"/>
          </p:cNvSpPr>
          <p:nvPr/>
        </p:nvSpPr>
        <p:spPr bwMode="auto">
          <a:xfrm>
            <a:off x="2274738" y="331788"/>
            <a:ext cx="849463" cy="707886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325648" name="AutoShape 16"/>
          <p:cNvSpPr>
            <a:spLocks noChangeArrowheads="1"/>
          </p:cNvSpPr>
          <p:nvPr/>
        </p:nvSpPr>
        <p:spPr bwMode="auto">
          <a:xfrm>
            <a:off x="4778375" y="57150"/>
            <a:ext cx="698500" cy="381000"/>
          </a:xfrm>
          <a:prstGeom prst="wedgeRectCallout">
            <a:avLst>
              <a:gd name="adj1" fmla="val 22046"/>
              <a:gd name="adj2" fmla="val 81667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腓立比</a:t>
            </a:r>
          </a:p>
        </p:txBody>
      </p:sp>
      <p:sp>
        <p:nvSpPr>
          <p:cNvPr id="325652" name="Freeform 20"/>
          <p:cNvSpPr>
            <a:spLocks/>
          </p:cNvSpPr>
          <p:nvPr/>
        </p:nvSpPr>
        <p:spPr bwMode="auto">
          <a:xfrm>
            <a:off x="3484563" y="1016001"/>
            <a:ext cx="533400" cy="74613"/>
          </a:xfrm>
          <a:custGeom>
            <a:avLst/>
            <a:gdLst>
              <a:gd name="T0" fmla="*/ 336 w 336"/>
              <a:gd name="T1" fmla="*/ 0 h 47"/>
              <a:gd name="T2" fmla="*/ 184 w 336"/>
              <a:gd name="T3" fmla="*/ 21 h 47"/>
              <a:gd name="T4" fmla="*/ 0 w 336"/>
              <a:gd name="T5" fmla="*/ 47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47">
                <a:moveTo>
                  <a:pt x="336" y="0"/>
                </a:moveTo>
                <a:cubicBezTo>
                  <a:pt x="310" y="3"/>
                  <a:pt x="240" y="13"/>
                  <a:pt x="184" y="21"/>
                </a:cubicBezTo>
                <a:cubicBezTo>
                  <a:pt x="128" y="29"/>
                  <a:pt x="38" y="42"/>
                  <a:pt x="0" y="47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53" name="Oval 21"/>
          <p:cNvSpPr>
            <a:spLocks noChangeArrowheads="1"/>
          </p:cNvSpPr>
          <p:nvPr/>
        </p:nvSpPr>
        <p:spPr bwMode="auto">
          <a:xfrm>
            <a:off x="3983038" y="91916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654" name="AutoShape 22"/>
          <p:cNvSpPr>
            <a:spLocks noChangeArrowheads="1"/>
          </p:cNvSpPr>
          <p:nvPr/>
        </p:nvSpPr>
        <p:spPr bwMode="auto">
          <a:xfrm>
            <a:off x="2444750" y="1100138"/>
            <a:ext cx="698500" cy="381000"/>
          </a:xfrm>
          <a:prstGeom prst="wedgeRectCallout">
            <a:avLst>
              <a:gd name="adj1" fmla="val 76593"/>
              <a:gd name="adj2" fmla="val -4125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庇哩亞</a:t>
            </a:r>
          </a:p>
        </p:txBody>
      </p:sp>
      <p:sp>
        <p:nvSpPr>
          <p:cNvPr id="325655" name="Freeform 23"/>
          <p:cNvSpPr>
            <a:spLocks/>
          </p:cNvSpPr>
          <p:nvPr/>
        </p:nvSpPr>
        <p:spPr bwMode="auto">
          <a:xfrm>
            <a:off x="3419475" y="1135063"/>
            <a:ext cx="279400" cy="406400"/>
          </a:xfrm>
          <a:custGeom>
            <a:avLst/>
            <a:gdLst>
              <a:gd name="T0" fmla="*/ 0 w 176"/>
              <a:gd name="T1" fmla="*/ 0 h 256"/>
              <a:gd name="T2" fmla="*/ 76 w 176"/>
              <a:gd name="T3" fmla="*/ 106 h 256"/>
              <a:gd name="T4" fmla="*/ 176 w 176"/>
              <a:gd name="T5" fmla="*/ 256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" h="256">
                <a:moveTo>
                  <a:pt x="0" y="0"/>
                </a:moveTo>
                <a:cubicBezTo>
                  <a:pt x="23" y="31"/>
                  <a:pt x="47" y="63"/>
                  <a:pt x="76" y="106"/>
                </a:cubicBezTo>
                <a:cubicBezTo>
                  <a:pt x="105" y="149"/>
                  <a:pt x="140" y="202"/>
                  <a:pt x="176" y="256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51" name="Oval 19"/>
          <p:cNvSpPr>
            <a:spLocks noChangeArrowheads="1"/>
          </p:cNvSpPr>
          <p:nvPr/>
        </p:nvSpPr>
        <p:spPr bwMode="auto">
          <a:xfrm>
            <a:off x="3327400" y="1027113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5656" name="Picture 2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838" y="1524000"/>
            <a:ext cx="112712" cy="28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5659" name="Text Box 27"/>
          <p:cNvSpPr txBox="1">
            <a:spLocks noChangeAspect="1" noChangeArrowheads="1"/>
          </p:cNvSpPr>
          <p:nvPr/>
        </p:nvSpPr>
        <p:spPr bwMode="auto">
          <a:xfrm>
            <a:off x="5621474" y="333375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路加</a:t>
            </a:r>
          </a:p>
        </p:txBody>
      </p:sp>
      <p:sp>
        <p:nvSpPr>
          <p:cNvPr id="325660" name="Text Box 28"/>
          <p:cNvSpPr txBox="1">
            <a:spLocks noChangeAspect="1" noChangeArrowheads="1"/>
          </p:cNvSpPr>
          <p:nvPr/>
        </p:nvSpPr>
        <p:spPr bwMode="auto">
          <a:xfrm>
            <a:off x="2651911" y="331788"/>
            <a:ext cx="627864" cy="7112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提摩太</a:t>
            </a:r>
          </a:p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西拉</a:t>
            </a:r>
          </a:p>
        </p:txBody>
      </p:sp>
      <p:sp>
        <p:nvSpPr>
          <p:cNvPr id="325661" name="Text Box 29"/>
          <p:cNvSpPr txBox="1">
            <a:spLocks noChangeAspect="1" noChangeArrowheads="1"/>
          </p:cNvSpPr>
          <p:nvPr/>
        </p:nvSpPr>
        <p:spPr bwMode="auto">
          <a:xfrm>
            <a:off x="3065599" y="15160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325662" name="Freeform 30"/>
          <p:cNvSpPr>
            <a:spLocks/>
          </p:cNvSpPr>
          <p:nvPr/>
        </p:nvSpPr>
        <p:spPr bwMode="auto">
          <a:xfrm>
            <a:off x="3703639" y="1552575"/>
            <a:ext cx="1273175" cy="2998788"/>
          </a:xfrm>
          <a:custGeom>
            <a:avLst/>
            <a:gdLst>
              <a:gd name="T0" fmla="*/ 0 w 802"/>
              <a:gd name="T1" fmla="*/ 0 h 1889"/>
              <a:gd name="T2" fmla="*/ 387 w 802"/>
              <a:gd name="T3" fmla="*/ 582 h 1889"/>
              <a:gd name="T4" fmla="*/ 392 w 802"/>
              <a:gd name="T5" fmla="*/ 793 h 1889"/>
              <a:gd name="T6" fmla="*/ 283 w 802"/>
              <a:gd name="T7" fmla="*/ 835 h 1889"/>
              <a:gd name="T8" fmla="*/ 217 w 802"/>
              <a:gd name="T9" fmla="*/ 891 h 1889"/>
              <a:gd name="T10" fmla="*/ 166 w 802"/>
              <a:gd name="T11" fmla="*/ 931 h 1889"/>
              <a:gd name="T12" fmla="*/ 206 w 802"/>
              <a:gd name="T13" fmla="*/ 960 h 1889"/>
              <a:gd name="T14" fmla="*/ 325 w 802"/>
              <a:gd name="T15" fmla="*/ 1068 h 1889"/>
              <a:gd name="T16" fmla="*/ 441 w 802"/>
              <a:gd name="T17" fmla="*/ 1182 h 1889"/>
              <a:gd name="T18" fmla="*/ 489 w 802"/>
              <a:gd name="T19" fmla="*/ 1212 h 1889"/>
              <a:gd name="T20" fmla="*/ 534 w 802"/>
              <a:gd name="T21" fmla="*/ 1304 h 1889"/>
              <a:gd name="T22" fmla="*/ 581 w 802"/>
              <a:gd name="T23" fmla="*/ 1336 h 1889"/>
              <a:gd name="T24" fmla="*/ 757 w 802"/>
              <a:gd name="T25" fmla="*/ 1404 h 1889"/>
              <a:gd name="T26" fmla="*/ 801 w 802"/>
              <a:gd name="T27" fmla="*/ 1633 h 1889"/>
              <a:gd name="T28" fmla="*/ 766 w 802"/>
              <a:gd name="T29" fmla="*/ 188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02" h="1889">
                <a:moveTo>
                  <a:pt x="0" y="0"/>
                </a:moveTo>
                <a:cubicBezTo>
                  <a:pt x="64" y="97"/>
                  <a:pt x="322" y="450"/>
                  <a:pt x="387" y="582"/>
                </a:cubicBezTo>
                <a:cubicBezTo>
                  <a:pt x="452" y="714"/>
                  <a:pt x="409" y="751"/>
                  <a:pt x="392" y="793"/>
                </a:cubicBezTo>
                <a:cubicBezTo>
                  <a:pt x="375" y="835"/>
                  <a:pt x="312" y="819"/>
                  <a:pt x="283" y="835"/>
                </a:cubicBezTo>
                <a:cubicBezTo>
                  <a:pt x="254" y="851"/>
                  <a:pt x="236" y="875"/>
                  <a:pt x="217" y="891"/>
                </a:cubicBezTo>
                <a:cubicBezTo>
                  <a:pt x="198" y="907"/>
                  <a:pt x="168" y="920"/>
                  <a:pt x="166" y="931"/>
                </a:cubicBezTo>
                <a:cubicBezTo>
                  <a:pt x="164" y="942"/>
                  <a:pt x="180" y="937"/>
                  <a:pt x="206" y="960"/>
                </a:cubicBezTo>
                <a:cubicBezTo>
                  <a:pt x="232" y="983"/>
                  <a:pt x="286" y="1031"/>
                  <a:pt x="325" y="1068"/>
                </a:cubicBezTo>
                <a:cubicBezTo>
                  <a:pt x="364" y="1105"/>
                  <a:pt x="414" y="1158"/>
                  <a:pt x="441" y="1182"/>
                </a:cubicBezTo>
                <a:cubicBezTo>
                  <a:pt x="468" y="1206"/>
                  <a:pt x="474" y="1192"/>
                  <a:pt x="489" y="1212"/>
                </a:cubicBezTo>
                <a:cubicBezTo>
                  <a:pt x="504" y="1232"/>
                  <a:pt x="519" y="1283"/>
                  <a:pt x="534" y="1304"/>
                </a:cubicBezTo>
                <a:cubicBezTo>
                  <a:pt x="549" y="1325"/>
                  <a:pt x="544" y="1319"/>
                  <a:pt x="581" y="1336"/>
                </a:cubicBezTo>
                <a:cubicBezTo>
                  <a:pt x="618" y="1353"/>
                  <a:pt x="720" y="1355"/>
                  <a:pt x="757" y="1404"/>
                </a:cubicBezTo>
                <a:cubicBezTo>
                  <a:pt x="794" y="1453"/>
                  <a:pt x="800" y="1552"/>
                  <a:pt x="801" y="1633"/>
                </a:cubicBezTo>
                <a:cubicBezTo>
                  <a:pt x="802" y="1714"/>
                  <a:pt x="773" y="1836"/>
                  <a:pt x="766" y="1889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63" name="Freeform 31"/>
          <p:cNvSpPr>
            <a:spLocks/>
          </p:cNvSpPr>
          <p:nvPr/>
        </p:nvSpPr>
        <p:spPr bwMode="auto">
          <a:xfrm>
            <a:off x="4597401" y="4195764"/>
            <a:ext cx="320675" cy="433387"/>
          </a:xfrm>
          <a:custGeom>
            <a:avLst/>
            <a:gdLst>
              <a:gd name="T0" fmla="*/ 202 w 202"/>
              <a:gd name="T1" fmla="*/ 219 h 273"/>
              <a:gd name="T2" fmla="*/ 160 w 202"/>
              <a:gd name="T3" fmla="*/ 271 h 273"/>
              <a:gd name="T4" fmla="*/ 54 w 202"/>
              <a:gd name="T5" fmla="*/ 234 h 273"/>
              <a:gd name="T6" fmla="*/ 8 w 202"/>
              <a:gd name="T7" fmla="*/ 147 h 273"/>
              <a:gd name="T8" fmla="*/ 6 w 202"/>
              <a:gd name="T9" fmla="*/ 0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2" h="273">
                <a:moveTo>
                  <a:pt x="202" y="219"/>
                </a:moveTo>
                <a:cubicBezTo>
                  <a:pt x="195" y="228"/>
                  <a:pt x="185" y="269"/>
                  <a:pt x="160" y="271"/>
                </a:cubicBezTo>
                <a:cubicBezTo>
                  <a:pt x="135" y="273"/>
                  <a:pt x="79" y="255"/>
                  <a:pt x="54" y="234"/>
                </a:cubicBezTo>
                <a:cubicBezTo>
                  <a:pt x="29" y="213"/>
                  <a:pt x="16" y="186"/>
                  <a:pt x="8" y="147"/>
                </a:cubicBezTo>
                <a:cubicBezTo>
                  <a:pt x="0" y="108"/>
                  <a:pt x="6" y="31"/>
                  <a:pt x="6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64" name="AutoShape 32"/>
          <p:cNvSpPr>
            <a:spLocks noChangeArrowheads="1"/>
          </p:cNvSpPr>
          <p:nvPr/>
        </p:nvSpPr>
        <p:spPr bwMode="auto">
          <a:xfrm>
            <a:off x="3959226" y="4319588"/>
            <a:ext cx="568325" cy="381000"/>
          </a:xfrm>
          <a:prstGeom prst="wedgeRectCallout">
            <a:avLst>
              <a:gd name="adj1" fmla="val 51954"/>
              <a:gd name="adj2" fmla="val -87083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zh-TW" altLang="en-US" sz="1600">
                <a:solidFill>
                  <a:schemeClr val="bg1"/>
                </a:solidFill>
                <a:ea typeface="SimHei" panose="02010609060101010101" pitchFamily="49" charset="-122"/>
              </a:rPr>
              <a:t>雅典</a:t>
            </a:r>
          </a:p>
        </p:txBody>
      </p:sp>
      <p:sp>
        <p:nvSpPr>
          <p:cNvPr id="325665" name="Oval 33"/>
          <p:cNvSpPr>
            <a:spLocks noChangeArrowheads="1"/>
          </p:cNvSpPr>
          <p:nvPr/>
        </p:nvSpPr>
        <p:spPr bwMode="auto">
          <a:xfrm>
            <a:off x="4529138" y="4048125"/>
            <a:ext cx="165100" cy="16510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5666" name="Picture 34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3748089"/>
            <a:ext cx="112712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5668" name="Rectangle 36"/>
          <p:cNvSpPr>
            <a:spLocks noChangeArrowheads="1"/>
          </p:cNvSpPr>
          <p:nvPr/>
        </p:nvSpPr>
        <p:spPr bwMode="auto">
          <a:xfrm>
            <a:off x="6975476" y="-14288"/>
            <a:ext cx="3692525" cy="6872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5667" name="Text Box 35"/>
          <p:cNvSpPr txBox="1">
            <a:spLocks noChangeAspect="1" noChangeArrowheads="1"/>
          </p:cNvSpPr>
          <p:nvPr/>
        </p:nvSpPr>
        <p:spPr bwMode="auto">
          <a:xfrm>
            <a:off x="4083186" y="3548063"/>
            <a:ext cx="406265" cy="502702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1600">
                <a:ea typeface="SimHei" panose="02010609060101010101" pitchFamily="49" charset="-122"/>
              </a:rPr>
              <a:t>保羅</a:t>
            </a:r>
          </a:p>
        </p:txBody>
      </p:sp>
      <p:sp>
        <p:nvSpPr>
          <p:cNvPr id="325650" name="Rectangle 18"/>
          <p:cNvSpPr>
            <a:spLocks noChangeArrowheads="1"/>
          </p:cNvSpPr>
          <p:nvPr/>
        </p:nvSpPr>
        <p:spPr bwMode="auto">
          <a:xfrm>
            <a:off x="7296151" y="608014"/>
            <a:ext cx="3197255" cy="374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當時弟兄們便打發保羅往海邊去，西拉和提摩太仍住在庇哩亞。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送保羅的人帶他到了雅典，既領了保羅的命，叫西拉和提摩太速速到他這裡來，就回去了。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17:14-15)</a:t>
            </a:r>
          </a:p>
        </p:txBody>
      </p:sp>
      <p:pic>
        <p:nvPicPr>
          <p:cNvPr id="325669" name="Picture 37" descr="ma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6" y="471489"/>
            <a:ext cx="112713" cy="28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5670" name="Text Box 38"/>
          <p:cNvSpPr txBox="1">
            <a:spLocks noChangeArrowheads="1"/>
          </p:cNvSpPr>
          <p:nvPr/>
        </p:nvSpPr>
        <p:spPr bwMode="auto">
          <a:xfrm>
            <a:off x="2635250" y="4343400"/>
            <a:ext cx="109855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亞該亞</a:t>
            </a:r>
          </a:p>
        </p:txBody>
      </p:sp>
    </p:spTree>
    <p:extLst>
      <p:ext uri="{BB962C8B-B14F-4D97-AF65-F5344CB8AC3E}">
        <p14:creationId xmlns:p14="http://schemas.microsoft.com/office/powerpoint/2010/main" val="83510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3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32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2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47" grpId="0" animBg="1"/>
      <p:bldP spid="325655" grpId="0" animBg="1"/>
      <p:bldP spid="325660" grpId="0" animBg="1"/>
      <p:bldP spid="325661" grpId="0" animBg="1"/>
      <p:bldP spid="325661" grpId="1" animBg="1"/>
      <p:bldP spid="325662" grpId="0" animBg="1"/>
      <p:bldP spid="325663" grpId="0" animBg="1"/>
      <p:bldP spid="325664" grpId="0" animBg="1"/>
      <p:bldP spid="325665" grpId="0" animBg="1"/>
      <p:bldP spid="325668" grpId="0" animBg="1"/>
      <p:bldP spid="325667" grpId="0" animBg="1"/>
      <p:bldP spid="32567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3830</TotalTime>
  <Words>2158</Words>
  <Application>Microsoft Office PowerPoint</Application>
  <PresentationFormat>Widescreen</PresentationFormat>
  <Paragraphs>251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Microsoft YaHei</vt:lpstr>
      <vt:lpstr>新細明體</vt:lpstr>
      <vt:lpstr>SimHei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145</cp:revision>
  <dcterms:created xsi:type="dcterms:W3CDTF">2014-12-30T18:22:34Z</dcterms:created>
  <dcterms:modified xsi:type="dcterms:W3CDTF">2018-02-18T04:06:02Z</dcterms:modified>
</cp:coreProperties>
</file>