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3" r:id="rId3"/>
    <p:sldId id="257" r:id="rId4"/>
    <p:sldId id="258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77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>
            <a:spLocks noGrp="1"/>
          </p:cNvSpPr>
          <p:nvPr>
            <p:ph type="ctrTitle"/>
          </p:nvPr>
        </p:nvSpPr>
        <p:spPr>
          <a:xfrm>
            <a:off x="685800" y="1219200"/>
            <a:ext cx="7772400" cy="4267200"/>
          </a:xfrm>
        </p:spPr>
        <p:txBody>
          <a:bodyPr>
            <a:normAutofit fontScale="90000"/>
          </a:bodyPr>
          <a:lstStyle/>
          <a:p>
            <a:r>
              <a:rPr lang="zh-TW" altLang="en-US" b="1" dirty="0" smtClean="0">
                <a:ea typeface="SimHei" pitchFamily="49" charset="-122"/>
              </a:rPr>
              <a:t>出</a:t>
            </a:r>
            <a:r>
              <a:rPr lang="zh-TW" altLang="en-US" b="1" dirty="0" smtClean="0">
                <a:ea typeface="SimHei" pitchFamily="49" charset="-122"/>
              </a:rPr>
              <a:t>埃及記</a:t>
            </a:r>
            <a:r>
              <a:rPr lang="en-US" altLang="zh-TW" b="1" dirty="0" smtClean="0">
                <a:ea typeface="SimHei" pitchFamily="49" charset="-122"/>
              </a:rPr>
              <a:t>-</a:t>
            </a:r>
            <a:r>
              <a:rPr lang="zh-TW" altLang="en-US" b="1" dirty="0" smtClean="0">
                <a:ea typeface="SimHei" pitchFamily="49" charset="-122"/>
              </a:rPr>
              <a:t>第八課 </a:t>
            </a:r>
            <a:r>
              <a:rPr lang="en-US" altLang="zh-TW" b="1" dirty="0" smtClean="0">
                <a:ea typeface="SimHei" pitchFamily="49" charset="-122"/>
              </a:rPr>
              <a:t/>
            </a:r>
            <a:br>
              <a:rPr lang="en-US" altLang="zh-TW" b="1" dirty="0" smtClean="0">
                <a:ea typeface="SimHei" pitchFamily="49" charset="-122"/>
              </a:rPr>
            </a:br>
            <a:r>
              <a:rPr lang="en-US" altLang="zh-TW" b="1" dirty="0" smtClean="0">
                <a:ea typeface="SimHei" pitchFamily="49" charset="-122"/>
              </a:rPr>
              <a:t/>
            </a:r>
            <a:br>
              <a:rPr lang="en-US" altLang="zh-TW" b="1" dirty="0" smtClean="0">
                <a:ea typeface="SimHei" pitchFamily="49" charset="-122"/>
              </a:rPr>
            </a:br>
            <a:r>
              <a:rPr lang="zh-TW" altLang="en-US" b="1" dirty="0" smtClean="0">
                <a:ea typeface="SimHei" pitchFamily="49" charset="-122"/>
              </a:rPr>
              <a:t>戰</a:t>
            </a:r>
            <a:r>
              <a:rPr lang="zh-TW" altLang="en-US" b="1" dirty="0" smtClean="0">
                <a:ea typeface="SimHei" pitchFamily="49" charset="-122"/>
              </a:rPr>
              <a:t>敗亞瑪力人與職責的分</a:t>
            </a:r>
            <a:r>
              <a:rPr lang="zh-TW" altLang="en-US" b="1" dirty="0" smtClean="0">
                <a:ea typeface="SimHei" pitchFamily="49" charset="-122"/>
              </a:rPr>
              <a:t>配</a:t>
            </a:r>
            <a:r>
              <a:rPr lang="en-US" altLang="zh-TW" sz="4000" dirty="0" smtClean="0">
                <a:ea typeface="SimHei" pitchFamily="49" charset="-122"/>
              </a:rPr>
              <a:t/>
            </a:r>
            <a:br>
              <a:rPr lang="en-US" altLang="zh-TW" sz="4000" dirty="0" smtClean="0">
                <a:ea typeface="SimHei" pitchFamily="49" charset="-122"/>
              </a:rPr>
            </a:br>
            <a:r>
              <a:rPr lang="zh-TW" altLang="en-US" sz="4000" dirty="0" smtClean="0">
                <a:ea typeface="SimHei" pitchFamily="49" charset="-122"/>
              </a:rPr>
              <a:t/>
            </a:r>
            <a:br>
              <a:rPr lang="zh-TW" altLang="en-US" sz="4000" dirty="0" smtClean="0">
                <a:ea typeface="SimHei" pitchFamily="49" charset="-122"/>
              </a:rPr>
            </a:br>
            <a:r>
              <a:rPr lang="zh-CN" altLang="en-US" sz="3200" b="1" dirty="0" smtClean="0"/>
              <a:t>出 </a:t>
            </a:r>
            <a:r>
              <a:rPr lang="en-US" sz="3200" b="1" dirty="0" smtClean="0"/>
              <a:t>17:8 ~ 17:16</a:t>
            </a:r>
            <a:r>
              <a:rPr lang="zh-TW" altLang="en-US" sz="3200" b="1" dirty="0" smtClean="0"/>
              <a:t/>
            </a:r>
            <a:br>
              <a:rPr lang="zh-TW" altLang="en-US" sz="3200" b="1" dirty="0" smtClean="0"/>
            </a:br>
            <a:r>
              <a:rPr lang="zh-TW" altLang="en-US" sz="3200" b="1" dirty="0" smtClean="0"/>
              <a:t>出</a:t>
            </a:r>
            <a:r>
              <a:rPr lang="en-US" sz="3200" b="1" dirty="0" smtClean="0"/>
              <a:t> 18:1 ~ 18:27</a:t>
            </a:r>
            <a:r>
              <a:rPr lang="zh-TW" altLang="en-US" sz="3200" dirty="0" smtClean="0"/>
              <a:t/>
            </a:r>
            <a:br>
              <a:rPr lang="zh-TW" altLang="en-US" sz="3200" dirty="0" smtClean="0"/>
            </a:br>
            <a:r>
              <a:rPr lang="zh-TW" altLang="en-US" sz="3200" dirty="0" smtClean="0"/>
              <a:t/>
            </a:r>
            <a:br>
              <a:rPr lang="zh-TW" altLang="en-US" sz="3200" dirty="0" smtClean="0"/>
            </a:br>
            <a:endParaRPr lang="zh-TW" alt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>
            <a:spLocks noGrp="1"/>
          </p:cNvSpPr>
          <p:nvPr>
            <p:ph type="ctrTitle"/>
          </p:nvPr>
        </p:nvSpPr>
        <p:spPr>
          <a:xfrm>
            <a:off x="685800" y="685800"/>
            <a:ext cx="7772400" cy="5410200"/>
          </a:xfrm>
        </p:spPr>
        <p:txBody>
          <a:bodyPr>
            <a:noAutofit/>
          </a:bodyPr>
          <a:lstStyle/>
          <a:p>
            <a:pPr algn="l"/>
            <a:r>
              <a:rPr lang="en-US" altLang="zh-TW" sz="2000" b="1" dirty="0" smtClean="0"/>
              <a:t/>
            </a:r>
            <a:br>
              <a:rPr lang="en-US" altLang="zh-TW" sz="2000" b="1" dirty="0" smtClean="0"/>
            </a:br>
            <a:r>
              <a:rPr lang="en-US" altLang="zh-TW" sz="2400" b="1" dirty="0" smtClean="0"/>
              <a:t>【</a:t>
            </a:r>
            <a:r>
              <a:rPr lang="zh-CN" altLang="en-US" sz="2400" b="1" dirty="0" smtClean="0"/>
              <a:t>出 </a:t>
            </a:r>
            <a:r>
              <a:rPr lang="en-US" sz="2400" b="1" dirty="0" smtClean="0"/>
              <a:t>18:1 </a:t>
            </a:r>
            <a:r>
              <a:rPr lang="en-US" sz="2400" b="1" dirty="0" smtClean="0"/>
              <a:t>~ 18:27 </a:t>
            </a:r>
            <a:r>
              <a:rPr lang="en-US" altLang="zh-TW" sz="2400" b="1" dirty="0" smtClean="0"/>
              <a:t>】</a:t>
            </a:r>
            <a:r>
              <a:rPr lang="en-US" altLang="zh-TW" sz="2400" b="1" dirty="0" smtClean="0"/>
              <a:t/>
            </a:r>
            <a:br>
              <a:rPr lang="en-US" altLang="zh-TW" sz="2400" b="1" dirty="0" smtClean="0"/>
            </a:br>
            <a:r>
              <a:rPr lang="zh-TW" altLang="en-US" sz="2400" b="1" dirty="0" smtClean="0"/>
              <a:t/>
            </a:r>
            <a:br>
              <a:rPr lang="zh-TW" altLang="en-US" sz="2400" b="1" dirty="0" smtClean="0"/>
            </a:br>
            <a:r>
              <a:rPr lang="zh-TW" altLang="en-US" sz="2400" b="1" dirty="0" smtClean="0"/>
              <a:t>「你要替百姓到神面前，將案件奏告神；</a:t>
            </a:r>
            <a:r>
              <a:rPr lang="en-US" sz="2400" b="1" dirty="0" smtClean="0">
                <a:solidFill>
                  <a:srgbClr val="FF0000"/>
                </a:solidFill>
                <a:sym typeface="Wingdings"/>
              </a:rPr>
              <a:t></a:t>
            </a:r>
            <a:r>
              <a:rPr lang="zh-TW" altLang="en-US" sz="2400" b="1" dirty="0" smtClean="0">
                <a:solidFill>
                  <a:srgbClr val="FF0000"/>
                </a:solidFill>
              </a:rPr>
              <a:t>求問</a:t>
            </a:r>
            <a:r>
              <a:rPr lang="zh-TW" altLang="en-US" sz="2400" b="1" dirty="0" smtClean="0"/>
              <a:t/>
            </a:r>
            <a:br>
              <a:rPr lang="zh-TW" altLang="en-US" sz="2400" b="1" dirty="0" smtClean="0"/>
            </a:br>
            <a:r>
              <a:rPr lang="zh-TW" altLang="en-US" sz="2400" b="1" dirty="0" smtClean="0"/>
              <a:t>又要將律例和法度教訓他們，指示他們當行的道，當做的事；</a:t>
            </a:r>
            <a:r>
              <a:rPr lang="en-US" sz="2400" b="1" dirty="0" smtClean="0">
                <a:solidFill>
                  <a:srgbClr val="FF0000"/>
                </a:solidFill>
                <a:sym typeface="Wingdings"/>
              </a:rPr>
              <a:t></a:t>
            </a:r>
            <a:r>
              <a:rPr lang="zh-TW" altLang="en-US" sz="2400" b="1" dirty="0" smtClean="0">
                <a:solidFill>
                  <a:srgbClr val="FF0000"/>
                </a:solidFill>
              </a:rPr>
              <a:t>教導</a:t>
            </a:r>
            <a:r>
              <a:rPr lang="zh-TW" altLang="en-US" sz="2400" b="1" dirty="0" smtClean="0"/>
              <a:t/>
            </a:r>
            <a:br>
              <a:rPr lang="zh-TW" altLang="en-US" sz="2400" b="1" dirty="0" smtClean="0"/>
            </a:br>
            <a:r>
              <a:rPr lang="zh-TW" altLang="en-US" sz="2400" b="1" dirty="0" smtClean="0"/>
              <a:t>並要從百姓中揀選有才能的人，就是敬畏神、誠實無妄、恨不義之財的人，派他們作千夫長、百夫長、五十夫長、十夫長，管理百姓。」</a:t>
            </a:r>
            <a:r>
              <a:rPr lang="en-US" sz="2400" b="1" dirty="0" smtClean="0"/>
              <a:t>(</a:t>
            </a:r>
            <a:r>
              <a:rPr lang="zh-TW" altLang="en-US" sz="2400" b="1" dirty="0" smtClean="0"/>
              <a:t>出</a:t>
            </a:r>
            <a:r>
              <a:rPr lang="en-US" sz="2400" b="1" dirty="0" smtClean="0"/>
              <a:t>18:19-21) </a:t>
            </a:r>
            <a:r>
              <a:rPr lang="en-US" sz="2400" b="1" dirty="0" smtClean="0">
                <a:solidFill>
                  <a:srgbClr val="FF0000"/>
                </a:solidFill>
                <a:sym typeface="Wingdings"/>
              </a:rPr>
              <a:t></a:t>
            </a:r>
            <a:r>
              <a:rPr lang="zh-TW" altLang="en-US" sz="2400" b="1" dirty="0" smtClean="0">
                <a:solidFill>
                  <a:srgbClr val="FF0000"/>
                </a:solidFill>
              </a:rPr>
              <a:t>領袖</a:t>
            </a:r>
            <a:r>
              <a:rPr lang="zh-TW" altLang="en-US" sz="2400" b="1" dirty="0" smtClean="0"/>
              <a:t/>
            </a:r>
            <a:br>
              <a:rPr lang="zh-TW" altLang="en-US" sz="2400" b="1" dirty="0" smtClean="0"/>
            </a:br>
            <a:r>
              <a:rPr lang="en-US" altLang="zh-TW" sz="2400" b="1" dirty="0" smtClean="0"/>
              <a:t/>
            </a:r>
            <a:br>
              <a:rPr lang="en-US" altLang="zh-TW" sz="2400" b="1" dirty="0" smtClean="0"/>
            </a:br>
            <a:r>
              <a:rPr lang="zh-TW" altLang="en-US" sz="2400" b="1" dirty="0" smtClean="0"/>
              <a:t>祭司 </a:t>
            </a:r>
            <a:r>
              <a:rPr lang="en-US" altLang="zh-TW" sz="2400" b="1" dirty="0" smtClean="0"/>
              <a:t>–</a:t>
            </a:r>
            <a:br>
              <a:rPr lang="en-US" altLang="zh-TW" sz="2400" b="1" dirty="0" smtClean="0"/>
            </a:br>
            <a:r>
              <a:rPr lang="en-US" sz="2400" b="1" dirty="0" smtClean="0"/>
              <a:t>	</a:t>
            </a:r>
            <a:r>
              <a:rPr lang="zh-TW" altLang="en-US" sz="2400" b="1" dirty="0" smtClean="0"/>
              <a:t>求問：代人向神說話</a:t>
            </a:r>
            <a:br>
              <a:rPr lang="zh-TW" altLang="en-US" sz="2400" b="1" dirty="0" smtClean="0"/>
            </a:br>
            <a:r>
              <a:rPr lang="en-US" sz="2400" b="1" dirty="0" smtClean="0"/>
              <a:t>	</a:t>
            </a:r>
            <a:r>
              <a:rPr lang="zh-TW" altLang="en-US" sz="2400" b="1" dirty="0" smtClean="0"/>
              <a:t>教導：代神向人說話</a:t>
            </a:r>
            <a:br>
              <a:rPr lang="zh-TW" altLang="en-US" sz="2400" b="1" dirty="0" smtClean="0"/>
            </a:br>
            <a:r>
              <a:rPr lang="en-US" sz="2400" b="1" dirty="0" smtClean="0"/>
              <a:t> </a:t>
            </a:r>
            <a:r>
              <a:rPr lang="zh-TW" altLang="en-US" sz="2400" b="1" dirty="0" smtClean="0"/>
              <a:t/>
            </a:r>
            <a:br>
              <a:rPr lang="zh-TW" altLang="en-US" sz="2400" b="1" dirty="0" smtClean="0"/>
            </a:br>
            <a:r>
              <a:rPr lang="zh-TW" altLang="en-US" sz="2400" b="1" dirty="0" smtClean="0"/>
              <a:t>領</a:t>
            </a:r>
            <a:r>
              <a:rPr lang="zh-TW" altLang="en-US" sz="2400" b="1" dirty="0" smtClean="0"/>
              <a:t>袖 </a:t>
            </a:r>
            <a:r>
              <a:rPr lang="en-US" altLang="zh-TW" sz="2400" b="1" dirty="0" smtClean="0"/>
              <a:t>– </a:t>
            </a:r>
            <a:r>
              <a:rPr lang="zh-TW" altLang="en-US" sz="2400" b="1" dirty="0" smtClean="0"/>
              <a:t>根</a:t>
            </a:r>
            <a:r>
              <a:rPr lang="zh-TW" altLang="en-US" sz="2400" b="1" dirty="0" smtClean="0"/>
              <a:t>據神的法則判案</a:t>
            </a:r>
            <a:br>
              <a:rPr lang="zh-TW" altLang="en-US" sz="2400" b="1" dirty="0" smtClean="0"/>
            </a:br>
            <a:r>
              <a:rPr lang="zh-TW" altLang="en-US" sz="2400" b="1" dirty="0" smtClean="0"/>
              <a:t> </a:t>
            </a:r>
            <a:r>
              <a:rPr lang="zh-TW" altLang="en-US" sz="2000" b="1" dirty="0" smtClean="0"/>
              <a:t/>
            </a:r>
            <a:br>
              <a:rPr lang="zh-TW" altLang="en-US" sz="2000" b="1" dirty="0" smtClean="0"/>
            </a:br>
            <a:r>
              <a:rPr lang="zh-TW" altLang="en-US" sz="2000" b="1" dirty="0" smtClean="0"/>
              <a:t/>
            </a:r>
            <a:br>
              <a:rPr lang="zh-TW" altLang="en-US" sz="2000" b="1" dirty="0" smtClean="0"/>
            </a:br>
            <a:endParaRPr lang="zh-TW" alt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>
            <a:spLocks noGrp="1"/>
          </p:cNvSpPr>
          <p:nvPr>
            <p:ph type="ctrTitle"/>
          </p:nvPr>
        </p:nvSpPr>
        <p:spPr>
          <a:xfrm>
            <a:off x="685800" y="685800"/>
            <a:ext cx="7772400" cy="5410200"/>
          </a:xfrm>
        </p:spPr>
        <p:txBody>
          <a:bodyPr>
            <a:noAutofit/>
          </a:bodyPr>
          <a:lstStyle/>
          <a:p>
            <a:pPr algn="l"/>
            <a:r>
              <a:rPr lang="en-US" altLang="zh-TW" sz="2800" b="1" dirty="0" smtClean="0"/>
              <a:t/>
            </a:r>
            <a:br>
              <a:rPr lang="en-US" altLang="zh-TW" sz="2800" b="1" dirty="0" smtClean="0"/>
            </a:br>
            <a:r>
              <a:rPr lang="en-US" altLang="zh-TW" sz="2800" b="1" dirty="0" smtClean="0"/>
              <a:t/>
            </a:r>
            <a:br>
              <a:rPr lang="en-US" altLang="zh-TW" sz="2800" b="1" dirty="0" smtClean="0"/>
            </a:br>
            <a:r>
              <a:rPr lang="en-US" altLang="zh-TW" sz="2800" b="1" dirty="0" smtClean="0"/>
              <a:t>【</a:t>
            </a:r>
            <a:r>
              <a:rPr lang="zh-CN" altLang="en-US" sz="2800" b="1" dirty="0" smtClean="0"/>
              <a:t>出 </a:t>
            </a:r>
            <a:r>
              <a:rPr lang="en-US" sz="2800" b="1" dirty="0" smtClean="0"/>
              <a:t>18:1 </a:t>
            </a:r>
            <a:r>
              <a:rPr lang="en-US" sz="2800" b="1" dirty="0" smtClean="0"/>
              <a:t>~ 18:27 </a:t>
            </a:r>
            <a:r>
              <a:rPr lang="en-US" altLang="zh-TW" sz="2800" b="1" dirty="0" smtClean="0"/>
              <a:t>】</a:t>
            </a:r>
            <a:r>
              <a:rPr lang="zh-TW" altLang="en-US" sz="2800" b="1" dirty="0" smtClean="0"/>
              <a:t/>
            </a:r>
            <a:br>
              <a:rPr lang="zh-TW" altLang="en-US" sz="2800" b="1" dirty="0" smtClean="0"/>
            </a:br>
            <a:r>
              <a:rPr lang="zh-TW" altLang="en-US" sz="2800" b="1" dirty="0" smtClean="0"/>
              <a:t> </a:t>
            </a:r>
            <a:r>
              <a:rPr lang="zh-TW" altLang="en-US" sz="2800" b="1" dirty="0" smtClean="0"/>
              <a:t/>
            </a:r>
            <a:br>
              <a:rPr lang="zh-TW" altLang="en-US" sz="2800" b="1" dirty="0" smtClean="0"/>
            </a:br>
            <a:r>
              <a:rPr lang="zh-TW" altLang="en-US" sz="2800" b="1" dirty="0" smtClean="0">
                <a:solidFill>
                  <a:srgbClr val="FF0000"/>
                </a:solidFill>
              </a:rPr>
              <a:t>申</a:t>
            </a:r>
            <a:r>
              <a:rPr lang="en-US" sz="2800" b="1" dirty="0" smtClean="0">
                <a:solidFill>
                  <a:srgbClr val="FF0000"/>
                </a:solidFill>
              </a:rPr>
              <a:t>1:13 </a:t>
            </a:r>
            <a:r>
              <a:rPr lang="zh-TW" altLang="en-US" sz="2800" b="1" dirty="0" smtClean="0"/>
              <a:t>「</a:t>
            </a:r>
            <a:r>
              <a:rPr lang="zh-TW" altLang="en-US" sz="2800" b="1" dirty="0" smtClean="0"/>
              <a:t>你</a:t>
            </a:r>
            <a:r>
              <a:rPr lang="zh-TW" altLang="en-US" sz="2800" b="1" dirty="0" smtClean="0"/>
              <a:t>們要按著各支派選舉有智慧、有見識、為眾人所認識的，我立他們為你們的首領</a:t>
            </a:r>
            <a:r>
              <a:rPr lang="zh-TW" altLang="en-US" sz="2800" b="1" dirty="0" smtClean="0"/>
              <a:t>。</a:t>
            </a:r>
            <a:r>
              <a:rPr lang="zh-TW" altLang="en-US" sz="2800" b="1" dirty="0" smtClean="0"/>
              <a:t>」</a:t>
            </a:r>
            <a:r>
              <a:rPr lang="zh-TW" altLang="en-US" sz="2800" b="1" dirty="0" smtClean="0"/>
              <a:t> </a:t>
            </a:r>
            <a:r>
              <a:rPr lang="en-US" altLang="zh-TW" sz="2800" b="1" dirty="0" smtClean="0"/>
              <a:t/>
            </a:r>
            <a:br>
              <a:rPr lang="en-US" altLang="zh-TW" sz="2800" b="1" dirty="0" smtClean="0"/>
            </a:br>
            <a:r>
              <a:rPr lang="en-US" altLang="zh-TW" sz="2800" b="1" dirty="0" smtClean="0"/>
              <a:t/>
            </a:r>
            <a:br>
              <a:rPr lang="en-US" altLang="zh-TW" sz="2800" b="1" dirty="0" smtClean="0"/>
            </a:br>
            <a:r>
              <a:rPr lang="en-US" altLang="zh-TW" sz="2800" b="1" dirty="0" smtClean="0">
                <a:sym typeface="Wingdings" pitchFamily="2" charset="2"/>
              </a:rPr>
              <a:t> </a:t>
            </a:r>
            <a:r>
              <a:rPr lang="zh-CN" altLang="en-US" sz="2800" b="1" dirty="0" smtClean="0">
                <a:sym typeface="Wingdings" pitchFamily="2" charset="2"/>
              </a:rPr>
              <a:t>好的管理者懂得</a:t>
            </a:r>
            <a:r>
              <a:rPr lang="zh-CN" altLang="en-US" sz="2800" b="1" u="sng" dirty="0" smtClean="0">
                <a:sym typeface="Wingdings" pitchFamily="2" charset="2"/>
              </a:rPr>
              <a:t>用人</a:t>
            </a:r>
            <a:r>
              <a:rPr lang="zh-CN" altLang="en-US" sz="2800" b="1" dirty="0" smtClean="0">
                <a:sym typeface="Wingdings" pitchFamily="2" charset="2"/>
              </a:rPr>
              <a:t>與</a:t>
            </a:r>
            <a:r>
              <a:rPr lang="zh-CN" altLang="en-US" sz="2800" b="1" u="sng" dirty="0" smtClean="0">
                <a:sym typeface="Wingdings" pitchFamily="2" charset="2"/>
              </a:rPr>
              <a:t>授權</a:t>
            </a:r>
            <a:r>
              <a:rPr lang="en-US" altLang="zh-CN" sz="2800" b="1" dirty="0" smtClean="0">
                <a:sym typeface="Wingdings" pitchFamily="2" charset="2"/>
              </a:rPr>
              <a:t/>
            </a:r>
            <a:br>
              <a:rPr lang="en-US" altLang="zh-CN" sz="2800" b="1" dirty="0" smtClean="0">
                <a:sym typeface="Wingdings" pitchFamily="2" charset="2"/>
              </a:rPr>
            </a:br>
            <a:r>
              <a:rPr lang="en-US" altLang="zh-CN" sz="2800" b="1" dirty="0" smtClean="0">
                <a:sym typeface="Wingdings" pitchFamily="2" charset="2"/>
              </a:rPr>
              <a:t/>
            </a:r>
            <a:br>
              <a:rPr lang="en-US" altLang="zh-CN" sz="2800" b="1" dirty="0" smtClean="0">
                <a:sym typeface="Wingdings" pitchFamily="2" charset="2"/>
              </a:rPr>
            </a:br>
            <a:r>
              <a:rPr lang="en-US" sz="2800" b="1" dirty="0" smtClean="0"/>
              <a:t>600,000 </a:t>
            </a:r>
            <a:r>
              <a:rPr lang="zh-TW" altLang="en-US" sz="2800" b="1" dirty="0" smtClean="0"/>
              <a:t>男丁</a:t>
            </a:r>
            <a:br>
              <a:rPr lang="zh-TW" altLang="en-US" sz="2800" b="1" dirty="0" smtClean="0"/>
            </a:br>
            <a:r>
              <a:rPr lang="zh-TW" altLang="en-US" sz="2800" b="1" dirty="0" smtClean="0">
                <a:sym typeface="Symbol"/>
              </a:rPr>
              <a:t> </a:t>
            </a:r>
            <a:r>
              <a:rPr lang="en-US" sz="2800" b="1" dirty="0" smtClean="0"/>
              <a:t>60,000 </a:t>
            </a:r>
            <a:r>
              <a:rPr lang="zh-TW" altLang="en-US" sz="2800" b="1" dirty="0" smtClean="0"/>
              <a:t>十夫長</a:t>
            </a:r>
            <a:br>
              <a:rPr lang="zh-TW" altLang="en-US" sz="2800" b="1" dirty="0" smtClean="0"/>
            </a:br>
            <a:r>
              <a:rPr lang="zh-TW" altLang="en-US" sz="2800" b="1" dirty="0" smtClean="0">
                <a:sym typeface="Symbol"/>
              </a:rPr>
              <a:t> </a:t>
            </a:r>
            <a:r>
              <a:rPr lang="en-US" sz="2800" b="1" dirty="0" smtClean="0"/>
              <a:t>12,000 </a:t>
            </a:r>
            <a:r>
              <a:rPr lang="zh-TW" altLang="en-US" sz="2800" b="1" dirty="0" smtClean="0"/>
              <a:t>五十夫長</a:t>
            </a:r>
            <a:br>
              <a:rPr lang="zh-TW" altLang="en-US" sz="2800" b="1" dirty="0" smtClean="0"/>
            </a:br>
            <a:r>
              <a:rPr lang="zh-TW" altLang="en-US" sz="2800" b="1" dirty="0" smtClean="0">
                <a:sym typeface="Symbol"/>
              </a:rPr>
              <a:t> </a:t>
            </a:r>
            <a:r>
              <a:rPr lang="en-US" sz="2800" b="1" dirty="0" smtClean="0"/>
              <a:t>6,000 </a:t>
            </a:r>
            <a:r>
              <a:rPr lang="zh-TW" altLang="en-US" sz="2800" b="1" dirty="0" smtClean="0"/>
              <a:t>百夫長</a:t>
            </a:r>
            <a:br>
              <a:rPr lang="zh-TW" altLang="en-US" sz="2800" b="1" dirty="0" smtClean="0"/>
            </a:br>
            <a:r>
              <a:rPr lang="zh-TW" altLang="en-US" sz="2800" b="1" dirty="0" smtClean="0">
                <a:sym typeface="Symbol"/>
              </a:rPr>
              <a:t> </a:t>
            </a:r>
            <a:r>
              <a:rPr lang="en-US" sz="2800" b="1" dirty="0" smtClean="0"/>
              <a:t>600 </a:t>
            </a:r>
            <a:r>
              <a:rPr lang="zh-TW" altLang="en-US" sz="2800" b="1" dirty="0" smtClean="0"/>
              <a:t>千夫長</a:t>
            </a:r>
            <a:br>
              <a:rPr lang="zh-TW" altLang="en-US" sz="2800" b="1" dirty="0" smtClean="0"/>
            </a:br>
            <a:r>
              <a:rPr lang="en-US" altLang="zh-CN" sz="2800" b="1" dirty="0" smtClean="0">
                <a:sym typeface="Wingdings" pitchFamily="2" charset="2"/>
              </a:rPr>
              <a:t/>
            </a:r>
            <a:br>
              <a:rPr lang="en-US" altLang="zh-CN" sz="2800" b="1" dirty="0" smtClean="0">
                <a:sym typeface="Wingdings" pitchFamily="2" charset="2"/>
              </a:rPr>
            </a:br>
            <a:r>
              <a:rPr lang="zh-TW" altLang="en-US" sz="2800" b="1" dirty="0" smtClean="0"/>
              <a:t/>
            </a:r>
            <a:br>
              <a:rPr lang="zh-TW" altLang="en-US" sz="2800" b="1" dirty="0" smtClean="0"/>
            </a:br>
            <a:endParaRPr lang="zh-TW" alt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>
            <a:spLocks noGrp="1"/>
          </p:cNvSpPr>
          <p:nvPr>
            <p:ph type="ctrTitle"/>
          </p:nvPr>
        </p:nvSpPr>
        <p:spPr>
          <a:xfrm>
            <a:off x="685800" y="762000"/>
            <a:ext cx="7772400" cy="5105400"/>
          </a:xfrm>
        </p:spPr>
        <p:txBody>
          <a:bodyPr>
            <a:normAutofit/>
          </a:bodyPr>
          <a:lstStyle/>
          <a:p>
            <a:pPr algn="l"/>
            <a:r>
              <a:rPr lang="zh-TW" altLang="en-US" sz="3200" dirty="0" smtClean="0"/>
              <a:t>思考： </a:t>
            </a:r>
            <a:r>
              <a:rPr lang="en-US" altLang="zh-TW" sz="3200" dirty="0" smtClean="0"/>
              <a:t/>
            </a:r>
            <a:br>
              <a:rPr lang="en-US" altLang="zh-TW" sz="3200" dirty="0" smtClean="0"/>
            </a:br>
            <a:r>
              <a:rPr lang="zh-TW" altLang="en-US" sz="3200" dirty="0" smtClean="0"/>
              <a:t/>
            </a:r>
            <a:br>
              <a:rPr lang="zh-TW" altLang="en-US" sz="3200" dirty="0" smtClean="0"/>
            </a:br>
            <a:r>
              <a:rPr lang="en-US" sz="3200" dirty="0" smtClean="0"/>
              <a:t> 3. </a:t>
            </a:r>
            <a:r>
              <a:rPr lang="zh-TW" altLang="en-US" sz="3200" dirty="0" smtClean="0"/>
              <a:t>我們日常碰到的小事，大事或難事是否都要求問神？</a:t>
            </a:r>
            <a:br>
              <a:rPr lang="zh-TW" altLang="en-US" sz="3200" dirty="0" smtClean="0"/>
            </a:br>
            <a:r>
              <a:rPr lang="en-US" altLang="zh-TW" sz="3200" dirty="0" smtClean="0"/>
              <a:t/>
            </a:r>
            <a:br>
              <a:rPr lang="en-US" altLang="zh-TW" sz="3200" dirty="0" smtClean="0"/>
            </a:br>
            <a:r>
              <a:rPr lang="zh-TW" altLang="en-US" sz="2800" dirty="0" smtClean="0"/>
              <a:t>是</a:t>
            </a:r>
            <a:r>
              <a:rPr lang="zh-CN" altLang="en-US" sz="2800" dirty="0" smtClean="0"/>
              <a:t>不</a:t>
            </a:r>
            <a:r>
              <a:rPr lang="zh-TW" altLang="en-US" sz="2800" dirty="0" smtClean="0"/>
              <a:t>是 多</a:t>
            </a:r>
            <a:r>
              <a:rPr lang="zh-TW" altLang="en-US" sz="2800" dirty="0" smtClean="0"/>
              <a:t>數日常小事可依聖經所教的原則或常識自行判斷，靈裡平安即可；少數大事或難事，則須求問</a:t>
            </a:r>
            <a:r>
              <a:rPr lang="zh-TW" altLang="en-US" sz="2800" dirty="0" smtClean="0"/>
              <a:t>神</a:t>
            </a:r>
            <a:r>
              <a:rPr lang="zh-CN" altLang="en-US" sz="2800" dirty="0" smtClean="0"/>
              <a:t>？</a:t>
            </a:r>
            <a:r>
              <a:rPr lang="zh-TW" altLang="en-US" sz="3200" dirty="0" smtClean="0"/>
              <a:t/>
            </a:r>
            <a:br>
              <a:rPr lang="zh-TW" altLang="en-US" sz="3200" dirty="0" smtClean="0"/>
            </a:br>
            <a:r>
              <a:rPr lang="zh-TW" altLang="en-US" sz="3200" dirty="0" smtClean="0"/>
              <a:t/>
            </a:r>
            <a:br>
              <a:rPr lang="zh-TW" altLang="en-US" sz="3200" dirty="0" smtClean="0"/>
            </a:br>
            <a:endParaRPr lang="zh-TW" alt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>
            <a:spLocks noGrp="1"/>
          </p:cNvSpPr>
          <p:nvPr>
            <p:ph type="ctrTitle"/>
          </p:nvPr>
        </p:nvSpPr>
        <p:spPr>
          <a:xfrm>
            <a:off x="685800" y="762000"/>
            <a:ext cx="7772400" cy="5105400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zh-TW" sz="3200" dirty="0" smtClean="0"/>
              <a:t/>
            </a:r>
            <a:br>
              <a:rPr lang="en-US" altLang="zh-TW" sz="3200" dirty="0" smtClean="0"/>
            </a:br>
            <a:r>
              <a:rPr lang="zh-TW" altLang="en-US" sz="3200" dirty="0" smtClean="0"/>
              <a:t>思</a:t>
            </a:r>
            <a:r>
              <a:rPr lang="zh-TW" altLang="en-US" sz="3200" dirty="0" smtClean="0"/>
              <a:t>考： </a:t>
            </a:r>
            <a:r>
              <a:rPr lang="en-US" altLang="zh-TW" sz="3200" dirty="0" smtClean="0"/>
              <a:t/>
            </a:r>
            <a:br>
              <a:rPr lang="en-US" altLang="zh-TW" sz="3200" dirty="0" smtClean="0"/>
            </a:br>
            <a:r>
              <a:rPr lang="en-US" altLang="zh-TW" sz="3200" dirty="0" smtClean="0"/>
              <a:t/>
            </a:r>
            <a:br>
              <a:rPr lang="en-US" altLang="zh-TW" sz="3200" dirty="0" smtClean="0"/>
            </a:br>
            <a:r>
              <a:rPr lang="en-US" sz="3200" dirty="0" smtClean="0"/>
              <a:t>1</a:t>
            </a:r>
            <a:r>
              <a:rPr lang="en-US" sz="3200" dirty="0" smtClean="0"/>
              <a:t>. </a:t>
            </a:r>
            <a:r>
              <a:rPr lang="zh-TW" altLang="en-US" sz="3200" dirty="0" smtClean="0"/>
              <a:t>為何摩西舉手，以色列人就得勝；摩西垂手，亞瑪力人就得勝？</a:t>
            </a:r>
            <a:r>
              <a:rPr lang="en-US" altLang="zh-TW" sz="3200" dirty="0" smtClean="0"/>
              <a:t/>
            </a:r>
            <a:br>
              <a:rPr lang="en-US" altLang="zh-TW" sz="3200" dirty="0" smtClean="0"/>
            </a:br>
            <a:r>
              <a:rPr lang="zh-TW" altLang="en-US" sz="3200" dirty="0" smtClean="0"/>
              <a:t> </a:t>
            </a:r>
            <a:br>
              <a:rPr lang="zh-TW" altLang="en-US" sz="3200" dirty="0" smtClean="0"/>
            </a:br>
            <a:r>
              <a:rPr lang="en-US" sz="3200" dirty="0" smtClean="0"/>
              <a:t>2. </a:t>
            </a:r>
            <a:r>
              <a:rPr lang="zh-TW" altLang="en-US" sz="3200" dirty="0" smtClean="0"/>
              <a:t>耶和華尼西是什麼意思</a:t>
            </a:r>
            <a:r>
              <a:rPr lang="zh-CN" altLang="en-US" sz="3200" dirty="0" smtClean="0"/>
              <a:t>？ </a:t>
            </a:r>
            <a:r>
              <a:rPr lang="en-US" altLang="zh-CN" sz="3200" dirty="0" smtClean="0"/>
              <a:t/>
            </a:r>
            <a:br>
              <a:rPr lang="en-US" altLang="zh-CN" sz="3200" dirty="0" smtClean="0"/>
            </a:br>
            <a:r>
              <a:rPr lang="zh-TW" altLang="en-US" sz="3200" dirty="0" smtClean="0"/>
              <a:t/>
            </a:r>
            <a:br>
              <a:rPr lang="zh-TW" altLang="en-US" sz="3200" dirty="0" smtClean="0"/>
            </a:br>
            <a:r>
              <a:rPr lang="en-US" sz="3200" dirty="0" smtClean="0"/>
              <a:t>3</a:t>
            </a:r>
            <a:r>
              <a:rPr lang="en-US" sz="3200" dirty="0" smtClean="0"/>
              <a:t>. </a:t>
            </a:r>
            <a:r>
              <a:rPr lang="zh-TW" altLang="en-US" sz="3200" dirty="0" smtClean="0"/>
              <a:t>我們日常碰到的小事，大事或難事是否都要求問神？</a:t>
            </a:r>
            <a:br>
              <a:rPr lang="zh-TW" altLang="en-US" sz="3200" dirty="0" smtClean="0"/>
            </a:br>
            <a:r>
              <a:rPr lang="zh-TW" altLang="en-US" sz="3200" dirty="0" smtClean="0"/>
              <a:t/>
            </a:r>
            <a:br>
              <a:rPr lang="zh-TW" altLang="en-US" sz="3200" dirty="0" smtClean="0"/>
            </a:br>
            <a:r>
              <a:rPr lang="zh-TW" altLang="en-US" sz="3200" dirty="0" smtClean="0"/>
              <a:t/>
            </a:r>
            <a:br>
              <a:rPr lang="zh-TW" altLang="en-US" sz="3200" dirty="0" smtClean="0"/>
            </a:br>
            <a:endParaRPr lang="zh-TW" alt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>
            <a:spLocks noGrp="1"/>
          </p:cNvSpPr>
          <p:nvPr>
            <p:ph type="ctrTitle"/>
          </p:nvPr>
        </p:nvSpPr>
        <p:spPr>
          <a:xfrm>
            <a:off x="685800" y="762000"/>
            <a:ext cx="7772400" cy="5105400"/>
          </a:xfrm>
        </p:spPr>
        <p:txBody>
          <a:bodyPr>
            <a:noAutofit/>
          </a:bodyPr>
          <a:lstStyle/>
          <a:p>
            <a:pPr algn="l"/>
            <a:r>
              <a:rPr lang="en-US" altLang="zh-TW" sz="1500" dirty="0" smtClean="0">
                <a:latin typeface="SimSun" pitchFamily="2" charset="-122"/>
                <a:ea typeface="SimSun" pitchFamily="2" charset="-122"/>
              </a:rPr>
              <a:t/>
            </a:r>
            <a:br>
              <a:rPr lang="en-US" altLang="zh-TW" sz="1500" dirty="0" smtClean="0">
                <a:latin typeface="SimSun" pitchFamily="2" charset="-122"/>
                <a:ea typeface="SimSun" pitchFamily="2" charset="-122"/>
              </a:rPr>
            </a:br>
            <a:r>
              <a:rPr lang="en-US" altLang="zh-TW" sz="1500" dirty="0" smtClean="0">
                <a:latin typeface="SimSun" pitchFamily="2" charset="-122"/>
                <a:ea typeface="SimSun" pitchFamily="2" charset="-122"/>
              </a:rPr>
              <a:t/>
            </a:r>
            <a:br>
              <a:rPr lang="en-US" altLang="zh-TW" sz="1500" dirty="0" smtClean="0">
                <a:latin typeface="SimSun" pitchFamily="2" charset="-122"/>
                <a:ea typeface="SimSun" pitchFamily="2" charset="-122"/>
              </a:rPr>
            </a:br>
            <a:r>
              <a:rPr lang="en-US" altLang="zh-TW" sz="1500" dirty="0" smtClean="0">
                <a:latin typeface="SimSun" pitchFamily="2" charset="-122"/>
                <a:ea typeface="SimSun" pitchFamily="2" charset="-122"/>
              </a:rPr>
              <a:t/>
            </a:r>
            <a:br>
              <a:rPr lang="en-US" altLang="zh-TW" sz="1500" dirty="0" smtClean="0">
                <a:latin typeface="SimSun" pitchFamily="2" charset="-122"/>
                <a:ea typeface="SimSun" pitchFamily="2" charset="-122"/>
              </a:rPr>
            </a:br>
            <a:r>
              <a:rPr lang="zh-CN" altLang="en-US" sz="1500" b="1" dirty="0" smtClean="0">
                <a:latin typeface="SimSun" pitchFamily="2" charset="-122"/>
                <a:ea typeface="SimSun" pitchFamily="2" charset="-122"/>
              </a:rPr>
              <a:t>備份</a:t>
            </a:r>
            <a:r>
              <a:rPr lang="zh-TW" altLang="en-US" sz="1500" b="1" dirty="0" smtClean="0">
                <a:latin typeface="SimSun" pitchFamily="2" charset="-122"/>
                <a:ea typeface="SimSun" pitchFamily="2" charset="-122"/>
              </a:rPr>
              <a:t>： 耶</a:t>
            </a:r>
            <a:r>
              <a:rPr lang="zh-TW" altLang="en-US" sz="1500" b="1" dirty="0" smtClean="0">
                <a:latin typeface="SimSun" pitchFamily="2" charset="-122"/>
                <a:ea typeface="SimSun" pitchFamily="2" charset="-122"/>
              </a:rPr>
              <a:t>和華神的七個名字</a:t>
            </a:r>
            <a:r>
              <a:rPr lang="zh-TW" altLang="en-US" sz="1500" dirty="0" smtClean="0">
                <a:latin typeface="SimSun" pitchFamily="2" charset="-122"/>
                <a:ea typeface="SimSun" pitchFamily="2" charset="-122"/>
              </a:rPr>
              <a:t/>
            </a:r>
            <a:br>
              <a:rPr lang="zh-TW" altLang="en-US" sz="1500" dirty="0" smtClean="0">
                <a:latin typeface="SimSun" pitchFamily="2" charset="-122"/>
                <a:ea typeface="SimSun" pitchFamily="2" charset="-122"/>
              </a:rPr>
            </a:br>
            <a:r>
              <a:rPr lang="zh-TW" altLang="en-US" sz="1500" dirty="0" smtClean="0">
                <a:latin typeface="SimSun" pitchFamily="2" charset="-122"/>
                <a:ea typeface="SimSun" pitchFamily="2" charset="-122"/>
              </a:rPr>
              <a:t/>
            </a:r>
            <a:br>
              <a:rPr lang="zh-TW" altLang="en-US" sz="1500" dirty="0" smtClean="0">
                <a:latin typeface="SimSun" pitchFamily="2" charset="-122"/>
                <a:ea typeface="SimSun" pitchFamily="2" charset="-122"/>
              </a:rPr>
            </a:br>
            <a:r>
              <a:rPr lang="zh-TW" altLang="en-US" sz="1500" dirty="0" smtClean="0">
                <a:latin typeface="SimSun" pitchFamily="2" charset="-122"/>
                <a:ea typeface="SimSun" pitchFamily="2" charset="-122"/>
              </a:rPr>
              <a:t>神的名字代表神的本性、品格、威嚴、能力、命令。神的名能幫助我們體會到他是誰，他向我們作什麼。這七個名字是包括神要給我們一切。</a:t>
            </a:r>
            <a:br>
              <a:rPr lang="zh-TW" altLang="en-US" sz="1500" dirty="0" smtClean="0">
                <a:latin typeface="SimSun" pitchFamily="2" charset="-122"/>
                <a:ea typeface="SimSun" pitchFamily="2" charset="-122"/>
              </a:rPr>
            </a:br>
            <a:r>
              <a:rPr lang="zh-TW" altLang="en-US" sz="1500" dirty="0" smtClean="0">
                <a:latin typeface="SimSun" pitchFamily="2" charset="-122"/>
                <a:ea typeface="SimSun" pitchFamily="2" charset="-122"/>
              </a:rPr>
              <a:t/>
            </a:r>
            <a:br>
              <a:rPr lang="zh-TW" altLang="en-US" sz="1500" dirty="0" smtClean="0">
                <a:latin typeface="SimSun" pitchFamily="2" charset="-122"/>
                <a:ea typeface="SimSun" pitchFamily="2" charset="-122"/>
              </a:rPr>
            </a:br>
            <a:r>
              <a:rPr lang="zh-TW" altLang="en-US" sz="1500" dirty="0" smtClean="0">
                <a:latin typeface="SimSun" pitchFamily="2" charset="-122"/>
                <a:ea typeface="SimSun" pitchFamily="2" charset="-122"/>
              </a:rPr>
              <a:t>一、耶和華</a:t>
            </a:r>
            <a:r>
              <a:rPr lang="zh-TW" altLang="en-US" sz="1500" b="1" dirty="0" smtClean="0">
                <a:latin typeface="SimSun" pitchFamily="2" charset="-122"/>
                <a:ea typeface="SimSun" pitchFamily="2" charset="-122"/>
              </a:rPr>
              <a:t>以勒 </a:t>
            </a:r>
            <a:r>
              <a:rPr lang="en-US" altLang="zh-TW" sz="1500" dirty="0" smtClean="0">
                <a:latin typeface="SimSun" pitchFamily="2" charset="-122"/>
                <a:ea typeface="SimSun" pitchFamily="2" charset="-122"/>
              </a:rPr>
              <a:t>(</a:t>
            </a:r>
            <a:r>
              <a:rPr lang="zh-TW" altLang="en-US" sz="1500" dirty="0" smtClean="0">
                <a:latin typeface="SimSun" pitchFamily="2" charset="-122"/>
                <a:ea typeface="SimSun" pitchFamily="2" charset="-122"/>
              </a:rPr>
              <a:t>創</a:t>
            </a:r>
            <a:r>
              <a:rPr lang="en-US" altLang="zh-TW" sz="1500" dirty="0" smtClean="0">
                <a:latin typeface="SimSun" pitchFamily="2" charset="-122"/>
                <a:ea typeface="SimSun" pitchFamily="2" charset="-122"/>
              </a:rPr>
              <a:t>22</a:t>
            </a:r>
            <a:r>
              <a:rPr lang="zh-TW" altLang="en-US" sz="1500" dirty="0" smtClean="0">
                <a:latin typeface="SimSun" pitchFamily="2" charset="-122"/>
                <a:ea typeface="SimSun" pitchFamily="2" charset="-122"/>
              </a:rPr>
              <a:t>：</a:t>
            </a:r>
            <a:r>
              <a:rPr lang="en-US" altLang="zh-TW" sz="1500" dirty="0" smtClean="0">
                <a:latin typeface="SimSun" pitchFamily="2" charset="-122"/>
                <a:ea typeface="SimSun" pitchFamily="2" charset="-122"/>
              </a:rPr>
              <a:t>14) - </a:t>
            </a:r>
            <a:r>
              <a:rPr lang="zh-TW" altLang="en-US" sz="1500" dirty="0" smtClean="0">
                <a:latin typeface="SimSun" pitchFamily="2" charset="-122"/>
                <a:ea typeface="SimSun" pitchFamily="2" charset="-122"/>
              </a:rPr>
              <a:t>耶和華必預備。</a:t>
            </a:r>
            <a:br>
              <a:rPr lang="zh-TW" altLang="en-US" sz="1500" dirty="0" smtClean="0">
                <a:latin typeface="SimSun" pitchFamily="2" charset="-122"/>
                <a:ea typeface="SimSun" pitchFamily="2" charset="-122"/>
              </a:rPr>
            </a:br>
            <a:r>
              <a:rPr lang="zh-TW" altLang="en-US" sz="1500" dirty="0" smtClean="0">
                <a:latin typeface="SimSun" pitchFamily="2" charset="-122"/>
                <a:ea typeface="SimSun" pitchFamily="2" charset="-122"/>
              </a:rPr>
              <a:t/>
            </a:r>
            <a:br>
              <a:rPr lang="zh-TW" altLang="en-US" sz="1500" dirty="0" smtClean="0">
                <a:latin typeface="SimSun" pitchFamily="2" charset="-122"/>
                <a:ea typeface="SimSun" pitchFamily="2" charset="-122"/>
              </a:rPr>
            </a:br>
            <a:r>
              <a:rPr lang="zh-TW" altLang="en-US" sz="1500" dirty="0" smtClean="0">
                <a:latin typeface="SimSun" pitchFamily="2" charset="-122"/>
                <a:ea typeface="SimSun" pitchFamily="2" charset="-122"/>
              </a:rPr>
              <a:t>二、耶和華</a:t>
            </a:r>
            <a:r>
              <a:rPr lang="zh-TW" altLang="en-US" sz="1500" b="1" dirty="0" smtClean="0">
                <a:latin typeface="SimSun" pitchFamily="2" charset="-122"/>
                <a:ea typeface="SimSun" pitchFamily="2" charset="-122"/>
              </a:rPr>
              <a:t>拉法</a:t>
            </a:r>
            <a:r>
              <a:rPr lang="zh-TW" altLang="en-US" sz="1500" dirty="0" smtClean="0">
                <a:latin typeface="SimSun" pitchFamily="2" charset="-122"/>
                <a:ea typeface="SimSun" pitchFamily="2" charset="-122"/>
              </a:rPr>
              <a:t> </a:t>
            </a:r>
            <a:r>
              <a:rPr lang="en-US" altLang="zh-TW" sz="1500" dirty="0" smtClean="0">
                <a:latin typeface="SimSun" pitchFamily="2" charset="-122"/>
                <a:ea typeface="SimSun" pitchFamily="2" charset="-122"/>
              </a:rPr>
              <a:t>(</a:t>
            </a:r>
            <a:r>
              <a:rPr lang="zh-TW" altLang="en-US" sz="1500" dirty="0" smtClean="0">
                <a:latin typeface="SimSun" pitchFamily="2" charset="-122"/>
                <a:ea typeface="SimSun" pitchFamily="2" charset="-122"/>
              </a:rPr>
              <a:t>出</a:t>
            </a:r>
            <a:r>
              <a:rPr lang="en-US" altLang="zh-TW" sz="1500" dirty="0" smtClean="0">
                <a:latin typeface="SimSun" pitchFamily="2" charset="-122"/>
                <a:ea typeface="SimSun" pitchFamily="2" charset="-122"/>
              </a:rPr>
              <a:t>15</a:t>
            </a:r>
            <a:r>
              <a:rPr lang="zh-TW" altLang="en-US" sz="1500" dirty="0" smtClean="0">
                <a:latin typeface="SimSun" pitchFamily="2" charset="-122"/>
                <a:ea typeface="SimSun" pitchFamily="2" charset="-122"/>
              </a:rPr>
              <a:t>：</a:t>
            </a:r>
            <a:r>
              <a:rPr lang="en-US" altLang="zh-TW" sz="1500" dirty="0" smtClean="0">
                <a:latin typeface="SimSun" pitchFamily="2" charset="-122"/>
                <a:ea typeface="SimSun" pitchFamily="2" charset="-122"/>
              </a:rPr>
              <a:t>26) - </a:t>
            </a:r>
            <a:r>
              <a:rPr lang="zh-TW" altLang="en-US" sz="1500" dirty="0" smtClean="0">
                <a:latin typeface="SimSun" pitchFamily="2" charset="-122"/>
                <a:ea typeface="SimSun" pitchFamily="2" charset="-122"/>
              </a:rPr>
              <a:t>耶和華醫治你。</a:t>
            </a:r>
            <a:br>
              <a:rPr lang="zh-TW" altLang="en-US" sz="1500" dirty="0" smtClean="0">
                <a:latin typeface="SimSun" pitchFamily="2" charset="-122"/>
                <a:ea typeface="SimSun" pitchFamily="2" charset="-122"/>
              </a:rPr>
            </a:br>
            <a:r>
              <a:rPr lang="zh-TW" altLang="en-US" sz="1500" dirty="0" smtClean="0">
                <a:latin typeface="SimSun" pitchFamily="2" charset="-122"/>
                <a:ea typeface="SimSun" pitchFamily="2" charset="-122"/>
              </a:rPr>
              <a:t/>
            </a:r>
            <a:br>
              <a:rPr lang="zh-TW" altLang="en-US" sz="1500" dirty="0" smtClean="0">
                <a:latin typeface="SimSun" pitchFamily="2" charset="-122"/>
                <a:ea typeface="SimSun" pitchFamily="2" charset="-122"/>
              </a:rPr>
            </a:br>
            <a:r>
              <a:rPr lang="zh-TW" altLang="en-US" sz="1500" dirty="0" smtClean="0">
                <a:latin typeface="SimSun" pitchFamily="2" charset="-122"/>
                <a:ea typeface="SimSun" pitchFamily="2" charset="-122"/>
              </a:rPr>
              <a:t>三、耶和華</a:t>
            </a:r>
            <a:r>
              <a:rPr lang="zh-TW" altLang="en-US" sz="1500" b="1" dirty="0" smtClean="0">
                <a:latin typeface="SimSun" pitchFamily="2" charset="-122"/>
                <a:ea typeface="SimSun" pitchFamily="2" charset="-122"/>
              </a:rPr>
              <a:t>尼西</a:t>
            </a:r>
            <a:r>
              <a:rPr lang="zh-TW" altLang="en-US" sz="1500" dirty="0" smtClean="0">
                <a:latin typeface="SimSun" pitchFamily="2" charset="-122"/>
                <a:ea typeface="SimSun" pitchFamily="2" charset="-122"/>
              </a:rPr>
              <a:t> </a:t>
            </a:r>
            <a:r>
              <a:rPr lang="en-US" altLang="zh-TW" sz="1500" dirty="0" smtClean="0">
                <a:latin typeface="SimSun" pitchFamily="2" charset="-122"/>
                <a:ea typeface="SimSun" pitchFamily="2" charset="-122"/>
              </a:rPr>
              <a:t>(</a:t>
            </a:r>
            <a:r>
              <a:rPr lang="zh-TW" altLang="en-US" sz="1500" dirty="0" smtClean="0">
                <a:latin typeface="SimSun" pitchFamily="2" charset="-122"/>
                <a:ea typeface="SimSun" pitchFamily="2" charset="-122"/>
              </a:rPr>
              <a:t>出</a:t>
            </a:r>
            <a:r>
              <a:rPr lang="en-US" altLang="zh-TW" sz="1500" dirty="0" smtClean="0">
                <a:latin typeface="SimSun" pitchFamily="2" charset="-122"/>
                <a:ea typeface="SimSun" pitchFamily="2" charset="-122"/>
              </a:rPr>
              <a:t>17</a:t>
            </a:r>
            <a:r>
              <a:rPr lang="zh-TW" altLang="en-US" sz="1500" dirty="0" smtClean="0">
                <a:latin typeface="SimSun" pitchFamily="2" charset="-122"/>
                <a:ea typeface="SimSun" pitchFamily="2" charset="-122"/>
              </a:rPr>
              <a:t>：</a:t>
            </a:r>
            <a:r>
              <a:rPr lang="en-US" altLang="zh-TW" sz="1500" dirty="0" smtClean="0">
                <a:latin typeface="SimSun" pitchFamily="2" charset="-122"/>
                <a:ea typeface="SimSun" pitchFamily="2" charset="-122"/>
              </a:rPr>
              <a:t>15)</a:t>
            </a:r>
            <a:br>
              <a:rPr lang="en-US" altLang="zh-TW" sz="1500" dirty="0" smtClean="0">
                <a:latin typeface="SimSun" pitchFamily="2" charset="-122"/>
                <a:ea typeface="SimSun" pitchFamily="2" charset="-122"/>
              </a:rPr>
            </a:br>
            <a:r>
              <a:rPr lang="zh-TW" altLang="en-US" sz="1500" dirty="0" smtClean="0">
                <a:latin typeface="SimSun" pitchFamily="2" charset="-122"/>
                <a:ea typeface="SimSun" pitchFamily="2" charset="-122"/>
              </a:rPr>
              <a:t>　　耶和華尼西的意思是耶和華是我的旌旗。當亞瑪力人與以色列人爭戰的時候，摩西向天舉起雙手，以色列就得勝了。表示需要神的説明。在我們基督徒的生活中，在我們的裡面常常有屬肉體和屬靈的爭戰，只有神的幫助才能得勝。我們若信靠神就能勝過肉體、情欲、罪惡、魔鬼。保羅說：</a:t>
            </a:r>
            <a:r>
              <a:rPr lang="en-US" altLang="zh-TW" sz="1500" dirty="0" smtClean="0">
                <a:latin typeface="SimSun" pitchFamily="2" charset="-122"/>
                <a:ea typeface="SimSun" pitchFamily="2" charset="-122"/>
              </a:rPr>
              <a:t>"</a:t>
            </a:r>
            <a:r>
              <a:rPr lang="zh-TW" altLang="en-US" sz="1500" dirty="0" smtClean="0">
                <a:latin typeface="SimSun" pitchFamily="2" charset="-122"/>
                <a:ea typeface="SimSun" pitchFamily="2" charset="-122"/>
              </a:rPr>
              <a:t>感謝神，使我們藉著我們的主耶穌基督得勝。</a:t>
            </a:r>
            <a:br>
              <a:rPr lang="zh-TW" altLang="en-US" sz="1500" dirty="0" smtClean="0">
                <a:latin typeface="SimSun" pitchFamily="2" charset="-122"/>
                <a:ea typeface="SimSun" pitchFamily="2" charset="-122"/>
              </a:rPr>
            </a:br>
            <a:r>
              <a:rPr lang="zh-TW" altLang="en-US" sz="1500" dirty="0" smtClean="0">
                <a:latin typeface="SimSun" pitchFamily="2" charset="-122"/>
                <a:ea typeface="SimSun" pitchFamily="2" charset="-122"/>
              </a:rPr>
              <a:t/>
            </a:r>
            <a:br>
              <a:rPr lang="zh-TW" altLang="en-US" sz="1500" dirty="0" smtClean="0">
                <a:latin typeface="SimSun" pitchFamily="2" charset="-122"/>
                <a:ea typeface="SimSun" pitchFamily="2" charset="-122"/>
              </a:rPr>
            </a:br>
            <a:r>
              <a:rPr lang="zh-TW" altLang="en-US" sz="1500" dirty="0" smtClean="0">
                <a:latin typeface="SimSun" pitchFamily="2" charset="-122"/>
                <a:ea typeface="SimSun" pitchFamily="2" charset="-122"/>
              </a:rPr>
              <a:t>四、耶和華</a:t>
            </a:r>
            <a:r>
              <a:rPr lang="zh-TW" altLang="en-US" sz="1500" b="1" dirty="0" smtClean="0">
                <a:latin typeface="SimSun" pitchFamily="2" charset="-122"/>
                <a:ea typeface="SimSun" pitchFamily="2" charset="-122"/>
              </a:rPr>
              <a:t>沙龍</a:t>
            </a:r>
            <a:r>
              <a:rPr lang="zh-TW" altLang="en-US" sz="1500" dirty="0" smtClean="0">
                <a:latin typeface="SimSun" pitchFamily="2" charset="-122"/>
                <a:ea typeface="SimSun" pitchFamily="2" charset="-122"/>
              </a:rPr>
              <a:t> </a:t>
            </a:r>
            <a:r>
              <a:rPr lang="en-US" altLang="zh-TW" sz="1500" dirty="0" smtClean="0">
                <a:latin typeface="SimSun" pitchFamily="2" charset="-122"/>
                <a:ea typeface="SimSun" pitchFamily="2" charset="-122"/>
              </a:rPr>
              <a:t>(</a:t>
            </a:r>
            <a:r>
              <a:rPr lang="zh-TW" altLang="en-US" sz="1500" dirty="0" smtClean="0">
                <a:latin typeface="SimSun" pitchFamily="2" charset="-122"/>
                <a:ea typeface="SimSun" pitchFamily="2" charset="-122"/>
              </a:rPr>
              <a:t>士</a:t>
            </a:r>
            <a:r>
              <a:rPr lang="en-US" altLang="zh-TW" sz="1500" dirty="0" smtClean="0">
                <a:latin typeface="SimSun" pitchFamily="2" charset="-122"/>
                <a:ea typeface="SimSun" pitchFamily="2" charset="-122"/>
              </a:rPr>
              <a:t>6</a:t>
            </a:r>
            <a:r>
              <a:rPr lang="zh-TW" altLang="en-US" sz="1500" dirty="0" smtClean="0">
                <a:latin typeface="SimSun" pitchFamily="2" charset="-122"/>
                <a:ea typeface="SimSun" pitchFamily="2" charset="-122"/>
              </a:rPr>
              <a:t>：</a:t>
            </a:r>
            <a:r>
              <a:rPr lang="en-US" altLang="zh-TW" sz="1500" dirty="0" smtClean="0">
                <a:latin typeface="SimSun" pitchFamily="2" charset="-122"/>
                <a:ea typeface="SimSun" pitchFamily="2" charset="-122"/>
              </a:rPr>
              <a:t>23-24) - </a:t>
            </a:r>
            <a:r>
              <a:rPr lang="zh-TW" altLang="en-US" sz="1500" dirty="0" smtClean="0">
                <a:latin typeface="SimSun" pitchFamily="2" charset="-122"/>
                <a:ea typeface="SimSun" pitchFamily="2" charset="-122"/>
              </a:rPr>
              <a:t>耶和華賜平安。</a:t>
            </a:r>
            <a:br>
              <a:rPr lang="zh-TW" altLang="en-US" sz="1500" dirty="0" smtClean="0">
                <a:latin typeface="SimSun" pitchFamily="2" charset="-122"/>
                <a:ea typeface="SimSun" pitchFamily="2" charset="-122"/>
              </a:rPr>
            </a:br>
            <a:r>
              <a:rPr lang="zh-TW" altLang="en-US" sz="1500" dirty="0" smtClean="0">
                <a:latin typeface="SimSun" pitchFamily="2" charset="-122"/>
                <a:ea typeface="SimSun" pitchFamily="2" charset="-122"/>
              </a:rPr>
              <a:t/>
            </a:r>
            <a:br>
              <a:rPr lang="zh-TW" altLang="en-US" sz="1500" dirty="0" smtClean="0">
                <a:latin typeface="SimSun" pitchFamily="2" charset="-122"/>
                <a:ea typeface="SimSun" pitchFamily="2" charset="-122"/>
              </a:rPr>
            </a:br>
            <a:r>
              <a:rPr lang="zh-TW" altLang="en-US" sz="1500" dirty="0" smtClean="0">
                <a:latin typeface="SimSun" pitchFamily="2" charset="-122"/>
                <a:ea typeface="SimSun" pitchFamily="2" charset="-122"/>
              </a:rPr>
              <a:t>五、耶和華</a:t>
            </a:r>
            <a:r>
              <a:rPr lang="zh-TW" altLang="en-US" sz="1500" b="1" dirty="0" smtClean="0">
                <a:latin typeface="SimSun" pitchFamily="2" charset="-122"/>
                <a:ea typeface="SimSun" pitchFamily="2" charset="-122"/>
              </a:rPr>
              <a:t>若以 </a:t>
            </a:r>
            <a:r>
              <a:rPr lang="en-US" altLang="zh-TW" sz="1500" dirty="0" smtClean="0">
                <a:latin typeface="SimSun" pitchFamily="2" charset="-122"/>
                <a:ea typeface="SimSun" pitchFamily="2" charset="-122"/>
              </a:rPr>
              <a:t>(</a:t>
            </a:r>
            <a:r>
              <a:rPr lang="zh-TW" altLang="en-US" sz="1500" dirty="0" smtClean="0">
                <a:latin typeface="SimSun" pitchFamily="2" charset="-122"/>
                <a:ea typeface="SimSun" pitchFamily="2" charset="-122"/>
              </a:rPr>
              <a:t>詩</a:t>
            </a:r>
            <a:r>
              <a:rPr lang="en-US" altLang="zh-TW" sz="1500" dirty="0" smtClean="0">
                <a:latin typeface="SimSun" pitchFamily="2" charset="-122"/>
                <a:ea typeface="SimSun" pitchFamily="2" charset="-122"/>
              </a:rPr>
              <a:t>23</a:t>
            </a:r>
            <a:r>
              <a:rPr lang="zh-TW" altLang="en-US" sz="1500" dirty="0" smtClean="0">
                <a:latin typeface="SimSun" pitchFamily="2" charset="-122"/>
                <a:ea typeface="SimSun" pitchFamily="2" charset="-122"/>
              </a:rPr>
              <a:t>：</a:t>
            </a:r>
            <a:r>
              <a:rPr lang="en-US" altLang="zh-TW" sz="1500" dirty="0" smtClean="0">
                <a:latin typeface="SimSun" pitchFamily="2" charset="-122"/>
                <a:ea typeface="SimSun" pitchFamily="2" charset="-122"/>
              </a:rPr>
              <a:t>1) - </a:t>
            </a:r>
            <a:r>
              <a:rPr lang="zh-TW" altLang="en-US" sz="1500" dirty="0" smtClean="0">
                <a:latin typeface="SimSun" pitchFamily="2" charset="-122"/>
                <a:ea typeface="SimSun" pitchFamily="2" charset="-122"/>
              </a:rPr>
              <a:t>耶和華是我的牧者。</a:t>
            </a:r>
            <a:br>
              <a:rPr lang="zh-TW" altLang="en-US" sz="1500" dirty="0" smtClean="0">
                <a:latin typeface="SimSun" pitchFamily="2" charset="-122"/>
                <a:ea typeface="SimSun" pitchFamily="2" charset="-122"/>
              </a:rPr>
            </a:br>
            <a:r>
              <a:rPr lang="zh-TW" altLang="en-US" sz="1500" dirty="0" smtClean="0">
                <a:latin typeface="SimSun" pitchFamily="2" charset="-122"/>
                <a:ea typeface="SimSun" pitchFamily="2" charset="-122"/>
              </a:rPr>
              <a:t/>
            </a:r>
            <a:br>
              <a:rPr lang="zh-TW" altLang="en-US" sz="1500" dirty="0" smtClean="0">
                <a:latin typeface="SimSun" pitchFamily="2" charset="-122"/>
                <a:ea typeface="SimSun" pitchFamily="2" charset="-122"/>
              </a:rPr>
            </a:br>
            <a:r>
              <a:rPr lang="zh-TW" altLang="en-US" sz="1500" dirty="0" smtClean="0">
                <a:latin typeface="SimSun" pitchFamily="2" charset="-122"/>
                <a:ea typeface="SimSun" pitchFamily="2" charset="-122"/>
              </a:rPr>
              <a:t>六、耶和華</a:t>
            </a:r>
            <a:r>
              <a:rPr lang="zh-TW" altLang="en-US" sz="1500" b="1" dirty="0" smtClean="0">
                <a:latin typeface="SimSun" pitchFamily="2" charset="-122"/>
                <a:ea typeface="SimSun" pitchFamily="2" charset="-122"/>
              </a:rPr>
              <a:t>齊刻努</a:t>
            </a:r>
            <a:r>
              <a:rPr lang="zh-TW" altLang="en-US" sz="1500" dirty="0" smtClean="0">
                <a:latin typeface="SimSun" pitchFamily="2" charset="-122"/>
                <a:ea typeface="SimSun" pitchFamily="2" charset="-122"/>
              </a:rPr>
              <a:t> </a:t>
            </a:r>
            <a:r>
              <a:rPr lang="en-US" altLang="zh-TW" sz="1500" dirty="0" smtClean="0">
                <a:latin typeface="SimSun" pitchFamily="2" charset="-122"/>
                <a:ea typeface="SimSun" pitchFamily="2" charset="-122"/>
              </a:rPr>
              <a:t>(</a:t>
            </a:r>
            <a:r>
              <a:rPr lang="zh-TW" altLang="en-US" sz="1500" dirty="0" smtClean="0">
                <a:latin typeface="SimSun" pitchFamily="2" charset="-122"/>
                <a:ea typeface="SimSun" pitchFamily="2" charset="-122"/>
              </a:rPr>
              <a:t>耶</a:t>
            </a:r>
            <a:r>
              <a:rPr lang="en-US" altLang="zh-TW" sz="1500" dirty="0" smtClean="0">
                <a:latin typeface="SimSun" pitchFamily="2" charset="-122"/>
                <a:ea typeface="SimSun" pitchFamily="2" charset="-122"/>
              </a:rPr>
              <a:t>23</a:t>
            </a:r>
            <a:r>
              <a:rPr lang="zh-TW" altLang="en-US" sz="1500" dirty="0" smtClean="0">
                <a:latin typeface="SimSun" pitchFamily="2" charset="-122"/>
                <a:ea typeface="SimSun" pitchFamily="2" charset="-122"/>
              </a:rPr>
              <a:t>：</a:t>
            </a:r>
            <a:r>
              <a:rPr lang="en-US" altLang="zh-TW" sz="1500" dirty="0" smtClean="0">
                <a:latin typeface="SimSun" pitchFamily="2" charset="-122"/>
                <a:ea typeface="SimSun" pitchFamily="2" charset="-122"/>
              </a:rPr>
              <a:t>6) - </a:t>
            </a:r>
            <a:r>
              <a:rPr lang="zh-TW" altLang="en-US" sz="1500" dirty="0" smtClean="0">
                <a:latin typeface="SimSun" pitchFamily="2" charset="-122"/>
                <a:ea typeface="SimSun" pitchFamily="2" charset="-122"/>
              </a:rPr>
              <a:t>耶和華是我們的義。</a:t>
            </a:r>
            <a:br>
              <a:rPr lang="zh-TW" altLang="en-US" sz="1500" dirty="0" smtClean="0">
                <a:latin typeface="SimSun" pitchFamily="2" charset="-122"/>
                <a:ea typeface="SimSun" pitchFamily="2" charset="-122"/>
              </a:rPr>
            </a:br>
            <a:r>
              <a:rPr lang="zh-TW" altLang="en-US" sz="1500" dirty="0" smtClean="0">
                <a:latin typeface="SimSun" pitchFamily="2" charset="-122"/>
                <a:ea typeface="SimSun" pitchFamily="2" charset="-122"/>
              </a:rPr>
              <a:t/>
            </a:r>
            <a:br>
              <a:rPr lang="zh-TW" altLang="en-US" sz="1500" dirty="0" smtClean="0">
                <a:latin typeface="SimSun" pitchFamily="2" charset="-122"/>
                <a:ea typeface="SimSun" pitchFamily="2" charset="-122"/>
              </a:rPr>
            </a:br>
            <a:r>
              <a:rPr lang="zh-TW" altLang="en-US" sz="1500" dirty="0" smtClean="0">
                <a:latin typeface="SimSun" pitchFamily="2" charset="-122"/>
                <a:ea typeface="SimSun" pitchFamily="2" charset="-122"/>
              </a:rPr>
              <a:t>七、耶和華</a:t>
            </a:r>
            <a:r>
              <a:rPr lang="zh-TW" altLang="en-US" sz="1500" b="1" dirty="0" smtClean="0">
                <a:latin typeface="SimSun" pitchFamily="2" charset="-122"/>
                <a:ea typeface="SimSun" pitchFamily="2" charset="-122"/>
              </a:rPr>
              <a:t>沙瑪</a:t>
            </a:r>
            <a:r>
              <a:rPr lang="zh-TW" altLang="en-US" sz="1500" dirty="0" smtClean="0">
                <a:latin typeface="SimSun" pitchFamily="2" charset="-122"/>
                <a:ea typeface="SimSun" pitchFamily="2" charset="-122"/>
              </a:rPr>
              <a:t> </a:t>
            </a:r>
            <a:r>
              <a:rPr lang="en-US" altLang="zh-TW" sz="1500" dirty="0" smtClean="0">
                <a:latin typeface="SimSun" pitchFamily="2" charset="-122"/>
                <a:ea typeface="SimSun" pitchFamily="2" charset="-122"/>
              </a:rPr>
              <a:t>(</a:t>
            </a:r>
            <a:r>
              <a:rPr lang="zh-TW" altLang="en-US" sz="1500" dirty="0" smtClean="0">
                <a:latin typeface="SimSun" pitchFamily="2" charset="-122"/>
                <a:ea typeface="SimSun" pitchFamily="2" charset="-122"/>
              </a:rPr>
              <a:t>結</a:t>
            </a:r>
            <a:r>
              <a:rPr lang="en-US" altLang="zh-TW" sz="1500" dirty="0" smtClean="0">
                <a:latin typeface="SimSun" pitchFamily="2" charset="-122"/>
                <a:ea typeface="SimSun" pitchFamily="2" charset="-122"/>
              </a:rPr>
              <a:t>48</a:t>
            </a:r>
            <a:r>
              <a:rPr lang="zh-TW" altLang="en-US" sz="1500" dirty="0" smtClean="0">
                <a:latin typeface="SimSun" pitchFamily="2" charset="-122"/>
                <a:ea typeface="SimSun" pitchFamily="2" charset="-122"/>
              </a:rPr>
              <a:t>：</a:t>
            </a:r>
            <a:r>
              <a:rPr lang="en-US" altLang="zh-TW" sz="1500" dirty="0" smtClean="0">
                <a:latin typeface="SimSun" pitchFamily="2" charset="-122"/>
                <a:ea typeface="SimSun" pitchFamily="2" charset="-122"/>
              </a:rPr>
              <a:t>35) - </a:t>
            </a:r>
            <a:r>
              <a:rPr lang="zh-TW" altLang="en-US" sz="1500" dirty="0" smtClean="0">
                <a:latin typeface="SimSun" pitchFamily="2" charset="-122"/>
                <a:ea typeface="SimSun" pitchFamily="2" charset="-122"/>
              </a:rPr>
              <a:t>耶和華的所在</a:t>
            </a:r>
            <a:r>
              <a:rPr lang="en-US" altLang="zh-TW" sz="1500" dirty="0" smtClean="0">
                <a:latin typeface="SimSun" pitchFamily="2" charset="-122"/>
                <a:ea typeface="SimSun" pitchFamily="2" charset="-122"/>
              </a:rPr>
              <a:t/>
            </a:r>
            <a:br>
              <a:rPr lang="en-US" altLang="zh-TW" sz="1500" dirty="0" smtClean="0">
                <a:latin typeface="SimSun" pitchFamily="2" charset="-122"/>
                <a:ea typeface="SimSun" pitchFamily="2" charset="-122"/>
              </a:rPr>
            </a:br>
            <a:r>
              <a:rPr lang="zh-TW" altLang="en-US" sz="1500" dirty="0" smtClean="0">
                <a:latin typeface="SimSun" pitchFamily="2" charset="-122"/>
                <a:ea typeface="SimSun" pitchFamily="2" charset="-122"/>
              </a:rPr>
              <a:t/>
            </a:r>
            <a:br>
              <a:rPr lang="zh-TW" altLang="en-US" sz="1500" dirty="0" smtClean="0">
                <a:latin typeface="SimSun" pitchFamily="2" charset="-122"/>
                <a:ea typeface="SimSun" pitchFamily="2" charset="-122"/>
              </a:rPr>
            </a:br>
            <a:r>
              <a:rPr lang="zh-TW" altLang="en-US" sz="1500" dirty="0" smtClean="0">
                <a:latin typeface="SimSun" pitchFamily="2" charset="-122"/>
                <a:ea typeface="SimSun" pitchFamily="2" charset="-122"/>
              </a:rPr>
              <a:t/>
            </a:r>
            <a:br>
              <a:rPr lang="zh-TW" altLang="en-US" sz="1500" dirty="0" smtClean="0">
                <a:latin typeface="SimSun" pitchFamily="2" charset="-122"/>
                <a:ea typeface="SimSun" pitchFamily="2" charset="-122"/>
              </a:rPr>
            </a:br>
            <a:r>
              <a:rPr lang="zh-TW" altLang="en-US" sz="1500" dirty="0" smtClean="0">
                <a:latin typeface="SimSun" pitchFamily="2" charset="-122"/>
                <a:ea typeface="SimSun" pitchFamily="2" charset="-122"/>
              </a:rPr>
              <a:t/>
            </a:r>
            <a:br>
              <a:rPr lang="zh-TW" altLang="en-US" sz="1500" dirty="0" smtClean="0">
                <a:latin typeface="SimSun" pitchFamily="2" charset="-122"/>
                <a:ea typeface="SimSun" pitchFamily="2" charset="-122"/>
              </a:rPr>
            </a:br>
            <a:endParaRPr lang="zh-TW" altLang="en-US" sz="1500" b="1" dirty="0">
              <a:latin typeface="SimSun" pitchFamily="2" charset="-122"/>
              <a:ea typeface="SimSun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>
            <a:spLocks noGrp="1"/>
          </p:cNvSpPr>
          <p:nvPr>
            <p:ph type="ctrTitle"/>
          </p:nvPr>
        </p:nvSpPr>
        <p:spPr>
          <a:xfrm>
            <a:off x="685800" y="685800"/>
            <a:ext cx="7772400" cy="5410200"/>
          </a:xfrm>
        </p:spPr>
        <p:txBody>
          <a:bodyPr>
            <a:noAutofit/>
          </a:bodyPr>
          <a:lstStyle/>
          <a:p>
            <a:pPr algn="l"/>
            <a:r>
              <a:rPr lang="en-US" altLang="zh-TW" sz="3200" b="1" dirty="0" smtClean="0"/>
              <a:t/>
            </a:r>
            <a:br>
              <a:rPr lang="en-US" altLang="zh-TW" sz="3200" b="1" dirty="0" smtClean="0"/>
            </a:br>
            <a:r>
              <a:rPr lang="en-US" altLang="zh-TW" sz="3200" b="1" dirty="0" smtClean="0"/>
              <a:t>【</a:t>
            </a:r>
            <a:r>
              <a:rPr lang="zh-CN" altLang="en-US" sz="3200" dirty="0" smtClean="0"/>
              <a:t>出 </a:t>
            </a:r>
            <a:r>
              <a:rPr lang="en-US" sz="3200" dirty="0" smtClean="0"/>
              <a:t>17:8 ~ </a:t>
            </a:r>
            <a:r>
              <a:rPr lang="en-US" sz="3200" dirty="0" smtClean="0"/>
              <a:t>17:16</a:t>
            </a:r>
            <a:r>
              <a:rPr lang="en-US" altLang="zh-TW" sz="3200" b="1" dirty="0" smtClean="0"/>
              <a:t>】</a:t>
            </a:r>
            <a:r>
              <a:rPr lang="en-US" altLang="zh-TW" sz="2400" b="1" dirty="0" smtClean="0"/>
              <a:t/>
            </a:r>
            <a:br>
              <a:rPr lang="en-US" altLang="zh-TW" sz="2400" b="1" dirty="0" smtClean="0"/>
            </a:br>
            <a:r>
              <a:rPr lang="zh-TW" altLang="en-US" sz="2400" b="1" dirty="0" smtClean="0"/>
              <a:t/>
            </a:r>
            <a:br>
              <a:rPr lang="zh-TW" altLang="en-US" sz="2400" b="1" dirty="0" smtClean="0"/>
            </a:br>
            <a:r>
              <a:rPr lang="zh-TW" altLang="en-US" sz="2400" b="1" dirty="0" smtClean="0"/>
              <a:t>那</a:t>
            </a:r>
            <a:r>
              <a:rPr lang="zh-TW" altLang="en-US" sz="2400" b="1" dirty="0" smtClean="0"/>
              <a:t>時，亞瑪力人來在</a:t>
            </a:r>
            <a:r>
              <a:rPr lang="zh-TW" altLang="en-US" sz="2400" b="1" u="sng" dirty="0" smtClean="0"/>
              <a:t>利非訂</a:t>
            </a:r>
            <a:r>
              <a:rPr lang="zh-TW" altLang="en-US" sz="2400" b="1" dirty="0" smtClean="0"/>
              <a:t>，和以色列人爭戰。摩西對約書亞說：「你為我 們選出人來，出去和亞瑪力人爭戰。明天我手裡要拿著神的杖，站在山頂上。」 於是約書亞 照著摩西對他所說的話行，和亞瑪力人爭戰。摩西、亞倫與戶珥都上了山頂。</a:t>
            </a:r>
            <a:r>
              <a:rPr lang="zh-TW" altLang="en-US" sz="2400" b="1" dirty="0" smtClean="0">
                <a:solidFill>
                  <a:srgbClr val="FF0000"/>
                </a:solidFill>
              </a:rPr>
              <a:t>摩西何時舉手， 以色列人就得勝；何時垂手，亞瑪力人就得勝。</a:t>
            </a:r>
            <a:r>
              <a:rPr lang="zh-TW" altLang="en-US" sz="2400" b="1" dirty="0" smtClean="0"/>
              <a:t> 但摩西的手發沉，他們就搬石頭來，放在他以下，他就坐在上面。亞倫與戶珥扶著他的手，一 個在這邊，一個在那邊，他的手就穩住，直到日落的時候。 約書亞用刀殺了亞瑪力王和他的 百姓。 耶和華對摩西說：「我要將亞瑪力的名號從天下全然塗抹了，你要將這話寫在書上做 紀念，又念給約書亞聽。」 </a:t>
            </a:r>
            <a:r>
              <a:rPr lang="zh-TW" altLang="en-US" sz="2400" b="1" dirty="0" smtClean="0">
                <a:solidFill>
                  <a:srgbClr val="FF0000"/>
                </a:solidFill>
              </a:rPr>
              <a:t>摩西築了一座壇</a:t>
            </a:r>
            <a:r>
              <a:rPr lang="zh-TW" altLang="en-US" sz="2400" b="1" dirty="0" smtClean="0"/>
              <a:t>，起名叫</a:t>
            </a:r>
            <a:r>
              <a:rPr lang="zh-TW" altLang="en-US" sz="2400" b="1" dirty="0" smtClean="0">
                <a:solidFill>
                  <a:srgbClr val="FF0000"/>
                </a:solidFill>
              </a:rPr>
              <a:t>耶和華尼西</a:t>
            </a:r>
            <a:r>
              <a:rPr lang="zh-TW" altLang="en-US" sz="2400" b="1" dirty="0" smtClean="0"/>
              <a:t>，又說：「耶和華已經起了誓，必世世代代和亞瑪力人爭戰。」</a:t>
            </a:r>
            <a:r>
              <a:rPr lang="zh-TW" altLang="en-US" sz="2400" dirty="0" smtClean="0"/>
              <a:t/>
            </a:r>
            <a:br>
              <a:rPr lang="zh-TW" altLang="en-US" sz="2400" dirty="0" smtClean="0"/>
            </a:br>
            <a:r>
              <a:rPr lang="zh-TW" altLang="en-US" sz="2400" dirty="0" smtClean="0"/>
              <a:t/>
            </a:r>
            <a:br>
              <a:rPr lang="zh-TW" altLang="en-US" sz="2400" dirty="0" smtClean="0"/>
            </a:br>
            <a:endParaRPr lang="zh-TW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>
            <a:spLocks noGrp="1"/>
          </p:cNvSpPr>
          <p:nvPr>
            <p:ph type="ctrTitle"/>
          </p:nvPr>
        </p:nvSpPr>
        <p:spPr>
          <a:xfrm>
            <a:off x="685800" y="685800"/>
            <a:ext cx="7772400" cy="5638800"/>
          </a:xfrm>
        </p:spPr>
        <p:txBody>
          <a:bodyPr>
            <a:noAutofit/>
          </a:bodyPr>
          <a:lstStyle/>
          <a:p>
            <a:pPr algn="l"/>
            <a:r>
              <a:rPr lang="en-US" altLang="zh-TW" sz="2400" b="1" dirty="0" smtClean="0"/>
              <a:t>【</a:t>
            </a:r>
            <a:r>
              <a:rPr lang="zh-CN" altLang="en-US" sz="2400" dirty="0" smtClean="0"/>
              <a:t>出 </a:t>
            </a:r>
            <a:r>
              <a:rPr lang="en-US" sz="2400" dirty="0" smtClean="0"/>
              <a:t>17:8 ~ 17:16</a:t>
            </a:r>
            <a:r>
              <a:rPr lang="en-US" altLang="zh-TW" sz="2400" b="1" dirty="0" smtClean="0"/>
              <a:t>】</a:t>
            </a:r>
            <a:br>
              <a:rPr lang="en-US" altLang="zh-TW" sz="2400" b="1" dirty="0" smtClean="0"/>
            </a:br>
            <a:r>
              <a:rPr lang="en-US" altLang="zh-TW" sz="2400" b="1" dirty="0" smtClean="0"/>
              <a:t/>
            </a:r>
            <a:br>
              <a:rPr lang="en-US" altLang="zh-TW" sz="2400" b="1" dirty="0" smtClean="0"/>
            </a:br>
            <a:r>
              <a:rPr lang="en-US" altLang="zh-TW" sz="2400" b="1" dirty="0" smtClean="0"/>
              <a:t/>
            </a:r>
            <a:br>
              <a:rPr lang="en-US" altLang="zh-TW" sz="2400" b="1" dirty="0" smtClean="0"/>
            </a:br>
            <a:r>
              <a:rPr lang="en-US" altLang="zh-TW" sz="2400" b="1" dirty="0" smtClean="0"/>
              <a:t/>
            </a:r>
            <a:br>
              <a:rPr lang="en-US" altLang="zh-TW" sz="2400" b="1" dirty="0" smtClean="0"/>
            </a:br>
            <a:r>
              <a:rPr lang="en-US" altLang="zh-TW" sz="2400" b="1" dirty="0" smtClean="0"/>
              <a:t/>
            </a:r>
            <a:br>
              <a:rPr lang="en-US" altLang="zh-TW" sz="2400" b="1" dirty="0" smtClean="0"/>
            </a:br>
            <a:r>
              <a:rPr lang="en-US" altLang="zh-TW" sz="2400" b="1" dirty="0" smtClean="0"/>
              <a:t/>
            </a:r>
            <a:br>
              <a:rPr lang="en-US" altLang="zh-TW" sz="2400" b="1" dirty="0" smtClean="0"/>
            </a:br>
            <a:r>
              <a:rPr lang="en-US" altLang="zh-TW" sz="2400" b="1" dirty="0" smtClean="0"/>
              <a:t/>
            </a:r>
            <a:br>
              <a:rPr lang="en-US" altLang="zh-TW" sz="2400" b="1" dirty="0" smtClean="0"/>
            </a:br>
            <a:r>
              <a:rPr lang="en-US" altLang="zh-TW" sz="2400" b="1" dirty="0" smtClean="0"/>
              <a:t/>
            </a:r>
            <a:br>
              <a:rPr lang="en-US" altLang="zh-TW" sz="2400" b="1" dirty="0" smtClean="0"/>
            </a:br>
            <a:r>
              <a:rPr lang="en-US" altLang="zh-TW" sz="2400" b="1" dirty="0" smtClean="0"/>
              <a:t/>
            </a:r>
            <a:br>
              <a:rPr lang="en-US" altLang="zh-TW" sz="2400" b="1" dirty="0" smtClean="0"/>
            </a:br>
            <a:r>
              <a:rPr lang="en-US" altLang="zh-TW" sz="2400" b="1" dirty="0" smtClean="0"/>
              <a:t/>
            </a:r>
            <a:br>
              <a:rPr lang="en-US" altLang="zh-TW" sz="2400" b="1" dirty="0" smtClean="0"/>
            </a:br>
            <a:r>
              <a:rPr lang="en-US" altLang="zh-TW" sz="2400" b="1" dirty="0" smtClean="0"/>
              <a:t/>
            </a:r>
            <a:br>
              <a:rPr lang="en-US" altLang="zh-TW" sz="2400" b="1" dirty="0" smtClean="0"/>
            </a:br>
            <a:r>
              <a:rPr lang="en-US" altLang="zh-TW" sz="2400" b="1" dirty="0" smtClean="0"/>
              <a:t/>
            </a:r>
            <a:br>
              <a:rPr lang="en-US" altLang="zh-TW" sz="2400" b="1" dirty="0" smtClean="0"/>
            </a:br>
            <a:r>
              <a:rPr lang="zh-TW" altLang="en-US" sz="2400" dirty="0" smtClean="0"/>
              <a:t/>
            </a:r>
            <a:br>
              <a:rPr lang="zh-TW" altLang="en-US" sz="2400" dirty="0" smtClean="0"/>
            </a:br>
            <a:r>
              <a:rPr lang="zh-TW" altLang="en-US" sz="2400" dirty="0" smtClean="0"/>
              <a:t/>
            </a:r>
            <a:br>
              <a:rPr lang="zh-TW" altLang="en-US" sz="2400" dirty="0" smtClean="0"/>
            </a:br>
            <a:r>
              <a:rPr lang="zh-TW" altLang="en-US" sz="2400" dirty="0" smtClean="0"/>
              <a:t/>
            </a:r>
            <a:br>
              <a:rPr lang="zh-TW" altLang="en-US" sz="2400" dirty="0" smtClean="0"/>
            </a:br>
            <a:endParaRPr lang="zh-TW" altLang="en-US" sz="2400" dirty="0"/>
          </a:p>
        </p:txBody>
      </p:sp>
      <p:pic>
        <p:nvPicPr>
          <p:cNvPr id="5" name="Picture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990600"/>
            <a:ext cx="6806565" cy="5359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>
            <a:spLocks noGrp="1"/>
          </p:cNvSpPr>
          <p:nvPr>
            <p:ph type="ctrTitle"/>
          </p:nvPr>
        </p:nvSpPr>
        <p:spPr>
          <a:xfrm>
            <a:off x="685800" y="762000"/>
            <a:ext cx="7772400" cy="5105400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zh-TW" sz="3200" b="1" dirty="0" smtClean="0"/>
              <a:t/>
            </a:r>
            <a:br>
              <a:rPr lang="en-US" altLang="zh-TW" sz="3200" b="1" dirty="0" smtClean="0"/>
            </a:br>
            <a:r>
              <a:rPr lang="en-US" altLang="zh-TW" sz="3200" b="1" dirty="0" smtClean="0"/>
              <a:t/>
            </a:r>
            <a:br>
              <a:rPr lang="en-US" altLang="zh-TW" sz="3200" b="1" dirty="0" smtClean="0"/>
            </a:br>
            <a:r>
              <a:rPr lang="en-US" altLang="zh-TW" sz="3200" b="1" dirty="0" smtClean="0"/>
              <a:t>【</a:t>
            </a:r>
            <a:r>
              <a:rPr lang="zh-CN" altLang="en-US" sz="3200" b="1" dirty="0" smtClean="0">
                <a:latin typeface="SimSun (Headings)"/>
              </a:rPr>
              <a:t>神替</a:t>
            </a:r>
            <a:r>
              <a:rPr lang="zh-TW" altLang="en-US" sz="3200" b="1" dirty="0" smtClean="0">
                <a:latin typeface="SimSun (Headings)"/>
              </a:rPr>
              <a:t>我們</a:t>
            </a:r>
            <a:r>
              <a:rPr lang="zh-TW" altLang="en-US" sz="3200" b="1" dirty="0" smtClean="0">
                <a:latin typeface="SimSun (Headings)"/>
              </a:rPr>
              <a:t>爭戰</a:t>
            </a:r>
            <a:r>
              <a:rPr lang="en-US" altLang="zh-TW" sz="3200" b="1" dirty="0" smtClean="0"/>
              <a:t>】</a:t>
            </a:r>
            <a:br>
              <a:rPr lang="en-US" altLang="zh-TW" sz="3200" b="1" dirty="0" smtClean="0"/>
            </a:br>
            <a:r>
              <a:rPr lang="en-US" altLang="zh-TW" sz="3100" b="1" dirty="0" smtClean="0"/>
              <a:t/>
            </a:r>
            <a:br>
              <a:rPr lang="en-US" altLang="zh-TW" sz="3100" b="1" dirty="0" smtClean="0"/>
            </a:br>
            <a:r>
              <a:rPr lang="zh-CN" altLang="en-US" sz="3100" b="1" dirty="0" smtClean="0"/>
              <a:t>* </a:t>
            </a:r>
            <a:r>
              <a:rPr lang="zh-TW" altLang="en-US" sz="3100" b="1" dirty="0" smtClean="0"/>
              <a:t>亞瑪力：以掃之孫</a:t>
            </a:r>
            <a:r>
              <a:rPr lang="en-US" altLang="zh-TW" sz="3100" b="1" dirty="0" smtClean="0"/>
              <a:t>(</a:t>
            </a:r>
            <a:r>
              <a:rPr lang="zh-TW" altLang="en-US" sz="3100" b="1" dirty="0" smtClean="0"/>
              <a:t>創</a:t>
            </a:r>
            <a:r>
              <a:rPr lang="en-US" altLang="zh-TW" sz="3100" b="1" dirty="0" smtClean="0"/>
              <a:t>36:12)</a:t>
            </a:r>
            <a:r>
              <a:rPr lang="zh-TW" altLang="en-US" sz="3100" b="1" dirty="0" smtClean="0"/>
              <a:t>，亞瑪力人預表人的肉體</a:t>
            </a:r>
            <a:r>
              <a:rPr lang="en-US" altLang="zh-TW" sz="3100" b="1" dirty="0" smtClean="0"/>
              <a:t/>
            </a:r>
            <a:br>
              <a:rPr lang="en-US" altLang="zh-TW" sz="3100" b="1" dirty="0" smtClean="0"/>
            </a:br>
            <a:r>
              <a:rPr lang="zh-CN" altLang="en-US" sz="3100" b="1" dirty="0" smtClean="0"/>
              <a:t>* </a:t>
            </a:r>
            <a:r>
              <a:rPr lang="zh-TW" altLang="en-US" sz="3100" b="1" dirty="0" smtClean="0"/>
              <a:t>以</a:t>
            </a:r>
            <a:r>
              <a:rPr lang="zh-TW" altLang="en-US" sz="3100" b="1" dirty="0" smtClean="0"/>
              <a:t>色列人出埃及後面臨的第一場戰爭</a:t>
            </a:r>
            <a:r>
              <a:rPr lang="zh-TW" altLang="en-US" sz="3100" b="1" dirty="0" smtClean="0"/>
              <a:t/>
            </a:r>
            <a:br>
              <a:rPr lang="zh-TW" altLang="en-US" sz="3100" b="1" dirty="0" smtClean="0"/>
            </a:br>
            <a:r>
              <a:rPr lang="zh-CN" altLang="en-US" sz="3100" b="1" dirty="0" smtClean="0"/>
              <a:t>* </a:t>
            </a:r>
            <a:r>
              <a:rPr lang="zh-TW" altLang="en-US" sz="3100" b="1" dirty="0" smtClean="0"/>
              <a:t>應</a:t>
            </a:r>
            <a:r>
              <a:rPr lang="zh-TW" altLang="en-US" sz="3100" b="1" dirty="0" smtClean="0"/>
              <a:t>戰之</a:t>
            </a:r>
            <a:r>
              <a:rPr lang="zh-TW" altLang="en-US" sz="3100" b="1" dirty="0" smtClean="0"/>
              <a:t>道</a:t>
            </a:r>
            <a:r>
              <a:rPr lang="zh-CN" altLang="en-US" sz="3100" b="1" dirty="0" smtClean="0"/>
              <a:t>：</a:t>
            </a:r>
            <a:r>
              <a:rPr lang="zh-TW" altLang="en-US" sz="3100" b="1" dirty="0" smtClean="0"/>
              <a:t>戰</a:t>
            </a:r>
            <a:r>
              <a:rPr lang="zh-CN" altLang="en-US" sz="3100" b="1" dirty="0" smtClean="0"/>
              <a:t>鬥</a:t>
            </a:r>
            <a:r>
              <a:rPr lang="zh-TW" altLang="en-US" sz="3100" b="1" dirty="0" smtClean="0"/>
              <a:t>方面</a:t>
            </a:r>
            <a:r>
              <a:rPr lang="en-US" altLang="zh-TW" sz="3100" b="1" dirty="0" smtClean="0"/>
              <a:t>(</a:t>
            </a:r>
            <a:r>
              <a:rPr lang="zh-TW" altLang="en-US" sz="3100" b="1" dirty="0" smtClean="0"/>
              <a:t>交給約書亞</a:t>
            </a:r>
            <a:r>
              <a:rPr lang="en-US" altLang="zh-TW" sz="3100" b="1" dirty="0" smtClean="0"/>
              <a:t>)</a:t>
            </a:r>
            <a:r>
              <a:rPr lang="zh-TW" altLang="en-US" sz="3100" b="1" dirty="0" smtClean="0"/>
              <a:t> </a:t>
            </a:r>
            <a:r>
              <a:rPr lang="zh-CN" altLang="en-US" sz="3100" b="1" dirty="0" smtClean="0"/>
              <a:t>，</a:t>
            </a:r>
            <a:r>
              <a:rPr lang="zh-TW" altLang="en-US" sz="3100" b="1" dirty="0" smtClean="0"/>
              <a:t>戰</a:t>
            </a:r>
            <a:r>
              <a:rPr lang="zh-TW" altLang="en-US" sz="3100" b="1" dirty="0" smtClean="0"/>
              <a:t>役</a:t>
            </a:r>
            <a:r>
              <a:rPr lang="zh-TW" altLang="en-US" sz="3100" b="1" dirty="0" smtClean="0"/>
              <a:t>的</a:t>
            </a:r>
            <a:r>
              <a:rPr lang="zh-TW" altLang="en-US" sz="3100" b="1" dirty="0" smtClean="0"/>
              <a:t>祈禱</a:t>
            </a:r>
            <a:r>
              <a:rPr lang="en-US" altLang="zh-TW" sz="3100" b="1" dirty="0" smtClean="0"/>
              <a:t>(</a:t>
            </a:r>
            <a:r>
              <a:rPr lang="zh-CN" altLang="en-US" sz="3100" b="1" dirty="0" smtClean="0"/>
              <a:t>由</a:t>
            </a:r>
            <a:r>
              <a:rPr lang="zh-TW" altLang="en-US" sz="3100" b="1" dirty="0" smtClean="0"/>
              <a:t>摩西</a:t>
            </a:r>
            <a:r>
              <a:rPr lang="zh-CN" altLang="en-US" sz="3100" b="1" dirty="0" smtClean="0"/>
              <a:t>和其他人做</a:t>
            </a:r>
            <a:r>
              <a:rPr lang="en-US" altLang="zh-TW" sz="3100" b="1" dirty="0" smtClean="0"/>
              <a:t>)</a:t>
            </a:r>
            <a:br>
              <a:rPr lang="en-US" altLang="zh-TW" sz="3100" b="1" dirty="0" smtClean="0"/>
            </a:br>
            <a:r>
              <a:rPr lang="zh-CN" altLang="en-US" sz="3100" b="1" dirty="0" smtClean="0"/>
              <a:t>* </a:t>
            </a:r>
            <a:r>
              <a:rPr lang="zh-TW" altLang="en-US" sz="3100" b="1" dirty="0" smtClean="0"/>
              <a:t>得</a:t>
            </a:r>
            <a:r>
              <a:rPr lang="zh-TW" altLang="en-US" sz="3100" b="1" dirty="0" smtClean="0"/>
              <a:t>勝不在乎人多人少，在乎的是耶和</a:t>
            </a:r>
            <a:r>
              <a:rPr lang="zh-TW" altLang="en-US" sz="3100" b="1" dirty="0" smtClean="0"/>
              <a:t>華</a:t>
            </a:r>
            <a:r>
              <a:rPr lang="en-US" altLang="zh-TW" sz="3100" b="1" dirty="0" smtClean="0"/>
              <a:t/>
            </a:r>
            <a:br>
              <a:rPr lang="en-US" altLang="zh-TW" sz="3100" b="1" dirty="0" smtClean="0"/>
            </a:br>
            <a:r>
              <a:rPr lang="zh-CN" altLang="en-US" sz="3100" b="1" dirty="0" smtClean="0"/>
              <a:t>* </a:t>
            </a:r>
            <a:r>
              <a:rPr lang="zh-TW" altLang="en-US" sz="3100" b="1" dirty="0" smtClean="0"/>
              <a:t>我</a:t>
            </a:r>
            <a:r>
              <a:rPr lang="zh-TW" altLang="en-US" sz="3100" b="1" dirty="0" smtClean="0"/>
              <a:t>以神為旌旗，</a:t>
            </a:r>
            <a:r>
              <a:rPr lang="zh-TW" altLang="en-US" sz="3100" b="1" dirty="0" smtClean="0"/>
              <a:t>神要</a:t>
            </a:r>
            <a:r>
              <a:rPr lang="zh-TW" altLang="en-US" sz="3100" b="1" dirty="0" smtClean="0"/>
              <a:t>為我爭戰，幫助我得勝</a:t>
            </a:r>
            <a:br>
              <a:rPr lang="zh-TW" altLang="en-US" sz="3100" b="1" dirty="0" smtClean="0"/>
            </a:br>
            <a:r>
              <a:rPr lang="zh-CN" altLang="en-US" sz="3100" b="1" dirty="0" smtClean="0"/>
              <a:t>* </a:t>
            </a:r>
            <a:r>
              <a:rPr lang="zh-TW" altLang="en-US" sz="3100" b="1" dirty="0" smtClean="0"/>
              <a:t>神</a:t>
            </a:r>
            <a:r>
              <a:rPr lang="zh-TW" altLang="en-US" sz="3100" b="1" dirty="0" smtClean="0"/>
              <a:t>常帥領我們在基督裡誇勝</a:t>
            </a:r>
            <a:r>
              <a:rPr lang="en-US" sz="3100" b="1" dirty="0" smtClean="0"/>
              <a:t>(</a:t>
            </a:r>
            <a:r>
              <a:rPr lang="zh-TW" altLang="en-US" sz="3100" b="1" dirty="0" smtClean="0"/>
              <a:t>哥林多後書</a:t>
            </a:r>
            <a:r>
              <a:rPr lang="en-US" sz="3100" b="1" dirty="0" smtClean="0"/>
              <a:t>2:14) </a:t>
            </a:r>
            <a:r>
              <a:rPr lang="en-US" sz="3100" b="1" dirty="0" smtClean="0"/>
              <a:t/>
            </a:r>
            <a:br>
              <a:rPr lang="en-US" sz="3100" b="1" dirty="0" smtClean="0"/>
            </a:br>
            <a:r>
              <a:rPr lang="en-US" sz="3100" b="1" dirty="0" smtClean="0"/>
              <a:t/>
            </a:r>
            <a:br>
              <a:rPr lang="en-US" sz="3100" b="1" dirty="0" smtClean="0"/>
            </a:br>
            <a:r>
              <a:rPr lang="zh-TW" altLang="en-US" sz="2200" b="1" dirty="0" smtClean="0"/>
              <a:t>耶</a:t>
            </a:r>
            <a:r>
              <a:rPr lang="zh-TW" altLang="en-US" sz="2200" b="1" dirty="0" smtClean="0"/>
              <a:t>和華尼西 </a:t>
            </a:r>
            <a:r>
              <a:rPr lang="en-US" sz="2200" b="1" dirty="0" smtClean="0"/>
              <a:t>- </a:t>
            </a:r>
            <a:r>
              <a:rPr lang="en-US" sz="2200" b="1" dirty="0" err="1" smtClean="0"/>
              <a:t>Johovah-Niss</a:t>
            </a:r>
            <a:r>
              <a:rPr lang="zh-TW" altLang="en-US" sz="2200" b="1" dirty="0" smtClean="0"/>
              <a:t/>
            </a:r>
            <a:br>
              <a:rPr lang="zh-TW" altLang="en-US" sz="2200" b="1" dirty="0" smtClean="0"/>
            </a:br>
            <a:r>
              <a:rPr lang="zh-TW" altLang="en-US" sz="2200" b="1" dirty="0" smtClean="0"/>
              <a:t>耶和華是我旌旗 </a:t>
            </a:r>
            <a:r>
              <a:rPr lang="en-US" altLang="zh-CN" sz="2200" b="1" dirty="0" smtClean="0"/>
              <a:t>–</a:t>
            </a:r>
            <a:r>
              <a:rPr lang="en-US" sz="2200" b="1" dirty="0" smtClean="0"/>
              <a:t> The LORD is my Banner.</a:t>
            </a:r>
            <a:r>
              <a:rPr lang="zh-TW" altLang="en-US" sz="2800" b="1" dirty="0" smtClean="0"/>
              <a:t/>
            </a:r>
            <a:br>
              <a:rPr lang="zh-TW" altLang="en-US" sz="2800" b="1" dirty="0" smtClean="0"/>
            </a:br>
            <a:r>
              <a:rPr lang="zh-TW" altLang="en-US" sz="3200" b="1" dirty="0" smtClean="0"/>
              <a:t/>
            </a:r>
            <a:br>
              <a:rPr lang="zh-TW" altLang="en-US" sz="3200" b="1" dirty="0" smtClean="0"/>
            </a:br>
            <a:endParaRPr lang="zh-TW" alt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>
            <a:spLocks noGrp="1"/>
          </p:cNvSpPr>
          <p:nvPr>
            <p:ph type="ctrTitle"/>
          </p:nvPr>
        </p:nvSpPr>
        <p:spPr>
          <a:xfrm>
            <a:off x="685800" y="685800"/>
            <a:ext cx="7772400" cy="5638800"/>
          </a:xfrm>
        </p:spPr>
        <p:txBody>
          <a:bodyPr>
            <a:noAutofit/>
          </a:bodyPr>
          <a:lstStyle/>
          <a:p>
            <a:pPr algn="l"/>
            <a:r>
              <a:rPr lang="en-US" altLang="zh-TW" sz="2400" b="1" dirty="0" smtClean="0"/>
              <a:t>【</a:t>
            </a:r>
            <a:r>
              <a:rPr lang="zh-CN" altLang="en-US" sz="2400" dirty="0" smtClean="0"/>
              <a:t>出 </a:t>
            </a:r>
            <a:r>
              <a:rPr lang="en-US" sz="2400" dirty="0" smtClean="0"/>
              <a:t>17:8 ~ 17:16</a:t>
            </a:r>
            <a:r>
              <a:rPr lang="en-US" altLang="zh-TW" sz="2400" b="1" dirty="0" smtClean="0"/>
              <a:t>】</a:t>
            </a:r>
            <a:br>
              <a:rPr lang="en-US" altLang="zh-TW" sz="2400" b="1" dirty="0" smtClean="0"/>
            </a:br>
            <a:r>
              <a:rPr lang="en-US" altLang="zh-TW" sz="2400" b="1" dirty="0" smtClean="0"/>
              <a:t/>
            </a:r>
            <a:br>
              <a:rPr lang="en-US" altLang="zh-TW" sz="2400" b="1" dirty="0" smtClean="0"/>
            </a:br>
            <a:r>
              <a:rPr lang="en-US" altLang="zh-TW" sz="2400" b="1" dirty="0" smtClean="0"/>
              <a:t/>
            </a:r>
            <a:br>
              <a:rPr lang="en-US" altLang="zh-TW" sz="2400" b="1" dirty="0" smtClean="0"/>
            </a:br>
            <a:r>
              <a:rPr lang="en-US" altLang="zh-TW" sz="2400" b="1" dirty="0" smtClean="0"/>
              <a:t/>
            </a:r>
            <a:br>
              <a:rPr lang="en-US" altLang="zh-TW" sz="2400" b="1" dirty="0" smtClean="0"/>
            </a:br>
            <a:r>
              <a:rPr lang="en-US" altLang="zh-TW" sz="2400" b="1" dirty="0" smtClean="0"/>
              <a:t/>
            </a:r>
            <a:br>
              <a:rPr lang="en-US" altLang="zh-TW" sz="2400" b="1" dirty="0" smtClean="0"/>
            </a:br>
            <a:r>
              <a:rPr lang="en-US" altLang="zh-TW" sz="2400" b="1" dirty="0" smtClean="0"/>
              <a:t/>
            </a:r>
            <a:br>
              <a:rPr lang="en-US" altLang="zh-TW" sz="2400" b="1" dirty="0" smtClean="0"/>
            </a:br>
            <a:r>
              <a:rPr lang="en-US" altLang="zh-TW" sz="2400" b="1" dirty="0" smtClean="0"/>
              <a:t/>
            </a:r>
            <a:br>
              <a:rPr lang="en-US" altLang="zh-TW" sz="2400" b="1" dirty="0" smtClean="0"/>
            </a:br>
            <a:r>
              <a:rPr lang="en-US" altLang="zh-TW" sz="2400" b="1" dirty="0" smtClean="0"/>
              <a:t/>
            </a:r>
            <a:br>
              <a:rPr lang="en-US" altLang="zh-TW" sz="2400" b="1" dirty="0" smtClean="0"/>
            </a:br>
            <a:r>
              <a:rPr lang="en-US" altLang="zh-TW" sz="2400" b="1" dirty="0" smtClean="0"/>
              <a:t/>
            </a:r>
            <a:br>
              <a:rPr lang="en-US" altLang="zh-TW" sz="2400" b="1" dirty="0" smtClean="0"/>
            </a:br>
            <a:r>
              <a:rPr lang="en-US" altLang="zh-TW" sz="2400" b="1" dirty="0" smtClean="0"/>
              <a:t/>
            </a:r>
            <a:br>
              <a:rPr lang="en-US" altLang="zh-TW" sz="2400" b="1" dirty="0" smtClean="0"/>
            </a:br>
            <a:r>
              <a:rPr lang="en-US" altLang="zh-TW" sz="2400" b="1" dirty="0" smtClean="0"/>
              <a:t/>
            </a:r>
            <a:br>
              <a:rPr lang="en-US" altLang="zh-TW" sz="2400" b="1" dirty="0" smtClean="0"/>
            </a:br>
            <a:r>
              <a:rPr lang="en-US" altLang="zh-TW" sz="2400" b="1" dirty="0" smtClean="0"/>
              <a:t/>
            </a:r>
            <a:br>
              <a:rPr lang="en-US" altLang="zh-TW" sz="2400" b="1" dirty="0" smtClean="0"/>
            </a:br>
            <a:r>
              <a:rPr lang="zh-TW" altLang="en-US" sz="2400" dirty="0" smtClean="0"/>
              <a:t/>
            </a:r>
            <a:br>
              <a:rPr lang="zh-TW" altLang="en-US" sz="2400" dirty="0" smtClean="0"/>
            </a:br>
            <a:r>
              <a:rPr lang="zh-TW" altLang="en-US" sz="2400" dirty="0" smtClean="0"/>
              <a:t/>
            </a:r>
            <a:br>
              <a:rPr lang="zh-TW" altLang="en-US" sz="2400" dirty="0" smtClean="0"/>
            </a:br>
            <a:r>
              <a:rPr lang="zh-TW" altLang="en-US" sz="2400" dirty="0" smtClean="0"/>
              <a:t/>
            </a:r>
            <a:br>
              <a:rPr lang="zh-TW" altLang="en-US" sz="2400" dirty="0" smtClean="0"/>
            </a:br>
            <a:endParaRPr lang="zh-TW" altLang="en-US" sz="2400" dirty="0"/>
          </a:p>
        </p:txBody>
      </p:sp>
      <p:pic>
        <p:nvPicPr>
          <p:cNvPr id="6" name="Picture 5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990600"/>
            <a:ext cx="70866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>
            <a:spLocks noGrp="1"/>
          </p:cNvSpPr>
          <p:nvPr>
            <p:ph type="ctrTitle"/>
          </p:nvPr>
        </p:nvSpPr>
        <p:spPr>
          <a:xfrm>
            <a:off x="685800" y="762000"/>
            <a:ext cx="7772400" cy="5105400"/>
          </a:xfrm>
        </p:spPr>
        <p:txBody>
          <a:bodyPr>
            <a:normAutofit/>
          </a:bodyPr>
          <a:lstStyle/>
          <a:p>
            <a:pPr algn="l"/>
            <a:r>
              <a:rPr lang="zh-TW" altLang="en-US" sz="3200" b="1" dirty="0" smtClean="0"/>
              <a:t>思考： </a:t>
            </a:r>
            <a:r>
              <a:rPr lang="en-US" altLang="zh-TW" sz="3200" b="1" dirty="0" smtClean="0"/>
              <a:t/>
            </a:r>
            <a:br>
              <a:rPr lang="en-US" altLang="zh-TW" sz="3200" b="1" dirty="0" smtClean="0"/>
            </a:br>
            <a:r>
              <a:rPr lang="zh-TW" altLang="en-US" sz="3200" b="1" dirty="0" smtClean="0"/>
              <a:t/>
            </a:r>
            <a:br>
              <a:rPr lang="zh-TW" altLang="en-US" sz="3200" b="1" dirty="0" smtClean="0"/>
            </a:br>
            <a:r>
              <a:rPr lang="en-US" sz="3200" b="1" dirty="0" smtClean="0"/>
              <a:t>1. </a:t>
            </a:r>
            <a:r>
              <a:rPr lang="zh-TW" altLang="en-US" sz="3200" b="1" dirty="0" smtClean="0"/>
              <a:t>為何摩西舉手，以色列人就得勝；摩西垂手，亞瑪力人就得勝</a:t>
            </a:r>
            <a:r>
              <a:rPr lang="zh-TW" altLang="en-US" sz="3200" b="1" dirty="0" smtClean="0"/>
              <a:t>？</a:t>
            </a:r>
            <a:r>
              <a:rPr lang="en-US" altLang="zh-TW" sz="3200" b="1" dirty="0" smtClean="0"/>
              <a:t/>
            </a:r>
            <a:br>
              <a:rPr lang="en-US" altLang="zh-TW" sz="3200" b="1" dirty="0" smtClean="0"/>
            </a:br>
            <a:r>
              <a:rPr lang="zh-TW" altLang="en-US" sz="3200" b="1" dirty="0" smtClean="0"/>
              <a:t> </a:t>
            </a:r>
            <a:r>
              <a:rPr lang="zh-TW" altLang="en-US" sz="3200" b="1" dirty="0" smtClean="0"/>
              <a:t/>
            </a:r>
            <a:br>
              <a:rPr lang="zh-TW" altLang="en-US" sz="3200" b="1" dirty="0" smtClean="0"/>
            </a:br>
            <a:r>
              <a:rPr lang="en-US" sz="3200" b="1" dirty="0" smtClean="0"/>
              <a:t>2. </a:t>
            </a:r>
            <a:r>
              <a:rPr lang="zh-TW" altLang="en-US" sz="3200" b="1" dirty="0" smtClean="0"/>
              <a:t>耶和華尼西是什麼意</a:t>
            </a:r>
            <a:r>
              <a:rPr lang="zh-TW" altLang="en-US" sz="3200" b="1" dirty="0" smtClean="0"/>
              <a:t>思</a:t>
            </a:r>
            <a:r>
              <a:rPr lang="zh-CN" altLang="en-US" sz="3200" b="1" dirty="0" smtClean="0"/>
              <a:t>？</a:t>
            </a:r>
            <a:r>
              <a:rPr lang="zh-TW" altLang="en-US" sz="3200" dirty="0" smtClean="0"/>
              <a:t/>
            </a:r>
            <a:br>
              <a:rPr lang="zh-TW" altLang="en-US" sz="3200" dirty="0" smtClean="0"/>
            </a:br>
            <a:endParaRPr lang="zh-TW" alt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>
            <a:spLocks noGrp="1"/>
          </p:cNvSpPr>
          <p:nvPr>
            <p:ph type="ctrTitle"/>
          </p:nvPr>
        </p:nvSpPr>
        <p:spPr>
          <a:xfrm>
            <a:off x="685800" y="685800"/>
            <a:ext cx="7772400" cy="5410200"/>
          </a:xfrm>
        </p:spPr>
        <p:txBody>
          <a:bodyPr>
            <a:noAutofit/>
          </a:bodyPr>
          <a:lstStyle/>
          <a:p>
            <a:pPr algn="l"/>
            <a:r>
              <a:rPr lang="en-US" altLang="zh-TW" sz="1800" b="1" dirty="0" smtClean="0"/>
              <a:t/>
            </a:r>
            <a:br>
              <a:rPr lang="en-US" altLang="zh-TW" sz="1800" b="1" dirty="0" smtClean="0"/>
            </a:br>
            <a:r>
              <a:rPr lang="en-US" altLang="zh-TW" sz="1800" b="1" dirty="0" smtClean="0"/>
              <a:t>【</a:t>
            </a:r>
            <a:r>
              <a:rPr lang="zh-CN" altLang="en-US" sz="1800" b="1" dirty="0" smtClean="0"/>
              <a:t>出 </a:t>
            </a:r>
            <a:r>
              <a:rPr lang="en-US" sz="1800" b="1" dirty="0" smtClean="0"/>
              <a:t>18:1 ~ </a:t>
            </a:r>
            <a:r>
              <a:rPr lang="en-US" sz="1800" b="1" dirty="0" smtClean="0"/>
              <a:t>18:14 </a:t>
            </a:r>
            <a:r>
              <a:rPr lang="en-US" altLang="zh-TW" sz="1800" b="1" dirty="0" smtClean="0"/>
              <a:t>】</a:t>
            </a:r>
            <a:r>
              <a:rPr lang="en-US" altLang="zh-TW" sz="1800" b="1" dirty="0" smtClean="0"/>
              <a:t/>
            </a:r>
            <a:br>
              <a:rPr lang="en-US" altLang="zh-TW" sz="1800" b="1" dirty="0" smtClean="0"/>
            </a:br>
            <a:r>
              <a:rPr lang="zh-TW" altLang="en-US" sz="1800" b="1" dirty="0" smtClean="0"/>
              <a:t/>
            </a:r>
            <a:br>
              <a:rPr lang="zh-TW" altLang="en-US" sz="1800" b="1" dirty="0" smtClean="0"/>
            </a:br>
            <a:r>
              <a:rPr lang="zh-TW" altLang="en-US" sz="1800" b="1" dirty="0" smtClean="0"/>
              <a:t> </a:t>
            </a:r>
            <a:r>
              <a:rPr lang="en-US" altLang="zh-TW" sz="1800" b="1" dirty="0" smtClean="0"/>
              <a:t>1</a:t>
            </a:r>
            <a:r>
              <a:rPr lang="zh-TW" altLang="en-US" sz="1800" b="1" dirty="0" smtClean="0"/>
              <a:t>摩西的岳父米甸祭司葉忒羅、聽見　神為摩西和　神的百姓以色列所行的一切事、就是耶和華將以色列從埃及領出來的事．</a:t>
            </a:r>
            <a:r>
              <a:rPr lang="en-US" altLang="zh-TW" sz="1800" b="1" dirty="0" smtClean="0"/>
              <a:t>2</a:t>
            </a:r>
            <a:r>
              <a:rPr lang="zh-TW" altLang="en-US" sz="1800" b="1" dirty="0" smtClean="0"/>
              <a:t>便帶著摩西的妻子西坡拉、就是摩西從前打發回去的．</a:t>
            </a:r>
            <a:r>
              <a:rPr lang="en-US" altLang="zh-TW" sz="1800" b="1" dirty="0" smtClean="0"/>
              <a:t>3</a:t>
            </a:r>
            <a:r>
              <a:rPr lang="zh-TW" altLang="en-US" sz="1800" b="1" dirty="0" smtClean="0"/>
              <a:t>又帶著西坡拉的兩個兒子、一個名叫革舜、因為摩西說、我在外邦作了寄居的．</a:t>
            </a:r>
            <a:r>
              <a:rPr lang="en-US" altLang="zh-TW" sz="1800" b="1" dirty="0" smtClean="0"/>
              <a:t>4</a:t>
            </a:r>
            <a:r>
              <a:rPr lang="zh-TW" altLang="en-US" sz="1800" b="1" dirty="0" smtClean="0"/>
              <a:t>一個名叫以利以謝、因為他說、我父親的　神幫助了我、救我脫離法老的刀。</a:t>
            </a:r>
            <a:r>
              <a:rPr lang="en-US" altLang="zh-TW" sz="1800" b="1" dirty="0" smtClean="0"/>
              <a:t>5</a:t>
            </a:r>
            <a:r>
              <a:rPr lang="zh-TW" altLang="en-US" sz="1800" b="1" dirty="0" smtClean="0"/>
              <a:t>摩西的岳父葉忒羅帶著摩西的妻子和兩個兒子、來到　神的山、就是摩西在曠野安營的地方。</a:t>
            </a:r>
            <a:r>
              <a:rPr lang="en-US" altLang="zh-TW" sz="1800" b="1" dirty="0" smtClean="0"/>
              <a:t>6</a:t>
            </a:r>
            <a:r>
              <a:rPr lang="zh-TW" altLang="en-US" sz="1800" b="1" dirty="0" smtClean="0"/>
              <a:t>他對摩西說、我是你岳父葉忒羅、帶著你的妻子和兩個兒子、來到你這裡。</a:t>
            </a:r>
            <a:r>
              <a:rPr lang="en-US" altLang="zh-TW" sz="1800" b="1" dirty="0" smtClean="0"/>
              <a:t>7</a:t>
            </a:r>
            <a:r>
              <a:rPr lang="zh-TW" altLang="en-US" sz="1800" b="1" dirty="0" smtClean="0"/>
              <a:t>摩西迎接他的岳父、向他下拜、與他親嘴、彼此問安、都進了帳棚。</a:t>
            </a:r>
            <a:r>
              <a:rPr lang="en-US" altLang="zh-TW" sz="1800" b="1" dirty="0" smtClean="0"/>
              <a:t>8</a:t>
            </a:r>
            <a:r>
              <a:rPr lang="zh-TW" altLang="en-US" sz="1800" b="1" dirty="0" smtClean="0"/>
              <a:t>摩西將耶和華為以色列的緣故向法老和埃及人所行的一切事、以及路上所遭遇的一切艱難、並耶和華怎樣搭救他們、都述說與他岳父聽。</a:t>
            </a:r>
            <a:r>
              <a:rPr lang="en-US" altLang="zh-TW" sz="1800" b="1" dirty="0" smtClean="0"/>
              <a:t>9</a:t>
            </a:r>
            <a:r>
              <a:rPr lang="zh-TW" altLang="en-US" sz="1800" b="1" dirty="0" smtClean="0"/>
              <a:t>葉忒羅因耶和華待以色列的一切好處、就是拯救他們脫離埃及人的手、便甚歡喜。</a:t>
            </a:r>
            <a:r>
              <a:rPr lang="en-US" altLang="zh-TW" sz="1800" b="1" dirty="0" smtClean="0"/>
              <a:t>10</a:t>
            </a:r>
            <a:r>
              <a:rPr lang="zh-TW" altLang="en-US" sz="1800" b="1" dirty="0" smtClean="0"/>
              <a:t>葉忒羅說、耶和華是應當稱頌的、他救了你們脫離埃及人和法老的手、將這百姓從埃及人的手下救出來。</a:t>
            </a:r>
            <a:r>
              <a:rPr lang="en-US" altLang="zh-TW" sz="1800" b="1" dirty="0" smtClean="0"/>
              <a:t>11</a:t>
            </a:r>
            <a:r>
              <a:rPr lang="zh-TW" altLang="en-US" sz="1800" b="1" dirty="0" smtClean="0"/>
              <a:t>我現今在埃及人向這百姓發狂傲的事上、得知耶和華比萬神都大。</a:t>
            </a:r>
            <a:r>
              <a:rPr lang="en-US" altLang="zh-TW" sz="1800" b="1" dirty="0" smtClean="0"/>
              <a:t>12</a:t>
            </a:r>
            <a:r>
              <a:rPr lang="zh-TW" altLang="en-US" sz="1800" b="1" dirty="0" smtClean="0"/>
              <a:t>摩西的岳父葉忒羅、把</a:t>
            </a:r>
            <a:r>
              <a:rPr lang="zh-TW" altLang="en-US" sz="1800" b="1" dirty="0" smtClean="0">
                <a:solidFill>
                  <a:srgbClr val="FF0000"/>
                </a:solidFill>
              </a:rPr>
              <a:t>燔祭</a:t>
            </a:r>
            <a:r>
              <a:rPr lang="zh-TW" altLang="en-US" sz="1800" b="1" dirty="0" smtClean="0"/>
              <a:t>和</a:t>
            </a:r>
            <a:r>
              <a:rPr lang="zh-TW" altLang="en-US" sz="1800" b="1" dirty="0" smtClean="0">
                <a:solidFill>
                  <a:srgbClr val="FF0000"/>
                </a:solidFill>
              </a:rPr>
              <a:t>平安祭</a:t>
            </a:r>
            <a:r>
              <a:rPr lang="zh-TW" altLang="en-US" sz="1800" b="1" dirty="0" smtClean="0"/>
              <a:t>獻給　神．亞倫和以色列的眾長老都來了、與摩西的岳父在　神面前喫飯。</a:t>
            </a:r>
            <a:r>
              <a:rPr lang="en-US" altLang="zh-TW" sz="1800" b="1" dirty="0" smtClean="0"/>
              <a:t>13</a:t>
            </a:r>
            <a:r>
              <a:rPr lang="zh-TW" altLang="en-US" sz="1800" b="1" dirty="0" smtClean="0"/>
              <a:t>第二天摩西坐著</a:t>
            </a:r>
            <a:r>
              <a:rPr lang="zh-TW" altLang="en-US" sz="1800" b="1" dirty="0" smtClean="0">
                <a:solidFill>
                  <a:srgbClr val="FF0000"/>
                </a:solidFill>
              </a:rPr>
              <a:t>審判百姓</a:t>
            </a:r>
            <a:r>
              <a:rPr lang="zh-TW" altLang="en-US" sz="1800" b="1" dirty="0" smtClean="0"/>
              <a:t>、百姓從早到晚都站在摩西的左右。</a:t>
            </a:r>
            <a:r>
              <a:rPr lang="en-US" altLang="zh-TW" sz="1800" b="1" dirty="0" smtClean="0"/>
              <a:t>14</a:t>
            </a:r>
            <a:r>
              <a:rPr lang="zh-TW" altLang="en-US" sz="1800" b="1" dirty="0" smtClean="0"/>
              <a:t>摩西的岳父看見他向百姓所作的一切事、就說、你向百姓作的是甚麼事呢、你為甚麼獨自坐著、眾百姓從早到晚都站在你的左右呢。 </a:t>
            </a:r>
            <a:r>
              <a:rPr lang="zh-TW" altLang="en-US" sz="1800" b="1" dirty="0" smtClean="0"/>
              <a:t/>
            </a:r>
            <a:br>
              <a:rPr lang="zh-TW" altLang="en-US" sz="1800" b="1" dirty="0" smtClean="0"/>
            </a:br>
            <a:r>
              <a:rPr lang="zh-TW" altLang="en-US" sz="1800" b="1" dirty="0" smtClean="0"/>
              <a:t/>
            </a:r>
            <a:br>
              <a:rPr lang="zh-TW" altLang="en-US" sz="1800" b="1" dirty="0" smtClean="0"/>
            </a:br>
            <a:endParaRPr lang="zh-TW" altLang="en-US" sz="1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>
            <a:spLocks noGrp="1"/>
          </p:cNvSpPr>
          <p:nvPr>
            <p:ph type="ctrTitle"/>
          </p:nvPr>
        </p:nvSpPr>
        <p:spPr>
          <a:xfrm>
            <a:off x="685800" y="685800"/>
            <a:ext cx="7772400" cy="5410200"/>
          </a:xfrm>
        </p:spPr>
        <p:txBody>
          <a:bodyPr>
            <a:noAutofit/>
          </a:bodyPr>
          <a:lstStyle/>
          <a:p>
            <a:pPr algn="l"/>
            <a:r>
              <a:rPr lang="en-US" altLang="zh-TW" sz="1800" b="1" dirty="0" smtClean="0"/>
              <a:t/>
            </a:r>
            <a:br>
              <a:rPr lang="en-US" altLang="zh-TW" sz="1800" b="1" dirty="0" smtClean="0"/>
            </a:br>
            <a:r>
              <a:rPr lang="en-US" altLang="zh-TW" sz="1800" b="1" dirty="0" smtClean="0"/>
              <a:t>【</a:t>
            </a:r>
            <a:r>
              <a:rPr lang="zh-CN" altLang="en-US" sz="1800" b="1" dirty="0" smtClean="0"/>
              <a:t>出 </a:t>
            </a:r>
            <a:r>
              <a:rPr lang="en-US" sz="1800" b="1" dirty="0" smtClean="0"/>
              <a:t>18:15 </a:t>
            </a:r>
            <a:r>
              <a:rPr lang="en-US" sz="1800" b="1" dirty="0" smtClean="0"/>
              <a:t>~ 18:27 </a:t>
            </a:r>
            <a:r>
              <a:rPr lang="en-US" altLang="zh-TW" sz="1800" b="1" dirty="0" smtClean="0"/>
              <a:t>】</a:t>
            </a:r>
            <a:r>
              <a:rPr lang="en-US" altLang="zh-TW" sz="1800" b="1" dirty="0" smtClean="0"/>
              <a:t/>
            </a:r>
            <a:br>
              <a:rPr lang="en-US" altLang="zh-TW" sz="1800" b="1" dirty="0" smtClean="0"/>
            </a:br>
            <a:r>
              <a:rPr lang="zh-TW" altLang="en-US" sz="1800" b="1" dirty="0" smtClean="0"/>
              <a:t/>
            </a:r>
            <a:br>
              <a:rPr lang="zh-TW" altLang="en-US" sz="1800" b="1" dirty="0" smtClean="0"/>
            </a:br>
            <a:r>
              <a:rPr lang="zh-TW" altLang="en-US" sz="1800" b="1" dirty="0" smtClean="0"/>
              <a:t> </a:t>
            </a:r>
            <a:r>
              <a:rPr lang="en-US" altLang="zh-TW" sz="1800" b="1" dirty="0" smtClean="0"/>
              <a:t>15</a:t>
            </a:r>
            <a:r>
              <a:rPr lang="zh-TW" altLang="en-US" sz="1800" b="1" dirty="0" smtClean="0"/>
              <a:t>摩西對岳父說、這是因百姓到我這裡來求問　神。</a:t>
            </a:r>
            <a:r>
              <a:rPr lang="en-US" altLang="zh-TW" sz="1800" b="1" dirty="0" smtClean="0"/>
              <a:t>16</a:t>
            </a:r>
            <a:r>
              <a:rPr lang="zh-TW" altLang="en-US" sz="1800" b="1" dirty="0" smtClean="0"/>
              <a:t>他們有事的時候、就到我這裡來、我便在兩造之間施行審判．我又叫他們知道　神的律例、和法度。</a:t>
            </a:r>
            <a:r>
              <a:rPr lang="en-US" altLang="zh-TW" sz="1800" b="1" dirty="0" smtClean="0"/>
              <a:t>17</a:t>
            </a:r>
            <a:r>
              <a:rPr lang="zh-TW" altLang="en-US" sz="1800" b="1" dirty="0" smtClean="0"/>
              <a:t>摩西的岳父說、你這作的不好。</a:t>
            </a:r>
            <a:r>
              <a:rPr lang="en-US" altLang="zh-TW" sz="1800" b="1" dirty="0" smtClean="0"/>
              <a:t>18</a:t>
            </a:r>
            <a:r>
              <a:rPr lang="zh-TW" altLang="en-US" sz="1800" b="1" dirty="0" smtClean="0"/>
              <a:t>你和這些百姓必都疲憊、因為這事太重、你獨自一人辦理不了。</a:t>
            </a:r>
            <a:r>
              <a:rPr lang="en-US" altLang="zh-TW" sz="1800" b="1" dirty="0" smtClean="0"/>
              <a:t>19</a:t>
            </a:r>
            <a:r>
              <a:rPr lang="zh-TW" altLang="en-US" sz="1800" b="1" dirty="0" smtClean="0"/>
              <a:t>現在你要聽我的話、我為你出個主意、願　神與你同在．</a:t>
            </a:r>
            <a:r>
              <a:rPr lang="zh-TW" altLang="en-US" sz="1800" b="1" dirty="0" smtClean="0">
                <a:solidFill>
                  <a:srgbClr val="FF0000"/>
                </a:solidFill>
              </a:rPr>
              <a:t>你要替百姓到　神面前、將案件奏告　神．</a:t>
            </a:r>
            <a:r>
              <a:rPr lang="en-US" altLang="zh-TW" sz="1800" b="1" dirty="0" smtClean="0">
                <a:solidFill>
                  <a:srgbClr val="FF0000"/>
                </a:solidFill>
              </a:rPr>
              <a:t>20</a:t>
            </a:r>
            <a:r>
              <a:rPr lang="zh-TW" altLang="en-US" sz="1800" b="1" dirty="0" smtClean="0">
                <a:solidFill>
                  <a:srgbClr val="FF0000"/>
                </a:solidFill>
              </a:rPr>
              <a:t>又要將律例和法度教訓他們、指示他們當行的道、當作的事。</a:t>
            </a:r>
            <a:r>
              <a:rPr lang="en-US" altLang="zh-TW" sz="1800" b="1" dirty="0" smtClean="0">
                <a:solidFill>
                  <a:srgbClr val="FF0000"/>
                </a:solidFill>
              </a:rPr>
              <a:t>21</a:t>
            </a:r>
            <a:r>
              <a:rPr lang="zh-TW" altLang="en-US" sz="1800" b="1" dirty="0" smtClean="0">
                <a:solidFill>
                  <a:srgbClr val="FF0000"/>
                </a:solidFill>
              </a:rPr>
              <a:t>並要從百姓中揀選有纔能的人、就是敬畏　神、誠實無妄、恨不義之財的人、派他們作千夫長、百夫長、五十夫長、十夫長、管理百姓．</a:t>
            </a:r>
            <a:r>
              <a:rPr lang="en-US" altLang="zh-TW" sz="1800" b="1" dirty="0" smtClean="0"/>
              <a:t>22</a:t>
            </a:r>
            <a:r>
              <a:rPr lang="zh-TW" altLang="en-US" sz="1800" b="1" dirty="0" smtClean="0"/>
              <a:t>叫他們隨時審判百姓、大事都要呈到你這裡、小事他們自己可以審判．這樣、你就輕省些、他們也可以同當此任。</a:t>
            </a:r>
            <a:r>
              <a:rPr lang="en-US" altLang="zh-TW" sz="1800" b="1" dirty="0" smtClean="0"/>
              <a:t>23</a:t>
            </a:r>
            <a:r>
              <a:rPr lang="zh-TW" altLang="en-US" sz="1800" b="1" dirty="0" smtClean="0"/>
              <a:t>你若這樣行、　神也這樣吩咐你、你就能受得住、這百姓也都平平安安歸回他們的住處。</a:t>
            </a:r>
            <a:r>
              <a:rPr lang="en-US" altLang="zh-TW" sz="1800" b="1" dirty="0" smtClean="0"/>
              <a:t>24</a:t>
            </a:r>
            <a:r>
              <a:rPr lang="zh-TW" altLang="en-US" sz="1800" b="1" dirty="0" smtClean="0"/>
              <a:t>於是摩西聽從他岳父的話、按著他所說的去行。</a:t>
            </a:r>
            <a:r>
              <a:rPr lang="en-US" altLang="zh-TW" sz="1800" b="1" dirty="0" smtClean="0"/>
              <a:t>25</a:t>
            </a:r>
            <a:r>
              <a:rPr lang="zh-TW" altLang="en-US" sz="1800" b="1" dirty="0" smtClean="0"/>
              <a:t>摩西從以色列人中揀選了有才能的人、立他們為百姓的首領、作千夫長、百夫長、五十夫長、十夫長。</a:t>
            </a:r>
            <a:r>
              <a:rPr lang="en-US" altLang="zh-TW" sz="1800" b="1" dirty="0" smtClean="0"/>
              <a:t>26</a:t>
            </a:r>
            <a:r>
              <a:rPr lang="zh-TW" altLang="en-US" sz="1800" b="1" dirty="0" smtClean="0"/>
              <a:t>他們隨時審判百姓、有難斷的案件、就呈到摩西那裡、但各樣小事他們自己審判。</a:t>
            </a:r>
            <a:r>
              <a:rPr lang="en-US" altLang="zh-TW" sz="1800" b="1" dirty="0" smtClean="0"/>
              <a:t>27</a:t>
            </a:r>
            <a:r>
              <a:rPr lang="zh-TW" altLang="en-US" sz="1800" b="1" dirty="0" smtClean="0"/>
              <a:t>此後、摩西讓他的岳父去、他就往本地去了。 </a:t>
            </a:r>
            <a:r>
              <a:rPr lang="zh-TW" altLang="en-US" sz="1800" b="1" dirty="0" smtClean="0"/>
              <a:t/>
            </a:r>
            <a:br>
              <a:rPr lang="zh-TW" altLang="en-US" sz="1800" b="1" dirty="0" smtClean="0"/>
            </a:br>
            <a:r>
              <a:rPr lang="zh-TW" altLang="en-US" sz="1800" b="1" dirty="0" smtClean="0"/>
              <a:t/>
            </a:r>
            <a:br>
              <a:rPr lang="zh-TW" altLang="en-US" sz="1800" b="1" dirty="0" smtClean="0"/>
            </a:br>
            <a:endParaRPr lang="zh-TW" altLang="en-US" sz="1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>
            <a:spLocks noGrp="1"/>
          </p:cNvSpPr>
          <p:nvPr>
            <p:ph type="ctrTitle"/>
          </p:nvPr>
        </p:nvSpPr>
        <p:spPr>
          <a:xfrm>
            <a:off x="685800" y="685800"/>
            <a:ext cx="7772400" cy="5410200"/>
          </a:xfrm>
        </p:spPr>
        <p:txBody>
          <a:bodyPr>
            <a:noAutofit/>
          </a:bodyPr>
          <a:lstStyle/>
          <a:p>
            <a:pPr algn="l"/>
            <a:r>
              <a:rPr lang="en-US" altLang="zh-TW" sz="2800" b="1" dirty="0" smtClean="0"/>
              <a:t>【</a:t>
            </a:r>
            <a:r>
              <a:rPr lang="zh-CN" altLang="en-US" sz="2800" b="1" dirty="0" smtClean="0"/>
              <a:t>出 </a:t>
            </a:r>
            <a:r>
              <a:rPr lang="en-US" sz="2800" b="1" dirty="0" smtClean="0"/>
              <a:t>18:1 </a:t>
            </a:r>
            <a:r>
              <a:rPr lang="en-US" sz="2800" b="1" dirty="0" smtClean="0"/>
              <a:t>~ 18:27 </a:t>
            </a:r>
            <a:r>
              <a:rPr lang="en-US" altLang="zh-TW" sz="2800" b="1" dirty="0" smtClean="0"/>
              <a:t>】</a:t>
            </a:r>
            <a:r>
              <a:rPr lang="en-US" altLang="zh-TW" sz="2800" b="1" dirty="0" smtClean="0"/>
              <a:t/>
            </a:r>
            <a:br>
              <a:rPr lang="en-US" altLang="zh-TW" sz="2800" b="1" dirty="0" smtClean="0"/>
            </a:br>
            <a:r>
              <a:rPr lang="zh-TW" altLang="en-US" sz="2800" b="1" dirty="0" smtClean="0"/>
              <a:t/>
            </a:r>
            <a:br>
              <a:rPr lang="zh-TW" altLang="en-US" sz="2800" b="1" dirty="0" smtClean="0"/>
            </a:br>
            <a:r>
              <a:rPr lang="zh-TW" altLang="en-US" sz="2800" dirty="0" smtClean="0"/>
              <a:t>摩西的岳父</a:t>
            </a:r>
            <a:r>
              <a:rPr lang="zh-TW" altLang="en-US" sz="2800" b="1" dirty="0" smtClean="0"/>
              <a:t>葉忒羅</a:t>
            </a:r>
            <a:r>
              <a:rPr lang="zh-TW" altLang="en-US" sz="2800" dirty="0" smtClean="0"/>
              <a:t>，為米甸祭司。米甸為</a:t>
            </a:r>
            <a:r>
              <a:rPr lang="zh-TW" altLang="en-US" sz="2800" u="sng" dirty="0" smtClean="0"/>
              <a:t>亞伯拉罕</a:t>
            </a:r>
            <a:r>
              <a:rPr lang="zh-TW" altLang="en-US" sz="2800" dirty="0" smtClean="0"/>
              <a:t>和</a:t>
            </a:r>
            <a:r>
              <a:rPr lang="zh-TW" altLang="en-US" sz="2800" u="sng" dirty="0" smtClean="0"/>
              <a:t>基土拉</a:t>
            </a:r>
            <a:r>
              <a:rPr lang="zh-TW" altLang="en-US" sz="2800" dirty="0" smtClean="0"/>
              <a:t>所生之子</a:t>
            </a:r>
            <a:r>
              <a:rPr lang="en-US" sz="2800" dirty="0" smtClean="0"/>
              <a:t>(</a:t>
            </a:r>
            <a:r>
              <a:rPr lang="zh-TW" altLang="en-US" sz="2800" dirty="0" smtClean="0"/>
              <a:t>創</a:t>
            </a:r>
            <a:r>
              <a:rPr lang="en-US" sz="2800" dirty="0" smtClean="0"/>
              <a:t>25:2)</a:t>
            </a:r>
            <a:r>
              <a:rPr lang="zh-TW" altLang="en-US" sz="2800" dirty="0" smtClean="0"/>
              <a:t>，故葉忒羅所拜的，應該就是亞伯拉罕的神，但似乎認識有限</a:t>
            </a:r>
            <a:r>
              <a:rPr lang="zh-TW" altLang="en-US" sz="2800" dirty="0" smtClean="0"/>
              <a:t>。</a:t>
            </a:r>
            <a:r>
              <a:rPr lang="en-US" altLang="zh-TW" sz="2800" dirty="0" smtClean="0"/>
              <a:t/>
            </a:r>
            <a:br>
              <a:rPr lang="en-US" altLang="zh-TW" sz="2800" dirty="0" smtClean="0"/>
            </a:br>
            <a:r>
              <a:rPr lang="zh-TW" altLang="en-US" sz="2800" dirty="0" smtClean="0"/>
              <a:t/>
            </a:r>
            <a:br>
              <a:rPr lang="zh-TW" altLang="en-US" sz="2800" dirty="0" smtClean="0"/>
            </a:br>
            <a:r>
              <a:rPr lang="zh-TW" altLang="en-US" sz="2800" dirty="0" smtClean="0"/>
              <a:t>摩西的妻子。 </a:t>
            </a:r>
            <a:r>
              <a:rPr lang="zh-TW" altLang="en-US" sz="2800" b="1" dirty="0" smtClean="0"/>
              <a:t>西坡拉</a:t>
            </a:r>
            <a:r>
              <a:rPr lang="zh-TW" altLang="en-US" sz="2800" dirty="0" smtClean="0"/>
              <a:t>初</a:t>
            </a:r>
            <a:r>
              <a:rPr lang="zh-TW" altLang="en-US" sz="2800" dirty="0" smtClean="0"/>
              <a:t>次</a:t>
            </a:r>
            <a:r>
              <a:rPr lang="zh-CN" altLang="en-US" sz="2800" dirty="0" smtClean="0"/>
              <a:t>與</a:t>
            </a:r>
            <a:r>
              <a:rPr lang="zh-TW" altLang="en-US" sz="2800" dirty="0" smtClean="0"/>
              <a:t>摩西</a:t>
            </a:r>
            <a:r>
              <a:rPr lang="zh-CN" altLang="en-US" sz="2800" dirty="0" smtClean="0"/>
              <a:t>見面</a:t>
            </a:r>
            <a:r>
              <a:rPr lang="zh-TW" altLang="en-US" sz="2800" dirty="0" smtClean="0"/>
              <a:t>，</a:t>
            </a:r>
            <a:r>
              <a:rPr lang="zh-TW" altLang="en-US" sz="2800" dirty="0" smtClean="0"/>
              <a:t>是在一個井</a:t>
            </a:r>
            <a:r>
              <a:rPr lang="zh-TW" altLang="en-US" sz="2800" dirty="0" smtClean="0"/>
              <a:t>旁 </a:t>
            </a:r>
            <a:r>
              <a:rPr lang="zh-CN" altLang="en-US" sz="2800" dirty="0" smtClean="0"/>
              <a:t>。</a:t>
            </a:r>
            <a:r>
              <a:rPr lang="en-US" altLang="zh-CN" sz="2800" dirty="0" smtClean="0"/>
              <a:t/>
            </a:r>
            <a:br>
              <a:rPr lang="en-US" altLang="zh-CN" sz="2800" dirty="0" smtClean="0"/>
            </a:br>
            <a:r>
              <a:rPr lang="zh-TW" altLang="en-US" sz="2800" dirty="0" smtClean="0"/>
              <a:t>西坡拉的父親祭司葉忒羅將她嫁給了摩西。 （出</a:t>
            </a:r>
            <a:r>
              <a:rPr lang="en-US" sz="2800" dirty="0" smtClean="0"/>
              <a:t>2</a:t>
            </a:r>
            <a:r>
              <a:rPr lang="zh-TW" altLang="en-US" sz="2800" dirty="0" smtClean="0"/>
              <a:t>：</a:t>
            </a:r>
            <a:r>
              <a:rPr lang="en-US" sz="2800" dirty="0" smtClean="0"/>
              <a:t>16-21</a:t>
            </a:r>
            <a:r>
              <a:rPr lang="zh-TW" altLang="en-US" sz="2800" dirty="0" smtClean="0"/>
              <a:t> </a:t>
            </a:r>
            <a:r>
              <a:rPr lang="zh-TW" altLang="en-US" sz="2800" dirty="0" smtClean="0"/>
              <a:t>）</a:t>
            </a:r>
            <a:r>
              <a:rPr lang="en-US" altLang="zh-TW" sz="2800" dirty="0" smtClean="0"/>
              <a:t/>
            </a:r>
            <a:br>
              <a:rPr lang="en-US" altLang="zh-TW" sz="2800" dirty="0" smtClean="0"/>
            </a:br>
            <a:r>
              <a:rPr lang="zh-TW" altLang="en-US" sz="2800" dirty="0" smtClean="0"/>
              <a:t>西</a:t>
            </a:r>
            <a:r>
              <a:rPr lang="zh-TW" altLang="en-US" sz="2800" dirty="0" smtClean="0"/>
              <a:t>坡拉給摩西生了兩個兒子，分別叫「革舜」和「以利以謝」（出</a:t>
            </a:r>
            <a:r>
              <a:rPr lang="en-US" sz="2800" dirty="0" smtClean="0"/>
              <a:t>2</a:t>
            </a:r>
            <a:r>
              <a:rPr lang="zh-TW" altLang="en-US" sz="2800" dirty="0" smtClean="0"/>
              <a:t>：</a:t>
            </a:r>
            <a:r>
              <a:rPr lang="en-US" sz="2800" dirty="0" smtClean="0"/>
              <a:t>22;18</a:t>
            </a:r>
            <a:r>
              <a:rPr lang="zh-TW" altLang="en-US" sz="2800" dirty="0" smtClean="0"/>
              <a:t>：</a:t>
            </a:r>
            <a:r>
              <a:rPr lang="en-US" sz="2800" dirty="0" smtClean="0"/>
              <a:t>3</a:t>
            </a:r>
            <a:r>
              <a:rPr lang="zh-TW" altLang="en-US" sz="2800" dirty="0" smtClean="0"/>
              <a:t>，</a:t>
            </a:r>
            <a:r>
              <a:rPr lang="en-US" sz="2800" dirty="0" smtClean="0"/>
              <a:t>4</a:t>
            </a:r>
            <a:r>
              <a:rPr lang="zh-TW" altLang="en-US" sz="2800" dirty="0" smtClean="0"/>
              <a:t>）</a:t>
            </a:r>
            <a:endParaRPr lang="zh-TW" alt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</TotalTime>
  <Words>32</Words>
  <Application>Microsoft Office PowerPoint</Application>
  <PresentationFormat>On-screen Show (4:3)</PresentationFormat>
  <Paragraphs>14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出埃及記-第八課   戰敗亞瑪力人與職責的分配  出 17:8 ~ 17:16 出 18:1 ~ 18:27  </vt:lpstr>
      <vt:lpstr> 【出 17:8 ~ 17:16】  那時，亞瑪力人來在利非訂，和以色列人爭戰。摩西對約書亞說：「你為我 們選出人來，出去和亞瑪力人爭戰。明天我手裡要拿著神的杖，站在山頂上。」 於是約書亞 照著摩西對他所說的話行，和亞瑪力人爭戰。摩西、亞倫與戶珥都上了山頂。摩西何時舉手， 以色列人就得勝；何時垂手，亞瑪力人就得勝。 但摩西的手發沉，他們就搬石頭來，放在他以下，他就坐在上面。亞倫與戶珥扶著他的手，一 個在這邊，一個在那邊，他的手就穩住，直到日落的時候。 約書亞用刀殺了亞瑪力王和他的 百姓。 耶和華對摩西說：「我要將亞瑪力的名號從天下全然塗抹了，你要將這話寫在書上做 紀念，又念給約書亞聽。」 摩西築了一座壇，起名叫耶和華尼西，又說：「耶和華已經起了誓，必世世代代和亞瑪力人爭戰。」  </vt:lpstr>
      <vt:lpstr>【出 17:8 ~ 17:16】               </vt:lpstr>
      <vt:lpstr>  【神替我們爭戰】  * 亞瑪力：以掃之孫(創36:12)，亞瑪力人預表人的肉體 * 以色列人出埃及後面臨的第一場戰爭 * 應戰之道：戰鬥方面(交給約書亞) ，戰役的祈禱(由摩西和其他人做) * 得勝不在乎人多人少，在乎的是耶和華 * 我以神為旌旗，神要為我爭戰，幫助我得勝 * 神常帥領我們在基督裡誇勝(哥林多後書2:14)   耶和華尼西 - Johovah-Niss 耶和華是我旌旗 – The LORD is my Banner.  </vt:lpstr>
      <vt:lpstr>【出 17:8 ~ 17:16】               </vt:lpstr>
      <vt:lpstr>思考：   1. 為何摩西舉手，以色列人就得勝；摩西垂手，亞瑪力人就得勝？   2. 耶和華尼西是什麼意思？ </vt:lpstr>
      <vt:lpstr> 【出 18:1 ~ 18:14 】   1摩西的岳父米甸祭司葉忒羅、聽見　神為摩西和　神的百姓以色列所行的一切事、就是耶和華將以色列從埃及領出來的事．2便帶著摩西的妻子西坡拉、就是摩西從前打發回去的．3又帶著西坡拉的兩個兒子、一個名叫革舜、因為摩西說、我在外邦作了寄居的．4一個名叫以利以謝、因為他說、我父親的　神幫助了我、救我脫離法老的刀。5摩西的岳父葉忒羅帶著摩西的妻子和兩個兒子、來到　神的山、就是摩西在曠野安營的地方。6他對摩西說、我是你岳父葉忒羅、帶著你的妻子和兩個兒子、來到你這裡。7摩西迎接他的岳父、向他下拜、與他親嘴、彼此問安、都進了帳棚。8摩西將耶和華為以色列的緣故向法老和埃及人所行的一切事、以及路上所遭遇的一切艱難、並耶和華怎樣搭救他們、都述說與他岳父聽。9葉忒羅因耶和華待以色列的一切好處、就是拯救他們脫離埃及人的手、便甚歡喜。10葉忒羅說、耶和華是應當稱頌的、他救了你們脫離埃及人和法老的手、將這百姓從埃及人的手下救出來。11我現今在埃及人向這百姓發狂傲的事上、得知耶和華比萬神都大。12摩西的岳父葉忒羅、把燔祭和平安祭獻給　神．亞倫和以色列的眾長老都來了、與摩西的岳父在　神面前喫飯。13第二天摩西坐著審判百姓、百姓從早到晚都站在摩西的左右。14摩西的岳父看見他向百姓所作的一切事、就說、你向百姓作的是甚麼事呢、你為甚麼獨自坐著、眾百姓從早到晚都站在你的左右呢。   </vt:lpstr>
      <vt:lpstr> 【出 18:15 ~ 18:27 】   15摩西對岳父說、這是因百姓到我這裡來求問　神。16他們有事的時候、就到我這裡來、我便在兩造之間施行審判．我又叫他們知道　神的律例、和法度。17摩西的岳父說、你這作的不好。18你和這些百姓必都疲憊、因為這事太重、你獨自一人辦理不了。19現在你要聽我的話、我為你出個主意、願　神與你同在．你要替百姓到　神面前、將案件奏告　神．20又要將律例和法度教訓他們、指示他們當行的道、當作的事。21並要從百姓中揀選有纔能的人、就是敬畏　神、誠實無妄、恨不義之財的人、派他們作千夫長、百夫長、五十夫長、十夫長、管理百姓．22叫他們隨時審判百姓、大事都要呈到你這裡、小事他們自己可以審判．這樣、你就輕省些、他們也可以同當此任。23你若這樣行、　神也這樣吩咐你、你就能受得住、這百姓也都平平安安歸回他們的住處。24於是摩西聽從他岳父的話、按著他所說的去行。25摩西從以色列人中揀選了有才能的人、立他們為百姓的首領、作千夫長、百夫長、五十夫長、十夫長。26他們隨時審判百姓、有難斷的案件、就呈到摩西那裡、但各樣小事他們自己審判。27此後、摩西讓他的岳父去、他就往本地去了。   </vt:lpstr>
      <vt:lpstr>【出 18:1 ~ 18:27 】  摩西的岳父葉忒羅，為米甸祭司。米甸為亞伯拉罕和基土拉所生之子(創25:2)，故葉忒羅所拜的，應該就是亞伯拉罕的神，但似乎認識有限。  摩西的妻子。 西坡拉初次與摩西見面，是在一個井旁 。 西坡拉的父親祭司葉忒羅將她嫁給了摩西。 （出2：16-21 ） 西坡拉給摩西生了兩個兒子，分別叫「革舜」和「以利以謝」（出2：22;18：3，4）</vt:lpstr>
      <vt:lpstr> 【出 18:1 ~ 18:27 】  「你要替百姓到神面前，將案件奏告神；求問 又要將律例和法度教訓他們，指示他們當行的道，當做的事；教導 並要從百姓中揀選有才能的人，就是敬畏神、誠實無妄、恨不義之財的人，派他們作千夫長、百夫長、五十夫長、十夫長，管理百姓。」(出18:19-21) 領袖  祭司 –  求問：代人向神說話  教導：代神向人說話   領袖 – 根據神的法則判案    </vt:lpstr>
      <vt:lpstr>  【出 18:1 ~ 18:27 】   申1:13 「你們要按著各支派選舉有智慧、有見識、為眾人所認識的，我立他們為你們的首領。」    好的管理者懂得用人與授權  600,000 男丁  60,000 十夫長  12,000 五十夫長  6,000 百夫長  600 千夫長   </vt:lpstr>
      <vt:lpstr>思考：    3. 我們日常碰到的小事，大事或難事是否都要求問神？  是不是 多數日常小事可依聖經所教的原則或常識自行判斷，靈裡平安即可；少數大事或難事，則須求問神？  </vt:lpstr>
      <vt:lpstr> 思考：   1. 為何摩西舉手，以色列人就得勝；摩西垂手，亞瑪力人就得勝？   2. 耶和華尼西是什麼意思？   3. 我們日常碰到的小事，大事或難事是否都要求問神？   </vt:lpstr>
      <vt:lpstr>   備份： 耶和華神的七個名字  神的名字代表神的本性、品格、威嚴、能力、命令。神的名能幫助我們體會到他是誰，他向我們作什麼。這七個名字是包括神要給我們一切。  一、耶和華以勒 (創22：14) - 耶和華必預備。  二、耶和華拉法 (出15：26) - 耶和華醫治你。  三、耶和華尼西 (出17：15) 　　耶和華尼西的意思是耶和華是我的旌旗。當亞瑪力人與以色列人爭戰的時候，摩西向天舉起雙手，以色列就得勝了。表示需要神的説明。在我們基督徒的生活中，在我們的裡面常常有屬肉體和屬靈的爭戰，只有神的幫助才能得勝。我們若信靠神就能勝過肉體、情欲、罪惡、魔鬼。保羅說："感謝神，使我們藉著我們的主耶穌基督得勝。  四、耶和華沙龍 (士6：23-24) - 耶和華賜平安。  五、耶和華若以 (詩23：1) - 耶和華是我的牧者。  六、耶和華齊刻努 (耶23：6) - 耶和華是我們的義。  七、耶和華沙瑪 (結48：35) - 耶和華的所在   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【亞伯蘭娶夏甲為妾】      一、撒萊建議亞伯蘭收夏甲為妾(1~3節)      二、撒萊與夏甲不和(4~6節)      三、夏甲逃而復返(7~14節)      四、夏甲生以實瑪利(15~16節) </dc:title>
  <dc:creator>User</dc:creator>
  <cp:lastModifiedBy>User</cp:lastModifiedBy>
  <cp:revision>30</cp:revision>
  <dcterms:created xsi:type="dcterms:W3CDTF">2006-08-16T00:00:00Z</dcterms:created>
  <dcterms:modified xsi:type="dcterms:W3CDTF">2021-10-24T06:15:23Z</dcterms:modified>
</cp:coreProperties>
</file>