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126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AAC7E-6431-40CB-BBEE-3E2B118254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00DBDB-A275-4863-B0AF-51DD2DF45D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A0AE8-0D4C-4212-8EAF-D25527257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0F6FB-9E4A-492D-B292-1FC2586CE4E4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BB459-E235-49AF-95CB-4F872B111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BD3691-31C3-4D3C-BCF4-7A9F09FA5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DC74-3DE5-4526-8494-EAAA0314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644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B0EF9-6296-4EF7-AF0C-B5E1DD3A2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B2F157-1871-47A3-B8EF-66EC2CD5E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4BFD0-8151-4C74-807F-64E69C074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0F6FB-9E4A-492D-B292-1FC2586CE4E4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AB313-3AF3-4EF7-BF69-30270708B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FE503-7E07-4EB1-BCB5-5CB859E34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DC74-3DE5-4526-8494-EAAA0314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9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D7C9BB-7D9C-4D57-87DA-F7DC4BBA63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4FE3B3-2104-447C-BB8E-868B85907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0A26D-E975-4790-99C4-061DFDB09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0F6FB-9E4A-492D-B292-1FC2586CE4E4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A3769-C5CA-4298-8EB6-2F09C7975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7043A-4B32-4FE4-B9C0-626957D59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DC74-3DE5-4526-8494-EAAA0314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4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1E581-35D9-4F52-830F-F3057ADC7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14C9F-FC1D-4654-BCEC-10284CE41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54CAA-7E19-4280-9236-45FA9203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0F6FB-9E4A-492D-B292-1FC2586CE4E4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0B472-7829-4B21-97BA-FF2E354E2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7CF2C-A88D-4169-9AE5-6DB08D924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DC74-3DE5-4526-8494-EAAA0314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07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3EA5E-8BDF-48DC-A9CD-AEFDAA482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2334F-0D1C-46D8-9948-5ED21FDA5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ED3C2-ECA5-4A87-8E3E-4DEBECE0C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0F6FB-9E4A-492D-B292-1FC2586CE4E4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EBB56-73F1-415F-A8ED-047F38B86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CF914-4141-438A-B6A6-C5745A4B5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DC74-3DE5-4526-8494-EAAA0314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0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57F80-302E-41C0-98D0-517122C4C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AF4B0-A542-443E-91CD-51C69C3AD4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410721-213A-47EE-8DE8-AA666E23B2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17032D-C3FF-4E83-9F51-B0A1A1AAB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0F6FB-9E4A-492D-B292-1FC2586CE4E4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A04431-14BE-40CA-9CE0-27A7F231D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4E306E-368B-41CA-9FD9-51B5E6EEF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DC74-3DE5-4526-8494-EAAA0314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27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0FBC8-0DCB-499E-B221-374BFAB20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3BE52F-EC03-4FC3-9AD3-FC8C26C16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C8B6D3-0EC2-483F-A065-12EFA7E3E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9E476D-15ED-4D7B-9BF9-6605871AA9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B04101-57AE-4D82-81B2-9AF91914E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3CBADE-BC25-4438-A7C6-ECCA450F5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0F6FB-9E4A-492D-B292-1FC2586CE4E4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D070CA-988D-4015-B46B-E8885DA1B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7D4AE1-1E56-48D2-9FB6-2A1DCA472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DC74-3DE5-4526-8494-EAAA0314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727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41305-7E5D-4B7B-8CE0-DED7ED125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E6D3BB-82F1-4B0D-B995-74D2BAEB3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0F6FB-9E4A-492D-B292-1FC2586CE4E4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68C1D4-D5A3-49BE-A781-C0312166F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E850A9-CFE1-4687-85FC-EAE579444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DC74-3DE5-4526-8494-EAAA0314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14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0909B8-EC21-493F-9081-547500CB3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0F6FB-9E4A-492D-B292-1FC2586CE4E4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828AAB-054D-4849-ABA9-6C0A9D831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82EBDE-FAAF-4716-B6F8-761E6FE8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DC74-3DE5-4526-8494-EAAA0314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7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F4F6E-C713-4586-9926-908E20112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921D2-1808-411D-9F76-D45069DDC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43C9E0-CEE4-473C-8998-D231C24F14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1C91C-DC61-40D0-8BCF-86A02D72E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0F6FB-9E4A-492D-B292-1FC2586CE4E4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46F699-4670-42B3-A550-22AE9A90B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8B8C1E-4911-4F4A-9A83-81228D34D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DC74-3DE5-4526-8494-EAAA0314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838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4C0C0-CABA-4202-822E-D8E5E29EA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1C4A86-1462-42EE-A3F5-E06296C160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370D44-6A80-4B11-8117-DBAE7B56F5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CD093-7AB1-4171-94DD-D3AA8C8C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0F6FB-9E4A-492D-B292-1FC2586CE4E4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EC680-5227-4B67-AF73-FAC434B9D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F6B9D-3FA6-42D8-9DD9-13253B8E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DC74-3DE5-4526-8494-EAAA0314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085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866010-09AC-4BA6-A86E-CA334DE62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88C64-8F8C-421C-96D6-7007E1C7B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93646-B8EE-4B03-9B8F-337F63E102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0F6FB-9E4A-492D-B292-1FC2586CE4E4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7BF7F-5C30-42EA-A462-93E165C329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0F7D9-12AC-4BA1-88F7-EF635EB87D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3DC74-3DE5-4526-8494-EAAA0314F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5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017EC-D814-4CF8-A1EF-94A8A8B267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5425" y="1119188"/>
            <a:ext cx="9172575" cy="2390775"/>
          </a:xfrm>
        </p:spPr>
        <p:txBody>
          <a:bodyPr/>
          <a:lstStyle/>
          <a:p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2021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春季主日學慕道班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968E90-FC0F-4230-A5BE-2E324073CB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26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EE848F-1DE4-41F7-B21B-10679FAD9663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6912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9276">
                  <a:extLst>
                    <a:ext uri="{9D8B030D-6E8A-4147-A177-3AD203B41FA5}">
                      <a16:colId xmlns:a16="http://schemas.microsoft.com/office/drawing/2014/main" val="101168235"/>
                    </a:ext>
                  </a:extLst>
                </a:gridCol>
                <a:gridCol w="1511362">
                  <a:extLst>
                    <a:ext uri="{9D8B030D-6E8A-4147-A177-3AD203B41FA5}">
                      <a16:colId xmlns:a16="http://schemas.microsoft.com/office/drawing/2014/main" val="519671230"/>
                    </a:ext>
                  </a:extLst>
                </a:gridCol>
                <a:gridCol w="1511362">
                  <a:extLst>
                    <a:ext uri="{9D8B030D-6E8A-4147-A177-3AD203B41FA5}">
                      <a16:colId xmlns:a16="http://schemas.microsoft.com/office/drawing/2014/main" val="504282205"/>
                    </a:ext>
                  </a:extLst>
                </a:gridCol>
              </a:tblGrid>
              <a:tr h="398047">
                <a:tc>
                  <a:txBody>
                    <a:bodyPr/>
                    <a:lstStyle/>
                    <a:p>
                      <a:r>
                        <a:rPr lang="zh-CN" altLang="en-US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七日创造：</a:t>
                      </a:r>
                      <a:endParaRPr lang="en-US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4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七千年</a:t>
                      </a:r>
                      <a:r>
                        <a:rPr lang="zh-CN" altLang="en-US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endParaRPr lang="en-US" sz="16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创</a:t>
                      </a:r>
                      <a:r>
                        <a:rPr lang="en-US" altLang="zh-CN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</a:t>
                      </a:r>
                      <a:r>
                        <a:rPr lang="zh-CN" altLang="en-US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</a:t>
                      </a:r>
                      <a:r>
                        <a:rPr lang="zh-CN" altLang="en-US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（</a:t>
                      </a:r>
                      <a:r>
                        <a:rPr lang="en-US" altLang="zh-CN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7</a:t>
                      </a:r>
                      <a:r>
                        <a:rPr lang="zh-CN" altLang="en-US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词）</a:t>
                      </a:r>
                      <a:endParaRPr lang="en-US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348726"/>
                  </a:ext>
                </a:extLst>
              </a:tr>
              <a:tr h="644767">
                <a:tc>
                  <a:txBody>
                    <a:bodyPr/>
                    <a:lstStyle/>
                    <a:p>
                      <a:r>
                        <a:rPr lang="en-US" altLang="zh-TW" sz="160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</a:t>
                      </a:r>
                      <a:r>
                        <a:rPr lang="zh-TW" alt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 起初，神創造天地。</a:t>
                      </a:r>
                      <a:r>
                        <a:rPr lang="en-US" altLang="zh-TW" sz="160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</a:t>
                      </a:r>
                      <a:r>
                        <a:rPr lang="zh-TW" alt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 地是空虛混沌，淵面黑暗，神的靈運行在水面上。</a:t>
                      </a:r>
                      <a:r>
                        <a:rPr lang="en-US" altLang="zh-TW" sz="160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3</a:t>
                      </a:r>
                      <a:r>
                        <a:rPr lang="zh-TW" alt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 神說：「要有光。」就有了光。</a:t>
                      </a:r>
                      <a:r>
                        <a:rPr lang="en-US" altLang="zh-TW" sz="160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4</a:t>
                      </a:r>
                      <a:r>
                        <a:rPr lang="zh-TW" alt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 神看光是好的，就把光暗分開了。</a:t>
                      </a:r>
                      <a:r>
                        <a:rPr lang="en-US" altLang="zh-TW" sz="160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5</a:t>
                      </a:r>
                      <a:r>
                        <a:rPr lang="zh-TW" alt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 神稱光為晝，稱暗為夜。有晚上，有早晨，這是</a:t>
                      </a:r>
                      <a:r>
                        <a:rPr lang="zh-TW" altLang="en-US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頭一日</a:t>
                      </a:r>
                      <a:r>
                        <a:rPr lang="zh-TW" alt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。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1. </a:t>
                      </a:r>
                      <a:r>
                        <a:rPr lang="zh-CN" altLang="en-US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人类堕落；以诺</a:t>
                      </a:r>
                      <a:endParaRPr lang="en-US" sz="16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בְּרֵאשִׁ֖ית</a:t>
                      </a:r>
                      <a:endParaRPr lang="en-US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055672"/>
                  </a:ext>
                </a:extLst>
              </a:tr>
              <a:tr h="554527">
                <a:tc>
                  <a:txBody>
                    <a:bodyPr/>
                    <a:lstStyle/>
                    <a:p>
                      <a:r>
                        <a:rPr lang="en-US" altLang="zh-TW" sz="160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6</a:t>
                      </a:r>
                      <a:r>
                        <a:rPr lang="zh-TW" alt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 神說：「諸水之間要有空氣，將水分為上下。」</a:t>
                      </a:r>
                      <a:r>
                        <a:rPr lang="en-US" altLang="zh-TW" sz="160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7</a:t>
                      </a:r>
                      <a:r>
                        <a:rPr lang="zh-TW" alt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 神就造出空氣，將空氣以下的水、空氣以上的水分開了。事就這樣成了。</a:t>
                      </a:r>
                      <a:r>
                        <a:rPr lang="en-US" altLang="zh-TW" sz="1600" b="1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8</a:t>
                      </a:r>
                      <a:r>
                        <a:rPr lang="zh-TW" alt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 神稱空氣為天。有晚上，有早晨，是</a:t>
                      </a:r>
                      <a:r>
                        <a:rPr lang="zh-TW" altLang="en-US" sz="16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第二日</a:t>
                      </a:r>
                      <a:r>
                        <a:rPr lang="zh-TW" alt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。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2. </a:t>
                      </a:r>
                      <a:r>
                        <a:rPr lang="zh-CN" altLang="en-US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大洪水：诺亚</a:t>
                      </a:r>
                      <a:endParaRPr lang="en-US" sz="16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800" dirty="0"/>
                        <a:t>בָּרָ֣א</a:t>
                      </a:r>
                      <a:endParaRPr lang="en-US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467791"/>
                  </a:ext>
                </a:extLst>
              </a:tr>
              <a:tr h="943073">
                <a:tc>
                  <a:txBody>
                    <a:bodyPr/>
                    <a:lstStyle/>
                    <a:p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9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神說：「天下的水要聚在一處，使旱地露出來。」事就這樣成了。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10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神稱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旱地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為地，稱水的聚處為海。神看著是好的。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11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神說：「地要發生青草和結種子的菜蔬，並結果子的樹木，各從其類，果子都包著核。」事就這樣成了。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12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於是地發生了青草和結種子的菜蔬，各從其類；並結果子的樹木，各從其類，果子都包著核。神看著是好的。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13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有晚上，有早晨，是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第三日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3. </a:t>
                      </a:r>
                      <a:r>
                        <a:rPr lang="zh-CN" altLang="en-US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甘地、海；食物</a:t>
                      </a:r>
                      <a:r>
                        <a:rPr lang="en-US" altLang="zh-CN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,</a:t>
                      </a:r>
                      <a:r>
                        <a:rPr lang="zh-CN" altLang="en-US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摩西五經</a:t>
                      </a:r>
                      <a:endParaRPr lang="en-US" sz="16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800" dirty="0"/>
                        <a:t>אֱלֹהִ֑ים</a:t>
                      </a:r>
                      <a:endParaRPr lang="en-US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205583"/>
                  </a:ext>
                </a:extLst>
              </a:tr>
              <a:tr h="671433">
                <a:tc>
                  <a:txBody>
                    <a:bodyPr/>
                    <a:lstStyle/>
                    <a:p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14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神說：「天上要有光體，可以分晝夜，做記號，定節令、日子、年歲，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15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並要發光在天空，普照在地上。」事就這樣成了。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16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於是神造了兩個大光，大的管晝，小的管夜，又造眾星。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17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就把這些光擺列在天空，普照在地上，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18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管理晝夜，分別明暗。神看著是好的。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19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有晚上，有早晨，是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第四日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4. </a:t>
                      </a:r>
                      <a:r>
                        <a:rPr lang="zh-CN" altLang="en-US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太阳；众先知</a:t>
                      </a:r>
                      <a:r>
                        <a:rPr lang="en-US" altLang="zh-CN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—</a:t>
                      </a:r>
                      <a:r>
                        <a:rPr lang="zh-CN" altLang="en-US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耶稣基督</a:t>
                      </a:r>
                      <a:endParaRPr lang="en-US" sz="16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800" dirty="0">
                          <a:solidFill>
                            <a:srgbClr val="FF0000"/>
                          </a:solidFill>
                        </a:rPr>
                        <a:t>אֵ֥ת</a:t>
                      </a:r>
                      <a:endParaRPr lang="en-US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4173354"/>
                  </a:ext>
                </a:extLst>
              </a:tr>
              <a:tr h="724699">
                <a:tc>
                  <a:txBody>
                    <a:bodyPr/>
                    <a:lstStyle/>
                    <a:p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20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神說：「水要多多滋生有生命的物，要有雀鳥飛在地面以上、天空之中。」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21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神就造出大魚和水中所滋生各樣有生命的動物，各從其類；又造出各樣飛鳥，各從其類。神看著是好的。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22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神就賜福給這一切，說：「滋生繁多，充滿海中的水，雀鳥也要多生在地上。」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23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有晚上，有早晨，是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第五日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5. </a:t>
                      </a:r>
                      <a:r>
                        <a:rPr lang="zh-CN" altLang="en-US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基督教会：“得人如得鱼”；鱼和鸟</a:t>
                      </a:r>
                      <a:endParaRPr lang="en-US" sz="16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הַשָּׁמַ֖יִם</a:t>
                      </a:r>
                      <a:endParaRPr lang="en-US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575395"/>
                  </a:ext>
                </a:extLst>
              </a:tr>
              <a:tr h="1767862">
                <a:tc>
                  <a:txBody>
                    <a:bodyPr/>
                    <a:lstStyle/>
                    <a:p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24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神說：「地要生出活物來，各從其類；牲畜、昆蟲、野獸，各從其類。」事就這樣成了。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25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於是神造出野獸，各從其類；牲畜，各從其類；地上一切昆蟲，各從其類。神看著是好的。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26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神說：「我們要照著我們的形象，按著我們的樣式造人，使他們管理海裡的魚、空中的鳥、地上的牲畜和全地，並地上所爬的一切昆蟲。」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27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神就照著自己的形象造人，乃是照著他的形象，造男造女。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28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神就賜福給他們，又對他們說：「要生養眾多，遍滿地面，治理這地，也要管理海裡的魚、空中的鳥和地上各樣行動的活物。」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29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神說：「看哪，我將遍地上一切結種子的菜蔬和一切樹上所結有核的果子，全賜給你們做食物。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30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至於地上的走獸和空中的飛鳥，並各樣爬在地上有生命的物，我將青草賜給牠們做食物。」事就這樣成了。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31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神看著一切所造的都甚好。有晚上，有早晨，是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第六日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。​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6. </a:t>
                      </a:r>
                      <a:r>
                        <a:rPr lang="zh-CN" altLang="en-US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启</a:t>
                      </a:r>
                      <a:r>
                        <a:rPr lang="en-US" altLang="zh-CN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13</a:t>
                      </a:r>
                      <a:r>
                        <a:rPr lang="zh-CN" altLang="en-US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</a:t>
                      </a:r>
                      <a:r>
                        <a:rPr lang="zh-CN" altLang="en-US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；但</a:t>
                      </a:r>
                      <a:r>
                        <a:rPr lang="en-US" altLang="zh-CN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7</a:t>
                      </a:r>
                      <a:r>
                        <a:rPr lang="zh-CN" altLang="en-US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：</a:t>
                      </a:r>
                      <a:r>
                        <a:rPr lang="en-US" altLang="zh-CN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3-28</a:t>
                      </a:r>
                      <a:endParaRPr lang="en-US" sz="16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>
                          <a:solidFill>
                            <a:srgbClr val="FF0000"/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וְאֵ֥ת</a:t>
                      </a:r>
                      <a:endParaRPr lang="en-US" dirty="0">
                        <a:solidFill>
                          <a:srgbClr val="FF0000"/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686763"/>
                  </a:ext>
                </a:extLst>
              </a:tr>
              <a:tr h="585872">
                <a:tc>
                  <a:txBody>
                    <a:bodyPr/>
                    <a:lstStyle/>
                    <a:p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1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天地萬物都造齊了。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2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到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第七日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，神造物的工已經完畢，就在第七日歇了他一切的工，安息了。</a:t>
                      </a:r>
                      <a:r>
                        <a:rPr kumimoji="0" lang="en-US" altLang="zh-TW" sz="15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3</a:t>
                      </a:r>
                      <a:r>
                        <a:rPr kumimoji="0" lang="zh-TW" altLang="en-US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KaiTi" panose="02010609060101010101" pitchFamily="49" charset="-122"/>
                          <a:ea typeface="KaiTi" panose="02010609060101010101" pitchFamily="49" charset="-122"/>
                          <a:cs typeface="+mn-cs"/>
                        </a:rPr>
                        <a:t> 神賜福給第七日，定為聖日，因為在這日神歇了他一切創造的工，就安息了。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7. </a:t>
                      </a:r>
                      <a:r>
                        <a:rPr lang="zh-CN" altLang="en-US" sz="1600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千禧年</a:t>
                      </a:r>
                      <a:endParaRPr lang="en-US" sz="1600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הָאָֽרֶץ</a:t>
                      </a:r>
                      <a:endParaRPr lang="en-US" dirty="0"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105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718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FA60-EA86-4934-A1DD-901E70761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628" y="1783959"/>
            <a:ext cx="4645250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專心仰望！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5014E8E-6E7D-4E14-B248-4A18DE6317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2159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742452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2DA33-99A7-483D-9E72-4FB505A87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4597"/>
            <a:ext cx="10750420" cy="5182350"/>
          </a:xfrm>
        </p:spPr>
        <p:txBody>
          <a:bodyPr>
            <a:normAutofit/>
          </a:bodyPr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繼續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主題 “蒙恩之人的贊詩”</a:t>
            </a:r>
          </a:p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學完的：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一些詩篇與信仰主題如下：</a:t>
            </a:r>
          </a:p>
          <a:p>
            <a:pPr lvl="1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32----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心底裡的悔改</a:t>
            </a:r>
          </a:p>
          <a:p>
            <a:pPr lvl="1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119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（部分）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----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聖經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神的話語</a:t>
            </a:r>
          </a:p>
          <a:p>
            <a:pPr lvl="1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66----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我與禱告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。。。。。。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在學習中：</a:t>
            </a:r>
            <a:endParaRPr lang="en-US" altLang="zh-C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119--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聖經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神的話語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—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遵守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120-134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（上行之詩）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----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我們往耶和華的殿</a:t>
            </a:r>
          </a:p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將要學習的：</a:t>
            </a:r>
            <a:endParaRPr lang="en-US" altLang="zh-C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135-150----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敬拜讚美的能力</a:t>
            </a:r>
          </a:p>
          <a:p>
            <a:pPr lvl="1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。。。。。。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402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B9261EA-2D1E-4057-80DE-2CAED2D66C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006630" cy="281047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76BB196-EC00-42AE-95B8-DFA64F93334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7900"/>
          <a:stretch/>
        </p:blipFill>
        <p:spPr>
          <a:xfrm>
            <a:off x="6096000" y="1365502"/>
            <a:ext cx="5822303" cy="524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210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close up of a persons hand&#10;&#10;Description automatically generated">
            <a:extLst>
              <a:ext uri="{FF2B5EF4-FFF2-40B4-BE49-F238E27FC236}">
                <a16:creationId xmlns:a16="http://schemas.microsoft.com/office/drawing/2014/main" id="{7E135689-23D9-44E2-97D0-9D273D5E44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90" r="23585" b="790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A67048-6B73-45F0-A60C-C8E25E1FA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破冰</a:t>
            </a:r>
            <a:endParaRPr 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277E75-FDF2-47F5-8652-2F67F53DF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zh-CN" altLang="en-US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脚脖子扭了原因</a:t>
            </a:r>
            <a:endParaRPr 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52046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3884A-B85C-4D59-ADBA-C3CCBBB031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诗篇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A66E35-7714-4EBB-95D5-BE82742A11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69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71020-05A0-4EF5-8150-9979C3851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诗篇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endParaRPr lang="en-US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3C669-B1F7-4F1A-9273-AAB24C703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大衛的金詩。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神啊，求你保佑我，因為我投靠你。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我的心哪，你曾對耶和華說：「你是我的主，我的好處不在你以外。」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論到世上的聖民，他們又美又善，是我最喜悅的。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以別神代替耶和華的*，他們的愁苦必加增。他們所澆奠的血我不獻上，我嘴唇也不提別神的名號。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耶和華是我的產業，是我杯中的份，我所得的你為我持守。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用繩量給我的地界坐落在佳美之處，我的產業實在美好！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我必稱頌那指教我的耶和華，我的心腸在夜間也警戒我。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我將耶和華常擺在我面前，因他在我右邊，我便不致搖動。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因此我的心歡喜，我的靈*快樂，我的肉身也要安然居住。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因為你必不將我的靈魂撇在陰間，也不叫你的聖者見朽壞。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你必將生命的道路指示我，在你面前有滿足的喜樂，在你右手中有永遠的福樂。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8808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71020-05A0-4EF5-8150-9979C3851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4988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诗篇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endParaRPr lang="en-US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3C669-B1F7-4F1A-9273-AAB24C703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09" y="1056443"/>
            <a:ext cx="7240480" cy="5244808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大衛的金詩。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神啊，求你保佑我，因為我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投靠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你。</a:t>
            </a:r>
          </a:p>
          <a:p>
            <a:pPr lvl="1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我的心哪，你曾對耶和華說：「你是我的主，</a:t>
            </a:r>
            <a:r>
              <a:rPr lang="zh-TW" alt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我的好處不在你以外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。」</a:t>
            </a:r>
          </a:p>
          <a:p>
            <a:pPr lvl="1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論到</a:t>
            </a:r>
            <a:r>
              <a:rPr lang="zh-TW" alt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世上的聖民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，他們又美又善，是</a:t>
            </a:r>
            <a:r>
              <a:rPr lang="zh-TW" alt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我最喜悅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的。</a:t>
            </a:r>
          </a:p>
          <a:p>
            <a:pPr lvl="1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</a:t>
            </a:r>
            <a:r>
              <a:rPr lang="zh-TW" alt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別神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代替耶和華的*，他們的愁苦必加增。他們所澆奠的血我</a:t>
            </a:r>
            <a:r>
              <a:rPr lang="zh-TW" alt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不獻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上，我嘴唇也</a:t>
            </a:r>
            <a:r>
              <a:rPr lang="zh-TW" alt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不提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別神的名號。</a:t>
            </a:r>
          </a:p>
          <a:p>
            <a:pPr lvl="1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 </a:t>
            </a:r>
            <a:r>
              <a:rPr lang="zh-TW" alt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耶和華是我的產業，是我杯中的份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，我所得的你為我持守。</a:t>
            </a:r>
          </a:p>
          <a:p>
            <a:pPr lvl="1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用繩量給我的地界坐落在佳美之處，</a:t>
            </a:r>
            <a:r>
              <a:rPr lang="zh-TW" alt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我的產業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實在美好！</a:t>
            </a:r>
          </a:p>
          <a:p>
            <a:pPr lvl="1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我必</a:t>
            </a:r>
            <a:r>
              <a:rPr lang="zh-TW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稱頌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那指教我的耶和華，我的心腸在夜間也警戒我。</a:t>
            </a:r>
          </a:p>
          <a:p>
            <a:pPr lvl="1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我將耶和華</a:t>
            </a:r>
            <a:r>
              <a:rPr lang="zh-TW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常擺在我面前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，因他在我右邊，我便不致搖動。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因此我的心歡喜，我的靈*快樂，我的肉身也要安然居住。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因為你必不將我的靈魂撇在陰間，也不叫你的聖者見朽壞。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你必將生命的道路指示我，在你面前有滿足的喜樂，在你右手中有永遠的福樂。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A03A8A-7A67-41EA-ADE2-AF93F85CAD84}"/>
              </a:ext>
            </a:extLst>
          </p:cNvPr>
          <p:cNvSpPr txBox="1"/>
          <p:nvPr/>
        </p:nvSpPr>
        <p:spPr>
          <a:xfrm>
            <a:off x="8558074" y="687111"/>
            <a:ext cx="35510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Q: 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大卫是如何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投靠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耶和华的？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我的好處不在你以外</a:t>
            </a: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世上的聖民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……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我最喜悅</a:t>
            </a: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別神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……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不獻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…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不提</a:t>
            </a: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耶和華是我的產業，是我杯中的份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…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我的產業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稱頌</a:t>
            </a: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常擺在我面前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AD26B54-DBF5-40A3-87ED-7FABF8183B86}"/>
              </a:ext>
            </a:extLst>
          </p:cNvPr>
          <p:cNvCxnSpPr/>
          <p:nvPr/>
        </p:nvCxnSpPr>
        <p:spPr>
          <a:xfrm flipV="1">
            <a:off x="7377344" y="1713390"/>
            <a:ext cx="1180730" cy="1509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EF1611D-69B0-4A5B-8C6D-BA28F810030C}"/>
              </a:ext>
            </a:extLst>
          </p:cNvPr>
          <p:cNvCxnSpPr/>
          <p:nvPr/>
        </p:nvCxnSpPr>
        <p:spPr>
          <a:xfrm flipV="1">
            <a:off x="6711518" y="2281561"/>
            <a:ext cx="1846556" cy="71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6C4CC46-C913-4915-AA4C-AD9E19332A32}"/>
              </a:ext>
            </a:extLst>
          </p:cNvPr>
          <p:cNvCxnSpPr/>
          <p:nvPr/>
        </p:nvCxnSpPr>
        <p:spPr>
          <a:xfrm>
            <a:off x="5681709" y="2805344"/>
            <a:ext cx="28763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2DDED58-8E8B-4EA6-B350-84A7FA7A50C2}"/>
              </a:ext>
            </a:extLst>
          </p:cNvPr>
          <p:cNvCxnSpPr/>
          <p:nvPr/>
        </p:nvCxnSpPr>
        <p:spPr>
          <a:xfrm>
            <a:off x="7470689" y="3266983"/>
            <a:ext cx="11672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7E16AF8-7161-4FA2-AC00-462F42362A03}"/>
              </a:ext>
            </a:extLst>
          </p:cNvPr>
          <p:cNvCxnSpPr/>
          <p:nvPr/>
        </p:nvCxnSpPr>
        <p:spPr>
          <a:xfrm flipV="1">
            <a:off x="7470689" y="3639845"/>
            <a:ext cx="1185039" cy="177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0BE3123-3B7B-4EC7-B47C-3D2934F1450B}"/>
              </a:ext>
            </a:extLst>
          </p:cNvPr>
          <p:cNvCxnSpPr/>
          <p:nvPr/>
        </p:nvCxnSpPr>
        <p:spPr>
          <a:xfrm flipV="1">
            <a:off x="7377344" y="3915052"/>
            <a:ext cx="1260629" cy="149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1358BD9F-34D9-4A6B-B5F2-3A73ECFBCB3D}"/>
              </a:ext>
            </a:extLst>
          </p:cNvPr>
          <p:cNvSpPr/>
          <p:nvPr/>
        </p:nvSpPr>
        <p:spPr>
          <a:xfrm>
            <a:off x="8558074" y="701336"/>
            <a:ext cx="3471169" cy="336349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5513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71020-05A0-4EF5-8150-9979C3851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769" y="18256"/>
            <a:ext cx="10515600" cy="878390"/>
          </a:xfrm>
        </p:spPr>
        <p:txBody>
          <a:bodyPr/>
          <a:lstStyle/>
          <a:p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诗篇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endParaRPr lang="en-US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3C669-B1F7-4F1A-9273-AAB24C703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093" y="947234"/>
            <a:ext cx="8412332" cy="5666629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大衛的金詩。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神啊，求你保佑我，因為我</a:t>
            </a:r>
            <a:r>
              <a:rPr lang="zh-TW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投靠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你。</a:t>
            </a:r>
          </a:p>
          <a:p>
            <a:pPr lvl="1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我的心哪，你曾對耶和華說：「你是我的主，我的好處不在你以外。」</a:t>
            </a:r>
          </a:p>
          <a:p>
            <a:pPr lvl="1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論到世上的</a:t>
            </a:r>
            <a:r>
              <a:rPr lang="zh-TW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聖民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，他們又美又善，是我最喜悅的。</a:t>
            </a:r>
          </a:p>
          <a:p>
            <a:pPr lvl="1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以別神代替耶和華的*，他們的愁苦必加增。他們所澆奠的血我不獻上，我嘴唇也不提別神的名號。</a:t>
            </a:r>
          </a:p>
          <a:p>
            <a:pPr lvl="1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耶和華是我的產業，是我杯中的份，我所得的你為我持守。</a:t>
            </a:r>
          </a:p>
          <a:p>
            <a:pPr lvl="1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用繩量給我的地界坐落在佳美之處，我的產業實在美好！</a:t>
            </a:r>
          </a:p>
          <a:p>
            <a:pPr lvl="1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我必稱頌那指教我的耶和華，我的心腸在夜間也警戒我。</a:t>
            </a:r>
          </a:p>
          <a:p>
            <a:pPr lvl="1"/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我將耶和華常擺在我面前，因他在我右邊，我便不致搖動。</a:t>
            </a:r>
          </a:p>
          <a:p>
            <a:r>
              <a:rPr lang="en-US" altLang="zh-TW" sz="3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  </a:t>
            </a:r>
            <a:r>
              <a:rPr lang="zh-TW" altLang="en-US" sz="46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因此</a:t>
            </a:r>
            <a:r>
              <a:rPr lang="zh-TW" altLang="en-US" sz="3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我的心歡喜，我的靈*快樂，我的肉身也要安然居住。</a:t>
            </a:r>
          </a:p>
          <a:p>
            <a:r>
              <a:rPr lang="en-US" altLang="zh-TW" sz="3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 </a:t>
            </a:r>
            <a:r>
              <a:rPr lang="en-US" altLang="zh-TW" sz="4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46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因為</a:t>
            </a:r>
            <a:r>
              <a:rPr lang="zh-TW" altLang="en-US" sz="3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你必不將我的靈魂撇在陰間，也不叫你的</a:t>
            </a:r>
            <a:r>
              <a:rPr lang="zh-TW" altLang="en-US" sz="3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聖者</a:t>
            </a:r>
            <a:r>
              <a:rPr lang="zh-TW" altLang="en-US" sz="3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見朽壞。</a:t>
            </a:r>
          </a:p>
          <a:p>
            <a:r>
              <a:rPr lang="en-US" altLang="zh-TW" sz="3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  </a:t>
            </a:r>
            <a:r>
              <a:rPr lang="zh-TW" altLang="en-US" sz="3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你必將生命的道路指示我，在你面前有滿足的喜樂，在你右手中有永遠的福樂。</a:t>
            </a:r>
            <a:endParaRPr lang="en-US" sz="3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4CCB46-03D8-41DB-8463-7D2DB098181D}"/>
              </a:ext>
            </a:extLst>
          </p:cNvPr>
          <p:cNvSpPr txBox="1"/>
          <p:nvPr/>
        </p:nvSpPr>
        <p:spPr>
          <a:xfrm>
            <a:off x="9506649" y="4145872"/>
            <a:ext cx="272382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身心靈的賜福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終極緣由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	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聖者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—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聖民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永遠的生命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永遠的喜樂    永遠同在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永遠的福樂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01CE4DA1-E180-4F08-B2A7-9C027BCBD0A4}"/>
              </a:ext>
            </a:extLst>
          </p:cNvPr>
          <p:cNvSpPr/>
          <p:nvPr/>
        </p:nvSpPr>
        <p:spPr>
          <a:xfrm>
            <a:off x="10849324" y="5672831"/>
            <a:ext cx="230820" cy="56817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4D64DC-D83F-460C-B144-EF8B32BD7B3F}"/>
              </a:ext>
            </a:extLst>
          </p:cNvPr>
          <p:cNvSpPr/>
          <p:nvPr/>
        </p:nvSpPr>
        <p:spPr>
          <a:xfrm>
            <a:off x="9516862" y="4136994"/>
            <a:ext cx="2601157" cy="2343705"/>
          </a:xfrm>
          <a:prstGeom prst="rect">
            <a:avLst/>
          </a:prstGeom>
          <a:noFill/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7074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7045B-739D-4075-9F04-DB8420045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诗篇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1B611-8460-4324-909A-3E3A2A62E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693"/>
            <a:ext cx="10515600" cy="517568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大衛的詩，交於伶長。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 </a:t>
            </a:r>
            <a:r>
              <a:rPr lang="zh-TW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諸天述說神的榮耀，穹蒼傳揚他的手段。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  </a:t>
            </a:r>
            <a:r>
              <a:rPr lang="zh-TW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這日到那日發出言語，這夜到那夜傳出知識。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 </a:t>
            </a:r>
            <a:r>
              <a:rPr lang="zh-TW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無言無語，也無聲音可聽。</a:t>
            </a:r>
          </a:p>
          <a:p>
            <a:pPr marL="514350" indent="-514350">
              <a:buAutoNum type="arabicPlain" startAt="4"/>
            </a:pPr>
            <a:r>
              <a:rPr lang="zh-TW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他的量帶通遍天下，他的言語傳到地極。</a:t>
            </a:r>
            <a:endParaRPr lang="en-US" altLang="zh-TW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神在其間為太陽安設帳幕，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 </a:t>
            </a:r>
            <a:r>
              <a:rPr lang="zh-TW" alt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太陽如同新郎出洞房，又如勇士歡然奔路。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 </a:t>
            </a:r>
            <a:r>
              <a:rPr lang="zh-TW" alt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它從天這邊出來，繞到天那邊，沒有一物被隱藏不得他的熱氣。</a:t>
            </a:r>
          </a:p>
          <a:p>
            <a:pPr marL="457200" lvl="1" indent="0">
              <a:buNone/>
            </a:pP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  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耶和華的律法全備，能甦醒人心。耶和華的法度確定，能使愚人有智慧。</a:t>
            </a:r>
          </a:p>
          <a:p>
            <a:pPr marL="457200" lvl="1" indent="0">
              <a:buNone/>
            </a:pP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 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耶和華的訓詞正直，能快活人的心。耶和華的命令清潔，能明亮人的眼目。</a:t>
            </a:r>
          </a:p>
          <a:p>
            <a:pPr marL="457200" lvl="1" indent="0">
              <a:buNone/>
            </a:pP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  </a:t>
            </a: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耶和華的道理潔淨，存到永遠。耶和華的典章真實，全然公義。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  </a:t>
            </a:r>
            <a:r>
              <a:rPr lang="zh-TW" alt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都比金子可羨慕，且比極多的精金可羨慕；比蜜甘甜，且比蜂房下滴的蜜甘甜。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  </a:t>
            </a:r>
            <a:r>
              <a:rPr lang="zh-TW" alt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況且你的僕人因此受警戒，守著這些便有大賞。</a:t>
            </a:r>
          </a:p>
          <a:p>
            <a:pPr marL="914400" lvl="2" indent="0">
              <a:buNone/>
            </a:pPr>
            <a:r>
              <a:rPr lang="en-US" altLang="zh-TW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  </a:t>
            </a:r>
            <a:r>
              <a:rPr lang="zh-TW" alt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誰能知道自己的錯失呢？願你赦免我隱而未現的過錯。</a:t>
            </a:r>
          </a:p>
          <a:p>
            <a:pPr marL="914400" lvl="2" indent="0">
              <a:buNone/>
            </a:pPr>
            <a:r>
              <a:rPr lang="en-US" altLang="zh-TW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  </a:t>
            </a:r>
            <a:r>
              <a:rPr lang="zh-TW" alt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求你攔阻僕人，不犯任意妄為的罪，不容這罪轄制我，我便完全，免犯大罪。</a:t>
            </a:r>
          </a:p>
          <a:p>
            <a:pPr marL="914400" lvl="2" indent="0">
              <a:buNone/>
            </a:pPr>
            <a:r>
              <a:rPr lang="en-US" altLang="zh-TW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  </a:t>
            </a:r>
            <a:r>
              <a:rPr lang="zh-TW" altLang="en-US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耶和華我的磐石，我的救贖主啊，願我口中的言語、心裡的意念在你面前蒙悅納。</a:t>
            </a:r>
            <a:endParaRPr lang="en-US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9886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2207</Words>
  <Application>Microsoft Office PowerPoint</Application>
  <PresentationFormat>Widescreen</PresentationFormat>
  <Paragraphs>116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KaiTi</vt:lpstr>
      <vt:lpstr>Arial</vt:lpstr>
      <vt:lpstr>Calibri</vt:lpstr>
      <vt:lpstr>Calibri Light</vt:lpstr>
      <vt:lpstr>Office Theme</vt:lpstr>
      <vt:lpstr>2021春季主日學慕道班</vt:lpstr>
      <vt:lpstr>PowerPoint Presentation</vt:lpstr>
      <vt:lpstr>PowerPoint Presentation</vt:lpstr>
      <vt:lpstr>破冰</vt:lpstr>
      <vt:lpstr>诗篇16</vt:lpstr>
      <vt:lpstr>诗篇16</vt:lpstr>
      <vt:lpstr>诗篇16</vt:lpstr>
      <vt:lpstr>诗篇16</vt:lpstr>
      <vt:lpstr>诗篇19</vt:lpstr>
      <vt:lpstr>PowerPoint Presentation</vt:lpstr>
      <vt:lpstr>專心仰望！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秋季主日學慕道班</dc:title>
  <dc:creator>TAIYAN ZHANG</dc:creator>
  <cp:lastModifiedBy>TAIYAN ZHANG</cp:lastModifiedBy>
  <cp:revision>4</cp:revision>
  <dcterms:created xsi:type="dcterms:W3CDTF">2020-08-16T16:13:56Z</dcterms:created>
  <dcterms:modified xsi:type="dcterms:W3CDTF">2021-01-03T15:57:41Z</dcterms:modified>
</cp:coreProperties>
</file>