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3"/>
  </p:notesMasterIdLst>
  <p:sldIdLst>
    <p:sldId id="257" r:id="rId2"/>
    <p:sldId id="266" r:id="rId3"/>
    <p:sldId id="265" r:id="rId4"/>
    <p:sldId id="272" r:id="rId5"/>
    <p:sldId id="267" r:id="rId6"/>
    <p:sldId id="273" r:id="rId7"/>
    <p:sldId id="269" r:id="rId8"/>
    <p:sldId id="274" r:id="rId9"/>
    <p:sldId id="271" r:id="rId10"/>
    <p:sldId id="270" r:id="rId11"/>
    <p:sldId id="275" r:id="rId12"/>
    <p:sldId id="276" r:id="rId13"/>
    <p:sldId id="277" r:id="rId14"/>
    <p:sldId id="278" r:id="rId15"/>
    <p:sldId id="280" r:id="rId16"/>
    <p:sldId id="279" r:id="rId17"/>
    <p:sldId id="281" r:id="rId18"/>
    <p:sldId id="283" r:id="rId19"/>
    <p:sldId id="298" r:id="rId20"/>
    <p:sldId id="299" r:id="rId21"/>
    <p:sldId id="284" r:id="rId22"/>
    <p:sldId id="302" r:id="rId23"/>
    <p:sldId id="300" r:id="rId24"/>
    <p:sldId id="301" r:id="rId25"/>
    <p:sldId id="282" r:id="rId26"/>
    <p:sldId id="303" r:id="rId27"/>
    <p:sldId id="305" r:id="rId28"/>
    <p:sldId id="304" r:id="rId29"/>
    <p:sldId id="308" r:id="rId30"/>
    <p:sldId id="309" r:id="rId31"/>
    <p:sldId id="306" r:id="rId32"/>
    <p:sldId id="285" r:id="rId33"/>
    <p:sldId id="310" r:id="rId34"/>
    <p:sldId id="312" r:id="rId35"/>
    <p:sldId id="311" r:id="rId36"/>
    <p:sldId id="315" r:id="rId37"/>
    <p:sldId id="314" r:id="rId38"/>
    <p:sldId id="316" r:id="rId39"/>
    <p:sldId id="313" r:id="rId40"/>
    <p:sldId id="307" r:id="rId41"/>
    <p:sldId id="286" r:id="rId42"/>
    <p:sldId id="329" r:id="rId43"/>
    <p:sldId id="330" r:id="rId44"/>
    <p:sldId id="317" r:id="rId45"/>
    <p:sldId id="333" r:id="rId46"/>
    <p:sldId id="334" r:id="rId47"/>
    <p:sldId id="323" r:id="rId48"/>
    <p:sldId id="324" r:id="rId49"/>
    <p:sldId id="325" r:id="rId50"/>
    <p:sldId id="322" r:id="rId51"/>
    <p:sldId id="335" r:id="rId52"/>
    <p:sldId id="332" r:id="rId53"/>
    <p:sldId id="328" r:id="rId54"/>
    <p:sldId id="287" r:id="rId55"/>
    <p:sldId id="326" r:id="rId56"/>
    <p:sldId id="327" r:id="rId57"/>
    <p:sldId id="318" r:id="rId58"/>
    <p:sldId id="336" r:id="rId59"/>
    <p:sldId id="337" r:id="rId60"/>
    <p:sldId id="331" r:id="rId61"/>
    <p:sldId id="338" r:id="rId62"/>
    <p:sldId id="319" r:id="rId63"/>
    <p:sldId id="339" r:id="rId64"/>
    <p:sldId id="342" r:id="rId65"/>
    <p:sldId id="341" r:id="rId66"/>
    <p:sldId id="340" r:id="rId67"/>
    <p:sldId id="345" r:id="rId68"/>
    <p:sldId id="346" r:id="rId69"/>
    <p:sldId id="353" r:id="rId70"/>
    <p:sldId id="358" r:id="rId71"/>
    <p:sldId id="354" r:id="rId72"/>
    <p:sldId id="359" r:id="rId73"/>
    <p:sldId id="355" r:id="rId74"/>
    <p:sldId id="361" r:id="rId75"/>
    <p:sldId id="360" r:id="rId76"/>
    <p:sldId id="348" r:id="rId77"/>
    <p:sldId id="362" r:id="rId78"/>
    <p:sldId id="363" r:id="rId79"/>
    <p:sldId id="356" r:id="rId80"/>
    <p:sldId id="357" r:id="rId81"/>
    <p:sldId id="364" r:id="rId82"/>
    <p:sldId id="347" r:id="rId83"/>
    <p:sldId id="289" r:id="rId84"/>
    <p:sldId id="368" r:id="rId85"/>
    <p:sldId id="373" r:id="rId86"/>
    <p:sldId id="365" r:id="rId87"/>
    <p:sldId id="374" r:id="rId88"/>
    <p:sldId id="369" r:id="rId89"/>
    <p:sldId id="370" r:id="rId90"/>
    <p:sldId id="371" r:id="rId91"/>
    <p:sldId id="372" r:id="rId92"/>
    <p:sldId id="366" r:id="rId93"/>
    <p:sldId id="367" r:id="rId94"/>
    <p:sldId id="290" r:id="rId95"/>
    <p:sldId id="291" r:id="rId96"/>
    <p:sldId id="292" r:id="rId97"/>
    <p:sldId id="293" r:id="rId98"/>
    <p:sldId id="294" r:id="rId99"/>
    <p:sldId id="295" r:id="rId100"/>
    <p:sldId id="296" r:id="rId101"/>
    <p:sldId id="297" r:id="rId10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2" autoAdjust="0"/>
    <p:restoredTop sz="77386" autoAdjust="0"/>
  </p:normalViewPr>
  <p:slideViewPr>
    <p:cSldViewPr snapToGrid="0">
      <p:cViewPr>
        <p:scale>
          <a:sx n="100" d="100"/>
          <a:sy n="100" d="100"/>
        </p:scale>
        <p:origin x="-192" y="-8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tableStyles" Target="tableStyle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606D20-7F91-46E5-9E08-0F47F9563EBF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2588C0-1D2F-424C-9707-D842C7C19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395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耶利米书‬</a:t>
            </a:r>
            <a:r>
              <a:rPr lang="en-US" altLang="zh-CN" dirty="0"/>
              <a:t>5:1-3 </a:t>
            </a:r>
            <a:r>
              <a:rPr lang="zh-CN" altLang="en-US" dirty="0"/>
              <a:t>和合本</a:t>
            </a:r>
          </a:p>
          <a:p>
            <a:r>
              <a:rPr lang="en-US" altLang="zh-CN" dirty="0"/>
              <a:t>1 “</a:t>
            </a:r>
            <a:r>
              <a:rPr lang="zh-CN" altLang="en-US" dirty="0"/>
              <a:t>你们当在耶路撒冷的街上跑来跑去，在宽阔处寻找，看看有一人行公义求诚实没有？若有，我就赦免这城。</a:t>
            </a:r>
            <a:r>
              <a:rPr lang="en-US" altLang="zh-CN" dirty="0"/>
              <a:t>2 </a:t>
            </a:r>
            <a:r>
              <a:rPr lang="zh-CN" altLang="en-US" dirty="0"/>
              <a:t>其中的人虽然指着永生的耶和华起誓，所起的誓实在是假的。”</a:t>
            </a:r>
          </a:p>
          <a:p>
            <a:r>
              <a:rPr lang="en-US" altLang="zh-CN" dirty="0"/>
              <a:t>3 </a:t>
            </a:r>
            <a:r>
              <a:rPr lang="zh-CN" altLang="en-US" dirty="0"/>
              <a:t>耶和华啊，你的眼目不是看顾诚实吗？你击打他们，他们却不伤恸；你毁灭他们，他们仍不受惩治。他们使脸刚硬过于磐石，不肯回头。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88C0-1D2F-424C-9707-D842C7C19217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981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‪士師記‬</a:t>
            </a:r>
            <a:r>
              <a:rPr lang="en-US" altLang="zh-TW" dirty="0"/>
              <a:t>19:22-24 </a:t>
            </a:r>
            <a:r>
              <a:rPr lang="zh-TW" altLang="en-US" dirty="0"/>
              <a:t>和合本</a:t>
            </a:r>
          </a:p>
          <a:p>
            <a:r>
              <a:rPr lang="en-US" altLang="zh-TW" dirty="0"/>
              <a:t>22 </a:t>
            </a:r>
            <a:r>
              <a:rPr lang="zh-TW" altLang="en-US" dirty="0"/>
              <a:t>他們心裏正歡暢的時候，城中的匪徒圍住房子，連連叩門，對房主老人說：「你把那進你家的人帶出來，我們要與他交合。」 </a:t>
            </a:r>
            <a:r>
              <a:rPr lang="en-US" altLang="zh-TW" dirty="0"/>
              <a:t>23 </a:t>
            </a:r>
            <a:r>
              <a:rPr lang="zh-TW" altLang="en-US" dirty="0"/>
              <a:t>那房主出來對他們說：「弟兄們哪，不要這樣作惡；這人既然進了我的家，你們就不要行這醜事。 </a:t>
            </a:r>
            <a:r>
              <a:rPr lang="en-US" altLang="zh-TW" dirty="0"/>
              <a:t>24 </a:t>
            </a:r>
            <a:r>
              <a:rPr lang="zh-TW" altLang="en-US" dirty="0"/>
              <a:t>我有個女兒，還是處女，並有這人的妾，我將她們領出來任憑你們玷辱她們，只是向這人不可行這樣的醜事。」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88C0-1D2F-424C-9707-D842C7C19217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372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88C0-1D2F-424C-9707-D842C7C19217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23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9: 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以實瑪利嘲弄以撒，屬靈的意思是</a:t>
            </a:r>
            <a:r>
              <a:rPr lang="en-US" altLang="zh-TW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『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那按著血氣生的，逼迫了那按著靈生的</a:t>
            </a:r>
            <a:r>
              <a:rPr lang="en-US" altLang="zh-TW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』</a:t>
            </a:r>
          </a:p>
          <a:p>
            <a:r>
              <a:rPr lang="zh-TW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屬肉體的人不能領會屬靈的事，反倒以為愚拙</a:t>
            </a:r>
            <a:r>
              <a:rPr lang="en-US" altLang="zh-TW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</a:rPr>
              <a:t>(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林前二</a:t>
            </a:r>
            <a:r>
              <a:rPr lang="en-US" altLang="zh-TW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</a:rPr>
              <a:t>14)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，故難免要取笑我們</a:t>
            </a:r>
            <a:endParaRPr lang="en-US" altLang="zh-TW" b="0" i="0" dirty="0">
              <a:solidFill>
                <a:srgbClr val="00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TW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在每一個信徒的裏面，也常常發生肉體的情慾和靈相敵相爭</a:t>
            </a:r>
            <a:r>
              <a:rPr lang="en-US" altLang="zh-TW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</a:rPr>
              <a:t>(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加五</a:t>
            </a:r>
            <a:r>
              <a:rPr lang="en-US" altLang="zh-TW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</a:rPr>
              <a:t>17)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lang="en-US" altLang="zh-TW" b="0" i="0" dirty="0">
              <a:solidFill>
                <a:srgbClr val="00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TW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信徒剛重生時，並不太覺得肉體的難處；等到靈命長到斷奶的地步，才會開始感覺到肉體血氣的厲害。</a:t>
            </a:r>
            <a:endParaRPr lang="en-US" altLang="zh-TW" b="0" i="0" dirty="0">
              <a:solidFill>
                <a:srgbClr val="00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altLang="zh-TW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10: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「趕出去」：等於取消以實瑪利的繼承權。</a:t>
            </a:r>
            <a:endParaRPr lang="en-US" altLang="zh-TW" b="0" i="0" dirty="0">
              <a:solidFill>
                <a:srgbClr val="00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altLang="zh-TW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12: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「從以撒生的」：代表出於靈的。</a:t>
            </a:r>
            <a:r>
              <a:rPr lang="zh-CN" altLang="en-US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灵与肉</a:t>
            </a:r>
            <a:endParaRPr lang="en-US" altLang="zh-CN" dirty="0">
              <a:solidFill>
                <a:srgbClr val="0000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altLang="zh-TW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13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： 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我們裏面原有的血氣肉體並沒有消失，仍將一直存留。</a:t>
            </a:r>
            <a:endParaRPr lang="en-US" altLang="zh-TW" b="0" i="0" dirty="0">
              <a:solidFill>
                <a:srgbClr val="00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2588C0-1D2F-424C-9707-D842C7C19217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6014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17</a:t>
            </a:r>
            <a:r>
              <a:rPr lang="zh-CN" altLang="en-US" dirty="0"/>
              <a:t>： 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神要亞伯拉罕把以實瑪利趕出去，並非表示神就此不再看顧他了，因為神也聽見他的聲音；信徒也應當關心「仍在恩典之外」的靈魂，我們不要自以為得天獨厚，而鄙視不信的世人。</a:t>
            </a:r>
            <a:endParaRPr lang="en-US" altLang="zh-TW" b="0" i="0" dirty="0">
              <a:solidFill>
                <a:srgbClr val="00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21</a:t>
            </a:r>
            <a:r>
              <a:rPr lang="zh-CN" altLang="en-US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：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以实玛利的后裔是住在以色列以南的西奈和巴兰旷野的游牧民族，，阿拉伯人认为以实玛利是他们的祖先。以实玛利的女儿嫁给了以扫（二十八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9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），以实玛利的后裔与以色列人为敌，也与神为敌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以律法為本的人，最終是與世界聯合為一</a:t>
            </a:r>
            <a:r>
              <a:rPr lang="en-US" altLang="zh-TW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</a:rPr>
              <a:t>(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娶埃及妻子</a:t>
            </a:r>
            <a:r>
              <a:rPr lang="en-US" altLang="zh-TW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</a:rPr>
              <a:t>)</a:t>
            </a:r>
            <a:endParaRPr lang="en-US" altLang="zh-CN" b="0" i="0" dirty="0">
              <a:solidFill>
                <a:srgbClr val="000000"/>
              </a:solidFill>
              <a:effectLst/>
              <a:latin typeface="Montserrat" panose="00000500000000000000" pitchFamily="2" charset="0"/>
            </a:endParaRPr>
          </a:p>
          <a:p>
            <a:r>
              <a:rPr lang="zh-TW" altLang="en-US" b="1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認識屬靈的生命</a:t>
            </a:r>
            <a:r>
              <a:rPr lang="en-US" altLang="zh-TW" b="1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】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2588C0-1D2F-424C-9707-D842C7C19217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3380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2588C0-1D2F-424C-9707-D842C7C19217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1369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1</a:t>
            </a:r>
            <a:r>
              <a:rPr lang="zh-CN" altLang="en-US" dirty="0"/>
              <a:t>：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神的「试验」是为了造就人、而不是败坏人，所以祂所安排的试验都是人所能承担的。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全知的神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不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需要藉試驗才能得知亞伯拉罕的存心，而是藉此使受試驗的人顯出他實際的光景，因而能更深認識自己。</a:t>
            </a:r>
            <a:endParaRPr lang="en-US" altLang="zh-TW" b="0" i="0" dirty="0">
              <a:solidFill>
                <a:srgbClr val="00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2</a:t>
            </a:r>
            <a:r>
              <a:rPr lang="zh-CN" altLang="en-US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：</a:t>
            </a:r>
            <a:r>
              <a:rPr lang="zh-TW" altLang="en-US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我們若愛父母、兒女過於愛主，就不配作主的門徒</a:t>
            </a:r>
            <a:r>
              <a:rPr lang="en-US" altLang="zh-TW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(</a:t>
            </a:r>
            <a:r>
              <a:rPr lang="zh-TW" altLang="en-US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太十</a:t>
            </a:r>
            <a:r>
              <a:rPr lang="en-US" altLang="zh-TW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37)</a:t>
            </a:r>
            <a:r>
              <a:rPr lang="zh-TW" altLang="en-US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。有以撒而沒有神，一切盡都徒然；有神而沒有以撒，一切仍然存在。我若不以神為我的萬有，我就捨不得我的「以撒」</a:t>
            </a:r>
            <a:endParaRPr lang="en-US" altLang="zh-TW" dirty="0">
              <a:solidFill>
                <a:srgbClr val="0000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3</a:t>
            </a:r>
            <a:r>
              <a:rPr lang="zh-CN" altLang="en-US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：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我們對於神的命令，只能毫無猶豫地順服，不能與神爭辯，也不可和屬血氣的人商量</a:t>
            </a:r>
            <a:r>
              <a:rPr lang="en-US" altLang="zh-TW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</a:rPr>
              <a:t>(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加一</a:t>
            </a:r>
            <a:r>
              <a:rPr lang="en-US" altLang="zh-TW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</a:rPr>
              <a:t>15~16)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，否則我們的事奉和見證就要受損</a:t>
            </a:r>
            <a:endParaRPr lang="en-US" altLang="zh-TW" b="0" i="0" dirty="0">
              <a:solidFill>
                <a:srgbClr val="00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9</a:t>
            </a:r>
            <a:r>
              <a:rPr lang="zh-CN" altLang="en-US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：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以撒並未掙扎，自甘被老父捆綁</a:t>
            </a:r>
            <a:endParaRPr lang="en-US" altLang="zh-TW" b="0" i="0" dirty="0">
              <a:solidFill>
                <a:srgbClr val="00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11</a:t>
            </a:r>
            <a:r>
              <a:rPr lang="zh-CN" altLang="en-US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：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神的拯救和幫助，往往是在最後一刻才來到。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inherit"/>
              </a:rPr>
              <a:t>神等到最后一刻才出声阻止，是要让这个功课不留任何死角，让亚伯拉罕学习完全交出自己。</a:t>
            </a:r>
            <a:endParaRPr lang="zh-CN" altLang="en-US" b="0" i="0" dirty="0">
              <a:solidFill>
                <a:srgbClr val="656565"/>
              </a:solidFill>
              <a:effectLst/>
              <a:latin typeface="inherit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2588C0-1D2F-424C-9707-D842C7C19217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651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13</a:t>
            </a:r>
            <a:r>
              <a:rPr lang="zh-CN" altLang="en-US" dirty="0"/>
              <a:t>：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只有肯站在奉獻地位上的人，才能豐富地享受神恩典的備辦。</a:t>
            </a:r>
            <a:endParaRPr lang="en-US" altLang="zh-TW" b="0" i="0" dirty="0">
              <a:solidFill>
                <a:srgbClr val="00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18</a:t>
            </a:r>
            <a:r>
              <a:rPr lang="zh-CN" altLang="en-US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：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「你的後裔」：後裔的原文是單數，指著一個人，就是耶穌基督</a:t>
            </a:r>
            <a:endParaRPr lang="en-US" altLang="zh-TW" b="0" i="0" dirty="0">
              <a:solidFill>
                <a:srgbClr val="00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22</a:t>
            </a:r>
            <a:r>
              <a:rPr lang="zh-CN" altLang="en-US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：神的预备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2588C0-1D2F-424C-9707-D842C7C19217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0359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15</a:t>
            </a:r>
            <a:r>
              <a:rPr lang="zh-CN" altLang="en-US" dirty="0"/>
              <a:t>：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主前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18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世纪的汉谟拉比法典记载，当时一个男奴隶的价格是三十舍客勒银子，女奴隶是二十舍客勒银子。因此，「四百舍客勒银子」大约有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4.56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公斤，是一笔巨款。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信徒的道德水準務要高過世人──寧可吃虧，總不可虧負別人。赫人只知道價錢之高，而亞伯拉罕卻知道麥比拉洞的真價值；信徒行事為人，不是憑著眼見，乃是憑著信心，放眼看那將來的盼望。</a:t>
            </a:r>
            <a:endParaRPr lang="en-US" altLang="zh-TW" b="0" i="0" dirty="0">
              <a:solidFill>
                <a:srgbClr val="00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19</a:t>
            </a:r>
            <a:r>
              <a:rPr lang="zh-CN" altLang="en-US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：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希伯崙」：後來做了希伯來人的祖墳，亞伯拉罕、撒拉、以撒、利百加、雅各、利亞，都葬在這裏</a:t>
            </a:r>
            <a:endParaRPr lang="en-US" altLang="zh-TW" b="0" i="0" dirty="0">
              <a:solidFill>
                <a:srgbClr val="00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20</a:t>
            </a:r>
            <a:r>
              <a:rPr lang="zh-CN" altLang="en-US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：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神曾應許賜給亞伯拉罕迦南地為業，但到此時為止，他所得到惟一的永久性產業，竟是一塊「墳地」我們在地上經營與建造所能得的，最多不過是一塊墳地，因此不要對地上的事物寄予希望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lang="en-US" altLang="zh-CN" b="0" i="0" dirty="0">
              <a:solidFill>
                <a:srgbClr val="00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en-US" dirty="0">
              <a:solidFill>
                <a:srgbClr val="0000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TW" altLang="en-US" b="1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信徒如何與外人交往</a:t>
            </a:r>
            <a:endParaRPr lang="en-US" altLang="zh-TW" b="1" i="0" dirty="0">
              <a:solidFill>
                <a:srgbClr val="00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TW" altLang="en-US" dirty="0"/>
              <a:t> 一、表明自己不過是寄居的</a:t>
            </a:r>
            <a:r>
              <a:rPr lang="en-US" altLang="zh-TW" dirty="0"/>
              <a:t>(4</a:t>
            </a:r>
            <a:r>
              <a:rPr lang="zh-TW" altLang="en-US" dirty="0"/>
              <a:t>節</a:t>
            </a:r>
            <a:r>
              <a:rPr lang="en-US" altLang="zh-TW" dirty="0"/>
              <a:t>) </a:t>
            </a:r>
            <a:r>
              <a:rPr lang="zh-CN" altLang="en-US" dirty="0"/>
              <a:t>：天地者万物之逆旅，光阴者百代之过客。</a:t>
            </a:r>
            <a:endParaRPr lang="en-US" altLang="zh-TW" dirty="0"/>
          </a:p>
          <a:p>
            <a:r>
              <a:rPr lang="en-US" altLang="zh-TW" dirty="0"/>
              <a:t>     </a:t>
            </a:r>
            <a:r>
              <a:rPr lang="zh-TW" altLang="en-US" dirty="0"/>
              <a:t>二、對人謙恭有禮</a:t>
            </a:r>
            <a:r>
              <a:rPr lang="en-US" altLang="zh-TW" dirty="0"/>
              <a:t>(7</a:t>
            </a:r>
            <a:r>
              <a:rPr lang="zh-TW" altLang="en-US" dirty="0"/>
              <a:t>節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     </a:t>
            </a:r>
            <a:r>
              <a:rPr lang="zh-TW" altLang="en-US" dirty="0"/>
              <a:t>三、不佔別人的便宜</a:t>
            </a:r>
            <a:r>
              <a:rPr lang="en-US" altLang="zh-TW" dirty="0"/>
              <a:t>(8~9</a:t>
            </a:r>
            <a:r>
              <a:rPr lang="zh-TW" altLang="en-US" dirty="0"/>
              <a:t>節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     </a:t>
            </a:r>
            <a:r>
              <a:rPr lang="zh-TW" altLang="en-US" dirty="0"/>
              <a:t>四、要有智慧──能聽得出話中的話</a:t>
            </a:r>
            <a:r>
              <a:rPr lang="en-US" altLang="zh-TW" dirty="0"/>
              <a:t>(10~16</a:t>
            </a:r>
            <a:r>
              <a:rPr lang="zh-TW" altLang="en-US" dirty="0"/>
              <a:t>節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     </a:t>
            </a:r>
            <a:r>
              <a:rPr lang="zh-TW" altLang="en-US" dirty="0"/>
              <a:t>五、一切手續要辦得清清楚楚</a:t>
            </a:r>
            <a:r>
              <a:rPr lang="en-US" altLang="zh-TW" dirty="0"/>
              <a:t>(17~18</a:t>
            </a:r>
            <a:r>
              <a:rPr lang="zh-TW" altLang="en-US" dirty="0"/>
              <a:t>節</a:t>
            </a:r>
            <a:r>
              <a:rPr lang="en-US" altLang="zh-TW" dirty="0"/>
              <a:t>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2588C0-1D2F-424C-9707-D842C7C19217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449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29F99-89F5-93D8-AAD4-ABE8C3FBAC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F4A4E3-E2C6-B350-72B0-41BCBCD64D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A32167-61A6-AA39-22C5-DB3B8E3E6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2ECF-4DB6-45B9-8EFE-92889F9C1B41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F85A99-E689-64E5-382A-844D11D19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DAEC7D-DCD3-B725-00B9-23E8AE168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A976-91C6-437B-8679-E4A2C980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856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ED7E8-16D1-2DA7-6F8C-8D5E4AC9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5E89E1-1473-3342-1687-A2FC75D832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68B462-EB17-AAA6-5660-038FFB740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2ECF-4DB6-45B9-8EFE-92889F9C1B41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50D677-88A0-D8C2-4F14-50C3D625F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D2125A-E1AE-A5B8-0AA0-F24C1B723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A976-91C6-437B-8679-E4A2C980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038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D50977-1D38-FFBF-5F00-05E2DD3E41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78E757-9EF0-9BEF-418F-196A11EDAA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DE72EB-5B47-7858-BB97-1047928E0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2ECF-4DB6-45B9-8EFE-92889F9C1B41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DDF200-3D9C-FDB4-62D4-7874D4B8A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5038E6-34DA-EFDB-0F4D-7D765C9F9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A976-91C6-437B-8679-E4A2C980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800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A4358-43B5-72E0-A49B-3EF157093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29F25-810B-828F-9D0B-6FB2AAD221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43ACF-63EC-F9B4-9684-EA85C9359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2ECF-4DB6-45B9-8EFE-92889F9C1B41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0DA942-DD1E-326B-38E4-A06C15A49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6A1FFE-B41C-2F81-5402-C61FDD61E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A976-91C6-437B-8679-E4A2C980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090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1679D-A3A7-4A69-0414-E654B03B8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EE9FDD-2AC7-0BBE-7685-3D4856333F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429A77-393F-4464-29E4-28D0FD2E5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2ECF-4DB6-45B9-8EFE-92889F9C1B41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44C451-503B-7D01-DD77-2328876EB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350C3A-E6D7-D88B-9CD2-20FB66932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A976-91C6-437B-8679-E4A2C980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236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3F85E-ACC7-C8BC-3978-C3EE2D3EA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692BD-50E3-F107-0F46-F492A94CC4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36878C-D1FE-2449-7091-5E00BA4DB4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ABC26D-934A-4CC3-92F2-2F8BB6983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2ECF-4DB6-45B9-8EFE-92889F9C1B41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DEBEBB-6F26-7631-9D6F-3C6EEA76F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DEBCC0-F0C5-9512-3D48-9A9119406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A976-91C6-437B-8679-E4A2C980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432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8C649-AB3F-9694-D6AE-B93343866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696CC1-3894-ED51-3CC8-261F4A26E9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764CF7-A150-D400-7BD8-4022A9CAD3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897911-CE0C-8A88-FDE0-A84B0EBB2B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93DBE4-8260-F946-3DD5-C71E6331AC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A92064-AC79-FE8B-DDF5-1D7ED59C9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2ECF-4DB6-45B9-8EFE-92889F9C1B41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916DE4-D044-9204-B30C-B42DE5018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99DD54-7D73-1F97-7205-08AA2BC30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A976-91C6-437B-8679-E4A2C980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893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D66ED-3A24-6CF5-6F86-032D94DE5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B730B2-C77F-F1CB-899B-9922570D2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2ECF-4DB6-45B9-8EFE-92889F9C1B41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000073-2442-564C-5204-8801745D0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EBA3B7-C53E-EF70-62F6-29A773C47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A976-91C6-437B-8679-E4A2C980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21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AF8F1B-4374-AE47-8E4A-F3509F368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2ECF-4DB6-45B9-8EFE-92889F9C1B41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0015B5-50A2-F4BE-D3F9-59F209EA8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576C61-775B-403E-9D9D-3E408DA54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A976-91C6-437B-8679-E4A2C980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155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520C6-1652-A10C-AD02-10EDC3EF8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F50F6C-6F42-1FA8-1063-41A52BC00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B37849-629D-CDF3-198D-8C54E7A575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750038-4E66-104A-7C86-3E09DD4D1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2ECF-4DB6-45B9-8EFE-92889F9C1B41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EB43E3-E321-A28D-A9E1-F8D4E9E23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15643C-BA42-7C46-CCCC-4891C5BBB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A976-91C6-437B-8679-E4A2C980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765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1F940-C946-DC43-9450-FB7ADC87F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44CF17-CD3A-19A5-63D1-26BD647D52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FB57A5-7B8D-FCA3-32B3-21FC93D7A1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78C0E0-CF57-3E4F-E616-BFEB32DA0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2ECF-4DB6-45B9-8EFE-92889F9C1B41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E36D2C-D197-8666-9464-90B5B3506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46DB6F-F385-8388-CA38-066B5AE88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A976-91C6-437B-8679-E4A2C980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23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A7D927-CD9D-1C06-8D69-3686DCE82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B2F3E2-1168-EA70-6BD7-614F024F17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4773C4-CC3B-F123-E4F2-9A8BB2887E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42ECF-4DB6-45B9-8EFE-92889F9C1B41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7E64A1-BA90-FED4-2750-179D9C3940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E85D17-E5B1-41F5-1DC5-D8C7C0C341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8A976-91C6-437B-8679-E4A2C980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26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A7CF69-09BB-45A0-F908-AC2547C7F6F7}"/>
              </a:ext>
            </a:extLst>
          </p:cNvPr>
          <p:cNvSpPr txBox="1"/>
          <p:nvPr/>
        </p:nvSpPr>
        <p:spPr>
          <a:xfrm>
            <a:off x="2124055" y="1126065"/>
            <a:ext cx="794389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48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endParaRPr lang="en-US" altLang="zh-CN" sz="48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亚当之约</a:t>
            </a:r>
          </a:p>
          <a:p>
            <a:pPr algn="ctr"/>
            <a:endParaRPr lang="en-US" altLang="zh-CN" sz="48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endParaRPr lang="en-US" sz="48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3200" dirty="0">
                <a:solidFill>
                  <a:srgbClr val="0D2100"/>
                </a:solidFill>
                <a:latin typeface="Source Sans Pro" panose="020B0503030403020204" pitchFamily="34" charset="0"/>
              </a:rPr>
              <a:t>9/3/2023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71279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1308B4-36E3-1DE3-B4C1-6DA56FFC2E40}"/>
              </a:ext>
            </a:extLst>
          </p:cNvPr>
          <p:cNvSpPr txBox="1"/>
          <p:nvPr/>
        </p:nvSpPr>
        <p:spPr>
          <a:xfrm>
            <a:off x="150541" y="892105"/>
            <a:ext cx="11775689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课堂提问与分享 </a:t>
            </a:r>
            <a:r>
              <a:rPr lang="en-US" altLang="zh-CN" sz="3200" b="1" dirty="0"/>
              <a:t>Q&amp;A</a:t>
            </a:r>
          </a:p>
          <a:p>
            <a:pPr algn="ctr"/>
            <a:endParaRPr lang="en-US" altLang="zh-CN" sz="32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400" dirty="0"/>
              <a:t>Q1: </a:t>
            </a:r>
            <a:r>
              <a:rPr lang="zh-CN" altLang="en-US" sz="2400" dirty="0"/>
              <a:t>“有晚上，有早晨，是第</a:t>
            </a:r>
            <a:r>
              <a:rPr lang="en-US" altLang="zh-CN" sz="2400" dirty="0"/>
              <a:t>X</a:t>
            </a:r>
            <a:r>
              <a:rPr lang="zh-CN" altLang="en-US" sz="2400" dirty="0"/>
              <a:t>日”：为什么先提晚上再提早晨？</a:t>
            </a: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en-US" altLang="zh-CN" sz="2400" dirty="0"/>
              <a:t>Q2: </a:t>
            </a:r>
            <a:r>
              <a:rPr lang="zh-CN" altLang="en-US" sz="2400" dirty="0"/>
              <a:t>创世纪中很多神的奥秘我们不明白，比如：头一日已经把光暗分开了，为什么第四日“神说，天上要有光体，可以分昼夜”？</a:t>
            </a: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en-US" altLang="zh-CN" sz="2400" dirty="0"/>
              <a:t>Q3: </a:t>
            </a:r>
            <a:r>
              <a:rPr lang="zh-CN" altLang="en-US" sz="2400" dirty="0"/>
              <a:t>创世纪一章一节是否神自己就宣告他是创造者</a:t>
            </a:r>
            <a:r>
              <a:rPr lang="en-US" altLang="zh-CN" sz="2400" dirty="0"/>
              <a:t>? </a:t>
            </a:r>
            <a:r>
              <a:rPr lang="zh-CN" altLang="en-US" sz="2400" dirty="0"/>
              <a:t>跟别的宗教不同，其他的都是被人造的，而这位 神，是真实存在的。现今的科学也发现，整个宇宙是有规律的运转。而不是无目的安排的，是被 神精心设计的。</a:t>
            </a: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en-US" altLang="zh-CN" sz="2400" dirty="0"/>
              <a:t>Comment</a:t>
            </a:r>
            <a:r>
              <a:rPr lang="zh-CN" altLang="en-US" sz="2400" dirty="0"/>
              <a:t>：科学与基督信仰不矛盾，科学是去发现神创造的世界的规律。</a:t>
            </a:r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362505953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A7CF69-09BB-45A0-F908-AC2547C7F6F7}"/>
              </a:ext>
            </a:extLst>
          </p:cNvPr>
          <p:cNvSpPr txBox="1"/>
          <p:nvPr/>
        </p:nvSpPr>
        <p:spPr>
          <a:xfrm>
            <a:off x="726688" y="-712"/>
            <a:ext cx="10831551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2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28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2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2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endParaRPr lang="en-US" altLang="zh-CN" sz="1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亚伯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6-9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章：大洪水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神与挪亚立约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10–11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章：巴别塔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12-14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章：亚伯兰蒙召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15-18:16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：神与亚伯兰立约</a:t>
            </a: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18:17-20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章：所多玛与蛾摩拉</a:t>
            </a: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21-23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章：以撒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vs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以实马利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24-26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章：以撒与利百加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雅各骗以扫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27-30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章：雅各受祝福及他的妻子们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31-36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章：雅各回归迦南地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37-39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章：约瑟被卖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40-41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章：约瑟在埃及为相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42-44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章：约瑟与弟兄们重逢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45-50</a:t>
            </a:r>
            <a:r>
              <a:rPr lang="zh-CN" altLang="en-US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章：约瑟与父兄相认</a:t>
            </a:r>
          </a:p>
          <a:p>
            <a:pPr algn="ctr"/>
            <a:endParaRPr lang="en-US" sz="12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2400" dirty="0">
                <a:solidFill>
                  <a:srgbClr val="0D2100"/>
                </a:solidFill>
                <a:latin typeface="Source Sans Pro" panose="020B0503030403020204" pitchFamily="34" charset="0"/>
              </a:rPr>
              <a:t>12/17/2023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931445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A7CF69-09BB-45A0-F908-AC2547C7F6F7}"/>
              </a:ext>
            </a:extLst>
          </p:cNvPr>
          <p:cNvSpPr txBox="1"/>
          <p:nvPr/>
        </p:nvSpPr>
        <p:spPr>
          <a:xfrm>
            <a:off x="726688" y="-28592"/>
            <a:ext cx="10831551" cy="7232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2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28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2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2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Source Sans Pro" panose="020B0503030403020204" pitchFamily="34" charset="0"/>
              </a:rPr>
              <a:t>集体问答与分享</a:t>
            </a:r>
            <a:endParaRPr lang="en-US" altLang="zh-CN" sz="2800" b="1" i="0" dirty="0">
              <a:solidFill>
                <a:srgbClr val="FF00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endParaRPr lang="en-US" altLang="zh-CN" sz="1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2000" i="0" dirty="0"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2000" i="0" dirty="0"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effectLst/>
                <a:latin typeface="Arial" panose="020B0604020202020204" pitchFamily="34" charset="0"/>
              </a:rPr>
              <a:t>4-5</a:t>
            </a:r>
            <a:r>
              <a:rPr lang="zh-CN" altLang="en-US" sz="2000" i="0" dirty="0"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2000" i="0" dirty="0">
                <a:effectLst/>
                <a:latin typeface="Arial" panose="020B0604020202020204" pitchFamily="34" charset="0"/>
              </a:rPr>
              <a:t>/</a:t>
            </a:r>
            <a:r>
              <a:rPr lang="zh-CN" altLang="en-US" sz="2000" i="0" dirty="0"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2000" i="0" dirty="0">
                <a:effectLst/>
                <a:latin typeface="Arial" panose="020B0604020202020204" pitchFamily="34" charset="0"/>
              </a:rPr>
              <a:t>vs</a:t>
            </a:r>
            <a:r>
              <a:rPr lang="zh-CN" altLang="en-US" sz="2000" i="0" dirty="0">
                <a:effectLst/>
                <a:latin typeface="Arial" panose="020B0604020202020204" pitchFamily="34" charset="0"/>
              </a:rPr>
              <a:t>亚伯</a:t>
            </a:r>
            <a:endParaRPr lang="en-US" altLang="zh-CN" sz="2000" i="0" dirty="0"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6-9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章：大洪水</a:t>
            </a:r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神与挪亚立约</a:t>
            </a:r>
            <a:endParaRPr lang="en-US" altLang="zh-CN" sz="2000" i="0" dirty="0"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10–11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章：巴别塔</a:t>
            </a:r>
            <a:endParaRPr lang="en-US" altLang="zh-CN" sz="2000" i="0" dirty="0"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12-14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章：亚伯兰蒙召</a:t>
            </a:r>
            <a:endParaRPr lang="en-US" altLang="zh-CN" sz="2000" i="0" dirty="0"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15-18:16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：神与亚伯兰立约</a:t>
            </a: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18:17-20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章：所多玛与蛾摩拉</a:t>
            </a: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21-23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章：以撒</a:t>
            </a:r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vs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以实马利</a:t>
            </a:r>
            <a:endParaRPr lang="en-US" altLang="zh-CN" sz="2000" i="0" dirty="0"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24-26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章：以撒与利百加</a:t>
            </a:r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雅各骗以扫</a:t>
            </a:r>
            <a:endParaRPr lang="en-US" altLang="zh-CN" sz="2000" i="0" dirty="0"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27-30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章：雅各受祝福及他的妻子们</a:t>
            </a:r>
            <a:endParaRPr lang="en-US" altLang="zh-CN" sz="2000" i="0" dirty="0"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31-36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章：雅各回归迦南地</a:t>
            </a:r>
            <a:endParaRPr lang="en-US" altLang="zh-CN" sz="2000" i="0" dirty="0"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37-39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章：约瑟被卖</a:t>
            </a:r>
            <a:endParaRPr lang="en-US" altLang="zh-CN" sz="2000" i="0" dirty="0"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40-41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章：约瑟在埃及为相</a:t>
            </a:r>
            <a:endParaRPr lang="en-US" altLang="zh-CN" sz="2000" i="0" dirty="0"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42-44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章：约瑟与弟兄们重逢</a:t>
            </a:r>
            <a:endParaRPr lang="en-US" altLang="zh-CN" sz="2000" i="0" dirty="0"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45-50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章：约瑟与父兄相认</a:t>
            </a:r>
          </a:p>
          <a:p>
            <a:pPr algn="ctr"/>
            <a:endParaRPr lang="en-US" sz="1200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2400" dirty="0">
                <a:solidFill>
                  <a:srgbClr val="0D2100"/>
                </a:solidFill>
                <a:latin typeface="Source Sans Pro" panose="020B0503030403020204" pitchFamily="34" charset="0"/>
              </a:rPr>
              <a:t>12/24/2023</a:t>
            </a:r>
            <a:r>
              <a:rPr lang="en-US" sz="2400" dirty="0">
                <a:solidFill>
                  <a:srgbClr val="FF0000"/>
                </a:solidFill>
                <a:latin typeface="Source Sans Pro" panose="020B0503030403020204" pitchFamily="34" charset="0"/>
              </a:rPr>
              <a:t> Church has any special programs?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232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A7CF69-09BB-45A0-F908-AC2547C7F6F7}"/>
              </a:ext>
            </a:extLst>
          </p:cNvPr>
          <p:cNvSpPr txBox="1"/>
          <p:nvPr/>
        </p:nvSpPr>
        <p:spPr>
          <a:xfrm>
            <a:off x="2124055" y="1126065"/>
            <a:ext cx="794389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48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endParaRPr lang="en-US" altLang="zh-CN" sz="48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r>
              <a:rPr lang="en-US" altLang="zh-CN" sz="4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4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4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4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48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章：人的堕落</a:t>
            </a:r>
          </a:p>
          <a:p>
            <a:pPr algn="ctr"/>
            <a:endParaRPr lang="en-US" sz="48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3200" dirty="0">
                <a:solidFill>
                  <a:srgbClr val="0D2100"/>
                </a:solidFill>
                <a:latin typeface="Source Sans Pro" panose="020B0503030403020204" pitchFamily="34" charset="0"/>
              </a:rPr>
              <a:t>9/10/2023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71145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0E7DF1-00C3-1E69-3BA4-1F1F3FA5442E}"/>
              </a:ext>
            </a:extLst>
          </p:cNvPr>
          <p:cNvSpPr txBox="1"/>
          <p:nvPr/>
        </p:nvSpPr>
        <p:spPr>
          <a:xfrm>
            <a:off x="500877" y="72011"/>
            <a:ext cx="11223702" cy="6832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亚当之约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sz="2400" dirty="0"/>
              <a:t>1:28  </a:t>
            </a:r>
            <a:r>
              <a:rPr lang="zh-CN" altLang="en-US" sz="2400" dirty="0"/>
              <a:t>神就</a:t>
            </a:r>
            <a:r>
              <a:rPr lang="zh-CN" altLang="en-US" sz="2400" b="1" dirty="0">
                <a:solidFill>
                  <a:srgbClr val="FF0000"/>
                </a:solidFill>
              </a:rPr>
              <a:t>赐福</a:t>
            </a:r>
            <a:r>
              <a:rPr lang="zh-CN" altLang="en-US" sz="2400" dirty="0"/>
              <a:t>给他们，又对他们说，要</a:t>
            </a:r>
            <a:r>
              <a:rPr lang="zh-CN" altLang="en-US" sz="2400" b="1" dirty="0">
                <a:solidFill>
                  <a:srgbClr val="0000FF"/>
                </a:solidFill>
              </a:rPr>
              <a:t>生养众多</a:t>
            </a:r>
            <a:r>
              <a:rPr lang="zh-CN" altLang="en-US" sz="2400" dirty="0"/>
              <a:t>，遍满地面，</a:t>
            </a:r>
            <a:r>
              <a:rPr lang="zh-CN" altLang="en-US" sz="2400" b="1" dirty="0">
                <a:solidFill>
                  <a:srgbClr val="0000FF"/>
                </a:solidFill>
              </a:rPr>
              <a:t>治理</a:t>
            </a:r>
            <a:r>
              <a:rPr lang="zh-CN" altLang="en-US" sz="2400" dirty="0"/>
              <a:t>这地。也要</a:t>
            </a:r>
            <a:r>
              <a:rPr lang="zh-CN" altLang="en-US" sz="2400" b="1" dirty="0">
                <a:solidFill>
                  <a:srgbClr val="0000FF"/>
                </a:solidFill>
              </a:rPr>
              <a:t>管理</a:t>
            </a:r>
            <a:r>
              <a:rPr lang="zh-CN" altLang="en-US" sz="2400" dirty="0"/>
              <a:t>海里的鱼，空中的鸟，和地上各样行动的活物。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2:15</a:t>
            </a:r>
            <a:r>
              <a:rPr lang="zh-CN" altLang="en-US" sz="2400" dirty="0"/>
              <a:t>耶和华神将那人安置在伊甸园，使他</a:t>
            </a:r>
            <a:r>
              <a:rPr lang="zh-CN" altLang="en-US" sz="2400" b="1" dirty="0">
                <a:solidFill>
                  <a:srgbClr val="0000FF"/>
                </a:solidFill>
              </a:rPr>
              <a:t>修理看守</a:t>
            </a:r>
            <a:r>
              <a:rPr lang="zh-CN" altLang="en-US" sz="2400" dirty="0"/>
              <a:t>。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2:16 </a:t>
            </a:r>
            <a:r>
              <a:rPr lang="zh-CN" altLang="en-US" sz="2400" dirty="0"/>
              <a:t>耶和华神吩咐他说，园中各样树上的果子，你可以随意吃。 </a:t>
            </a:r>
            <a:r>
              <a:rPr lang="en-US" altLang="zh-CN" sz="2400" dirty="0"/>
              <a:t>17 </a:t>
            </a:r>
            <a:r>
              <a:rPr lang="zh-CN" altLang="en-US" sz="2400" b="1" dirty="0">
                <a:solidFill>
                  <a:srgbClr val="FF0000"/>
                </a:solidFill>
              </a:rPr>
              <a:t>只是分别善恶树上的果子，你不可吃，因为你吃的日子必定死 。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endParaRPr lang="en-US" altLang="zh-CN" sz="2400" b="1" dirty="0">
              <a:solidFill>
                <a:srgbClr val="FF0000"/>
              </a:solidFill>
            </a:endParaRPr>
          </a:p>
          <a:p>
            <a:pPr algn="ctr"/>
            <a:r>
              <a:rPr lang="zh-CN" altLang="en-US" sz="2800" b="1" dirty="0"/>
              <a:t>原则</a:t>
            </a:r>
            <a:r>
              <a:rPr lang="en-US" altLang="zh-CN" sz="2800" b="1" dirty="0"/>
              <a:t>:</a:t>
            </a:r>
            <a:r>
              <a:rPr lang="zh-CN" altLang="en-US" sz="2800" b="1" dirty="0"/>
              <a:t>神人同工 </a:t>
            </a:r>
          </a:p>
          <a:p>
            <a:pPr algn="ctr"/>
            <a:endParaRPr lang="zh-CN" altLang="en-US" sz="2800" dirty="0"/>
          </a:p>
          <a:p>
            <a:pPr algn="ctr"/>
            <a:r>
              <a:rPr lang="zh-CN" altLang="en-US" sz="2800" b="1" dirty="0">
                <a:solidFill>
                  <a:srgbClr val="FF0000"/>
                </a:solidFill>
              </a:rPr>
              <a:t>神创造</a:t>
            </a:r>
            <a:r>
              <a:rPr lang="en-US" altLang="zh-CN" sz="2800" b="1" dirty="0">
                <a:solidFill>
                  <a:srgbClr val="FF0000"/>
                </a:solidFill>
              </a:rPr>
              <a:t>: </a:t>
            </a:r>
            <a:r>
              <a:rPr lang="zh-CN" altLang="en-US" sz="2800" b="1" dirty="0">
                <a:solidFill>
                  <a:srgbClr val="FF0000"/>
                </a:solidFill>
              </a:rPr>
              <a:t>賜福</a:t>
            </a:r>
            <a:endParaRPr lang="en-US" altLang="zh-CN" sz="2800" b="1" dirty="0">
              <a:solidFill>
                <a:srgbClr val="FF0000"/>
              </a:solidFill>
            </a:endParaRPr>
          </a:p>
          <a:p>
            <a:pPr algn="ctr"/>
            <a:endParaRPr lang="en-US" altLang="zh-CN" sz="2800" dirty="0"/>
          </a:p>
          <a:p>
            <a:pPr algn="ctr"/>
            <a:r>
              <a:rPr lang="zh-CN" altLang="en-US" sz="2800" b="1" dirty="0">
                <a:solidFill>
                  <a:srgbClr val="0000FF"/>
                </a:solidFill>
              </a:rPr>
              <a:t>人的责任</a:t>
            </a:r>
            <a:r>
              <a:rPr lang="en-US" altLang="zh-CN" sz="2800" b="1" dirty="0">
                <a:solidFill>
                  <a:srgbClr val="0000FF"/>
                </a:solidFill>
              </a:rPr>
              <a:t>: </a:t>
            </a:r>
            <a:r>
              <a:rPr lang="zh-CN" altLang="en-US" sz="2800" b="1" dirty="0">
                <a:solidFill>
                  <a:srgbClr val="0000FF"/>
                </a:solidFill>
              </a:rPr>
              <a:t>管理，治理</a:t>
            </a:r>
            <a:endParaRPr lang="en-US" altLang="zh-CN" sz="2800" b="1" dirty="0">
              <a:solidFill>
                <a:srgbClr val="0000FF"/>
              </a:solidFill>
            </a:endParaRPr>
          </a:p>
          <a:p>
            <a:pPr algn="ctr"/>
            <a:r>
              <a:rPr lang="en-US" altLang="zh-CN" sz="2800" b="1" dirty="0">
                <a:solidFill>
                  <a:srgbClr val="0000FF"/>
                </a:solidFill>
              </a:rPr>
              <a:t>	          </a:t>
            </a:r>
            <a:r>
              <a:rPr lang="zh-CN" altLang="en-US" sz="2800" b="1" dirty="0">
                <a:solidFill>
                  <a:srgbClr val="0000FF"/>
                </a:solidFill>
              </a:rPr>
              <a:t>顺服，遵令</a:t>
            </a:r>
          </a:p>
          <a:p>
            <a:pPr algn="ctr"/>
            <a:r>
              <a:rPr lang="zh-CN" altLang="en-US" sz="2800" b="1" dirty="0">
                <a:solidFill>
                  <a:srgbClr val="0000FF"/>
                </a:solidFill>
              </a:rPr>
              <a:t>                    延福 </a:t>
            </a:r>
            <a:r>
              <a:rPr lang="en-US" altLang="zh-CN" sz="2800" b="1" dirty="0">
                <a:solidFill>
                  <a:srgbClr val="0000FF"/>
                </a:solidFill>
              </a:rPr>
              <a:t>- </a:t>
            </a:r>
            <a:r>
              <a:rPr lang="zh-CN" altLang="en-US" sz="2800" b="1" dirty="0">
                <a:solidFill>
                  <a:srgbClr val="0000FF"/>
                </a:solidFill>
              </a:rPr>
              <a:t>遍滿全地</a:t>
            </a:r>
          </a:p>
        </p:txBody>
      </p:sp>
    </p:spTree>
    <p:extLst>
      <p:ext uri="{BB962C8B-B14F-4D97-AF65-F5344CB8AC3E}">
        <p14:creationId xmlns:p14="http://schemas.microsoft.com/office/powerpoint/2010/main" val="2638237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C29172-C150-5CBA-B4A8-C486F539F6ED}"/>
              </a:ext>
            </a:extLst>
          </p:cNvPr>
          <p:cNvSpPr txBox="1"/>
          <p:nvPr/>
        </p:nvSpPr>
        <p:spPr>
          <a:xfrm>
            <a:off x="210943" y="326677"/>
            <a:ext cx="1188162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/>
              <a:t>1</a:t>
            </a:r>
            <a:r>
              <a:rPr lang="zh-CN" altLang="en-US" sz="2400" dirty="0"/>
              <a:t>耶和华神所造的，惟有</a:t>
            </a:r>
            <a:r>
              <a:rPr lang="zh-CN" altLang="en-US" sz="2400" b="1" dirty="0">
                <a:solidFill>
                  <a:srgbClr val="0000FF"/>
                </a:solidFill>
              </a:rPr>
              <a:t>蛇比田野一切的活物更狡猾</a:t>
            </a:r>
            <a:r>
              <a:rPr lang="zh-CN" altLang="en-US" sz="2400" dirty="0"/>
              <a:t>。蛇对女人说，</a:t>
            </a:r>
            <a:r>
              <a:rPr lang="zh-CN" altLang="en-US" sz="2400" b="1" dirty="0">
                <a:solidFill>
                  <a:srgbClr val="0000FF"/>
                </a:solidFill>
              </a:rPr>
              <a:t>神岂是真说</a:t>
            </a:r>
            <a:r>
              <a:rPr lang="zh-CN" altLang="en-US" sz="2400" dirty="0"/>
              <a:t>，</a:t>
            </a:r>
            <a:r>
              <a:rPr lang="zh-CN" altLang="en-US" sz="2400" b="1" dirty="0">
                <a:solidFill>
                  <a:srgbClr val="0000FF"/>
                </a:solidFill>
              </a:rPr>
              <a:t>不许你们吃园中所有树上的果子吗？</a:t>
            </a:r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女人对蛇说，园中树上的果子，我们可以吃，</a:t>
            </a:r>
          </a:p>
          <a:p>
            <a:r>
              <a:rPr lang="en-US" altLang="zh-CN" sz="2400" dirty="0"/>
              <a:t>3</a:t>
            </a:r>
            <a:r>
              <a:rPr lang="zh-CN" altLang="en-US" sz="2400" dirty="0"/>
              <a:t>惟有园当中那棵树上的果子，神曾说，</a:t>
            </a:r>
            <a:r>
              <a:rPr lang="zh-CN" altLang="en-US" sz="2400" b="1" dirty="0"/>
              <a:t>你们不可吃，</a:t>
            </a:r>
            <a:r>
              <a:rPr lang="zh-CN" altLang="en-US" sz="2400" b="1" dirty="0">
                <a:solidFill>
                  <a:srgbClr val="0000FF"/>
                </a:solidFill>
              </a:rPr>
              <a:t>也不可摸</a:t>
            </a:r>
            <a:r>
              <a:rPr lang="zh-CN" altLang="en-US" sz="2400" b="1" dirty="0"/>
              <a:t>，免得你们死</a:t>
            </a:r>
            <a:r>
              <a:rPr lang="zh-CN" altLang="en-US" sz="2400" dirty="0"/>
              <a:t>。</a:t>
            </a:r>
          </a:p>
          <a:p>
            <a:r>
              <a:rPr lang="en-US" altLang="zh-CN" sz="2400" dirty="0"/>
              <a:t>4</a:t>
            </a:r>
            <a:r>
              <a:rPr lang="zh-CN" altLang="en-US" sz="2400" dirty="0"/>
              <a:t>蛇对女人说，</a:t>
            </a:r>
            <a:r>
              <a:rPr lang="zh-CN" altLang="en-US" sz="2400" b="1" dirty="0">
                <a:solidFill>
                  <a:srgbClr val="0000FF"/>
                </a:solidFill>
              </a:rPr>
              <a:t>你们不一定死</a:t>
            </a:r>
            <a:r>
              <a:rPr lang="zh-CN" altLang="en-US" sz="2400" dirty="0"/>
              <a:t>，</a:t>
            </a:r>
          </a:p>
          <a:p>
            <a:r>
              <a:rPr lang="en-US" altLang="zh-CN" sz="2400" dirty="0"/>
              <a:t>5</a:t>
            </a:r>
            <a:r>
              <a:rPr lang="zh-CN" altLang="en-US" sz="2400" dirty="0"/>
              <a:t>因为神知道，你们吃的日子眼睛就明亮了，</a:t>
            </a:r>
            <a:r>
              <a:rPr lang="zh-CN" altLang="en-US" sz="2400" b="1" dirty="0">
                <a:solidFill>
                  <a:srgbClr val="0000FF"/>
                </a:solidFill>
              </a:rPr>
              <a:t>你们便如神能知道善恶。</a:t>
            </a:r>
          </a:p>
          <a:p>
            <a:r>
              <a:rPr lang="en-US" altLang="zh-CN" sz="2400" dirty="0"/>
              <a:t>6</a:t>
            </a:r>
            <a:r>
              <a:rPr lang="zh-CN" altLang="en-US" sz="2400" b="1" dirty="0">
                <a:solidFill>
                  <a:srgbClr val="0000FF"/>
                </a:solidFill>
              </a:rPr>
              <a:t>于是女人</a:t>
            </a:r>
            <a:r>
              <a:rPr lang="zh-CN" altLang="en-US" sz="2400" dirty="0"/>
              <a:t>见那棵树的果子好作食物，也悦人的眼目，且是可喜爱的，能使人有智慧，</a:t>
            </a:r>
            <a:r>
              <a:rPr lang="zh-CN" altLang="en-US" sz="2400" b="1" dirty="0">
                <a:solidFill>
                  <a:srgbClr val="0000FF"/>
                </a:solidFill>
              </a:rPr>
              <a:t>就摘下果子来吃了。又给她丈夫，她丈夫也吃了。</a:t>
            </a:r>
          </a:p>
          <a:p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C1B447-2FB6-D2CC-C90F-043567308525}"/>
              </a:ext>
            </a:extLst>
          </p:cNvPr>
          <p:cNvSpPr txBox="1"/>
          <p:nvPr/>
        </p:nvSpPr>
        <p:spPr>
          <a:xfrm>
            <a:off x="1193179" y="3563025"/>
            <a:ext cx="850838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蛇代表着什么？</a:t>
            </a:r>
            <a:endParaRPr lang="en-US" altLang="zh-CN" sz="2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质疑神的话</a:t>
            </a:r>
            <a:endParaRPr lang="en-US" altLang="zh-CN" sz="2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扭曲神的话</a:t>
            </a:r>
            <a:endParaRPr lang="en-US" altLang="zh-CN" sz="2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b="1" dirty="0"/>
              <a:t>“</a:t>
            </a:r>
            <a:r>
              <a:rPr lang="zh-CN" altLang="en-US" sz="2400" b="1" dirty="0"/>
              <a:t>能知道善恶</a:t>
            </a:r>
            <a:r>
              <a:rPr lang="en-US" altLang="zh-CN" sz="2400" b="1" dirty="0"/>
              <a:t>” “</a:t>
            </a:r>
            <a:r>
              <a:rPr lang="zh-CN" altLang="en-US" sz="2400" b="1" dirty="0"/>
              <a:t>使人有智慧</a:t>
            </a:r>
            <a:r>
              <a:rPr lang="en-US" altLang="zh-CN" sz="2400" b="1" dirty="0"/>
              <a:t>” </a:t>
            </a:r>
            <a:r>
              <a:rPr lang="zh-CN" altLang="en-US" sz="2400" b="1" dirty="0"/>
              <a:t>有什么不对？</a:t>
            </a:r>
            <a:endParaRPr lang="en-US" altLang="zh-CN" sz="2400" b="1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5A14C1F-638D-ADFE-78D9-F3EB362FA15D}"/>
              </a:ext>
            </a:extLst>
          </p:cNvPr>
          <p:cNvGrpSpPr/>
          <p:nvPr/>
        </p:nvGrpSpPr>
        <p:grpSpPr>
          <a:xfrm>
            <a:off x="1637830" y="5045241"/>
            <a:ext cx="9290367" cy="646331"/>
            <a:chOff x="1637830" y="5312879"/>
            <a:chExt cx="9290367" cy="64633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B99EA04-3262-9586-B3C3-28771C0D8457}"/>
                </a:ext>
              </a:extLst>
            </p:cNvPr>
            <p:cNvSpPr txBox="1"/>
            <p:nvPr/>
          </p:nvSpPr>
          <p:spPr>
            <a:xfrm>
              <a:off x="1637830" y="5312879"/>
              <a:ext cx="609692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400" b="1" dirty="0"/>
                <a:t>你们便</a:t>
              </a:r>
              <a:r>
                <a:rPr lang="zh-CN" altLang="en-US" sz="3600" b="1" dirty="0">
                  <a:solidFill>
                    <a:srgbClr val="0000FF"/>
                  </a:solidFill>
                </a:rPr>
                <a:t>如神</a:t>
              </a:r>
              <a:r>
                <a:rPr lang="zh-CN" altLang="en-US" sz="2400" b="1" dirty="0"/>
                <a:t>能知道善恶</a:t>
              </a:r>
              <a:endParaRPr lang="en-US" sz="2400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72D1F77-83BB-710E-4652-999C3BFC542B}"/>
                </a:ext>
              </a:extLst>
            </p:cNvPr>
            <p:cNvSpPr txBox="1"/>
            <p:nvPr/>
          </p:nvSpPr>
          <p:spPr>
            <a:xfrm>
              <a:off x="5168592" y="5455018"/>
              <a:ext cx="575960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zh-CN" altLang="en-US" sz="2400" b="1" dirty="0"/>
                <a:t> </a:t>
              </a:r>
              <a:r>
                <a:rPr lang="zh-CN" altLang="en-US" sz="2400" b="1" dirty="0">
                  <a:solidFill>
                    <a:srgbClr val="0000FF"/>
                  </a:solidFill>
                </a:rPr>
                <a:t>人要自己作神</a:t>
              </a:r>
              <a:endParaRPr lang="en-US" altLang="zh-CN" sz="24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74E4B78-BB40-4310-7FC8-F310B69E5748}"/>
              </a:ext>
            </a:extLst>
          </p:cNvPr>
          <p:cNvSpPr txBox="1"/>
          <p:nvPr/>
        </p:nvSpPr>
        <p:spPr>
          <a:xfrm>
            <a:off x="1193178" y="5688074"/>
            <a:ext cx="850838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丈夫在这里的角色是什么？丈夫在这里有哪些缺失？</a:t>
            </a:r>
            <a:endParaRPr lang="en-US" altLang="zh-CN" sz="2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吃了那棵树的果子的后果是什么？</a:t>
            </a:r>
            <a:endParaRPr lang="en-US" altLang="zh-CN" sz="2400" b="1" dirty="0"/>
          </a:p>
        </p:txBody>
      </p:sp>
    </p:spTree>
    <p:extLst>
      <p:ext uri="{BB962C8B-B14F-4D97-AF65-F5344CB8AC3E}">
        <p14:creationId xmlns:p14="http://schemas.microsoft.com/office/powerpoint/2010/main" val="1521053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C29172-C150-5CBA-B4A8-C486F539F6ED}"/>
              </a:ext>
            </a:extLst>
          </p:cNvPr>
          <p:cNvSpPr txBox="1"/>
          <p:nvPr/>
        </p:nvSpPr>
        <p:spPr>
          <a:xfrm>
            <a:off x="133814" y="42317"/>
            <a:ext cx="1188162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/>
              <a:t>7</a:t>
            </a:r>
            <a:r>
              <a:rPr lang="zh-CN" altLang="en-US" sz="2400" b="1" dirty="0">
                <a:solidFill>
                  <a:srgbClr val="0000FF"/>
                </a:solidFill>
              </a:rPr>
              <a:t>他们二人的眼睛就明亮了，</a:t>
            </a:r>
            <a:r>
              <a:rPr lang="zh-CN" altLang="en-US" sz="2400" dirty="0"/>
              <a:t>才</a:t>
            </a:r>
            <a:r>
              <a:rPr lang="zh-CN" altLang="en-US" sz="2400" b="1" dirty="0">
                <a:solidFill>
                  <a:srgbClr val="0000FF"/>
                </a:solidFill>
              </a:rPr>
              <a:t>知道自己是赤身露体</a:t>
            </a:r>
            <a:r>
              <a:rPr lang="zh-CN" altLang="en-US" sz="2400" dirty="0"/>
              <a:t>，便拿无花果树的叶子，</a:t>
            </a:r>
            <a:r>
              <a:rPr lang="zh-CN" altLang="en-US" sz="2400" b="1" dirty="0">
                <a:solidFill>
                  <a:srgbClr val="0000FF"/>
                </a:solidFill>
              </a:rPr>
              <a:t>为自己编作裙子</a:t>
            </a:r>
            <a:r>
              <a:rPr lang="zh-CN" altLang="en-US" sz="2400" dirty="0"/>
              <a:t>。 </a:t>
            </a:r>
            <a:endParaRPr lang="en-US" altLang="zh-CN" sz="2400" dirty="0"/>
          </a:p>
          <a:p>
            <a:r>
              <a:rPr lang="en-US" altLang="zh-CN" sz="2400" dirty="0"/>
              <a:t>8</a:t>
            </a:r>
            <a:r>
              <a:rPr lang="zh-CN" altLang="en-US" sz="2400" dirty="0"/>
              <a:t>天起了凉风，耶和华神在园中行走。那人和他妻子听见神的声音，就藏在园里的树木中，</a:t>
            </a:r>
            <a:r>
              <a:rPr lang="zh-CN" altLang="en-US" sz="2400" b="1" dirty="0">
                <a:solidFill>
                  <a:srgbClr val="0000FF"/>
                </a:solidFill>
              </a:rPr>
              <a:t>躲避耶和华神的面</a:t>
            </a:r>
            <a:r>
              <a:rPr lang="zh-CN" altLang="en-US" sz="2400" dirty="0"/>
              <a:t>。</a:t>
            </a:r>
          </a:p>
          <a:p>
            <a:r>
              <a:rPr lang="en-US" altLang="zh-CN" sz="2400" dirty="0"/>
              <a:t>9</a:t>
            </a:r>
            <a:r>
              <a:rPr lang="zh-CN" altLang="en-US" sz="2400" b="1" dirty="0">
                <a:solidFill>
                  <a:srgbClr val="FF0000"/>
                </a:solidFill>
              </a:rPr>
              <a:t>耶和华神呼唤那人，</a:t>
            </a:r>
            <a:r>
              <a:rPr lang="zh-CN" altLang="en-US" sz="2400" dirty="0"/>
              <a:t>对他说，你在哪里。</a:t>
            </a:r>
          </a:p>
          <a:p>
            <a:r>
              <a:rPr lang="en-US" altLang="zh-CN" sz="2400" dirty="0"/>
              <a:t>10</a:t>
            </a:r>
            <a:r>
              <a:rPr lang="zh-CN" altLang="en-US" sz="2400" dirty="0"/>
              <a:t>他说，我在园中听见你的声音，我就害怕。因为我赤身露体，我便藏了。</a:t>
            </a:r>
          </a:p>
          <a:p>
            <a:r>
              <a:rPr lang="en-US" altLang="zh-CN" sz="2400" dirty="0"/>
              <a:t>11</a:t>
            </a:r>
            <a:r>
              <a:rPr lang="zh-CN" altLang="en-US" sz="2400" dirty="0"/>
              <a:t>耶和华说，谁告诉你赤身露体呢？莫非你吃了我吩咐你不可吃的那树上的果子吗？</a:t>
            </a:r>
          </a:p>
          <a:p>
            <a:r>
              <a:rPr lang="en-US" altLang="zh-CN" sz="2400" dirty="0"/>
              <a:t>12</a:t>
            </a:r>
            <a:r>
              <a:rPr lang="zh-CN" altLang="en-US" sz="2400" b="1" dirty="0">
                <a:solidFill>
                  <a:srgbClr val="0000FF"/>
                </a:solidFill>
              </a:rPr>
              <a:t>那人说</a:t>
            </a:r>
            <a:r>
              <a:rPr lang="zh-CN" altLang="en-US" sz="2400" dirty="0"/>
              <a:t>，</a:t>
            </a:r>
            <a:r>
              <a:rPr lang="zh-CN" altLang="en-US" sz="2400" b="1" dirty="0">
                <a:solidFill>
                  <a:srgbClr val="0000FF"/>
                </a:solidFill>
              </a:rPr>
              <a:t>你所赐给我，与我同居的女人，她把那树上的果子给我，我就吃了。</a:t>
            </a:r>
          </a:p>
          <a:p>
            <a:r>
              <a:rPr lang="en-US" altLang="zh-CN" sz="2400" dirty="0"/>
              <a:t>13</a:t>
            </a:r>
            <a:r>
              <a:rPr lang="zh-CN" altLang="en-US" sz="2400" dirty="0"/>
              <a:t>耶和华神对女人说，你作的是什么事呢？</a:t>
            </a:r>
            <a:r>
              <a:rPr lang="zh-CN" altLang="en-US" sz="2400" b="1" dirty="0">
                <a:solidFill>
                  <a:srgbClr val="0000FF"/>
                </a:solidFill>
              </a:rPr>
              <a:t>女人说，那蛇引诱我，我就吃了。</a:t>
            </a:r>
            <a:endParaRPr lang="en-US" altLang="zh-CN" sz="2400" b="1" dirty="0">
              <a:solidFill>
                <a:srgbClr val="0000F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577AFF-5EDB-F5F8-9304-46F0EC735457}"/>
              </a:ext>
            </a:extLst>
          </p:cNvPr>
          <p:cNvSpPr txBox="1"/>
          <p:nvPr/>
        </p:nvSpPr>
        <p:spPr>
          <a:xfrm>
            <a:off x="657919" y="3625107"/>
            <a:ext cx="8508381" cy="2251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吃了那棵树的果子的后果是什么？</a:t>
            </a:r>
            <a:endParaRPr lang="en-US" altLang="zh-CN" sz="24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耶和华的反应是什么？</a:t>
            </a:r>
            <a:endParaRPr lang="en-US" altLang="zh-CN" sz="24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男人说为什么吃？</a:t>
            </a:r>
            <a:endParaRPr lang="en-US" altLang="zh-CN" sz="24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女人说为什么吃？</a:t>
            </a:r>
            <a:endParaRPr lang="en-US" altLang="zh-CN" sz="2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D21B54-0823-DA34-4358-37C229ADA3F2}"/>
              </a:ext>
            </a:extLst>
          </p:cNvPr>
          <p:cNvSpPr txBox="1"/>
          <p:nvPr/>
        </p:nvSpPr>
        <p:spPr>
          <a:xfrm>
            <a:off x="6096000" y="3735361"/>
            <a:ext cx="54380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</a:rPr>
              <a:t>躲避耶和华神的面：人与神的分隔</a:t>
            </a: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882EF1-1593-13D4-F94D-9B330CCCB22A}"/>
              </a:ext>
            </a:extLst>
          </p:cNvPr>
          <p:cNvSpPr txBox="1"/>
          <p:nvPr/>
        </p:nvSpPr>
        <p:spPr>
          <a:xfrm>
            <a:off x="6096000" y="4242917"/>
            <a:ext cx="52336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耶和华神呼唤那人：神不放弃人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CD07E9-D840-2BD4-E7C0-9E6D5B7EAC2F}"/>
              </a:ext>
            </a:extLst>
          </p:cNvPr>
          <p:cNvSpPr txBox="1"/>
          <p:nvPr/>
        </p:nvSpPr>
        <p:spPr>
          <a:xfrm>
            <a:off x="6096000" y="5080940"/>
            <a:ext cx="54380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</a:rPr>
              <a:t>指责别人，推卸责任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157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C29172-C150-5CBA-B4A8-C486F539F6ED}"/>
              </a:ext>
            </a:extLst>
          </p:cNvPr>
          <p:cNvSpPr txBox="1"/>
          <p:nvPr/>
        </p:nvSpPr>
        <p:spPr>
          <a:xfrm>
            <a:off x="133814" y="42317"/>
            <a:ext cx="11881625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/>
              <a:t>14</a:t>
            </a:r>
            <a:r>
              <a:rPr lang="zh-CN" altLang="en-US" sz="2400" b="1" dirty="0">
                <a:solidFill>
                  <a:srgbClr val="FF0000"/>
                </a:solidFill>
              </a:rPr>
              <a:t>耶和华神对蛇说</a:t>
            </a:r>
            <a:r>
              <a:rPr lang="zh-CN" altLang="en-US" sz="2400" dirty="0"/>
              <a:t>，</a:t>
            </a:r>
            <a:r>
              <a:rPr lang="zh-CN" altLang="en-US" sz="2400" b="1" dirty="0">
                <a:solidFill>
                  <a:srgbClr val="FF0000"/>
                </a:solidFill>
              </a:rPr>
              <a:t>你既作了这事，就必受咒诅</a:t>
            </a:r>
            <a:r>
              <a:rPr lang="zh-CN" altLang="en-US" sz="2400" dirty="0"/>
              <a:t>，比一切的牲畜野兽更甚。你必用肚子行走，终身吃土。</a:t>
            </a:r>
          </a:p>
          <a:p>
            <a:r>
              <a:rPr lang="en-US" altLang="zh-CN" sz="2400" dirty="0"/>
              <a:t>15</a:t>
            </a:r>
            <a:r>
              <a:rPr lang="zh-CN" altLang="en-US" sz="2400" dirty="0"/>
              <a:t>我又要叫</a:t>
            </a:r>
            <a:r>
              <a:rPr lang="zh-CN" altLang="en-US" sz="2400" b="1" dirty="0">
                <a:solidFill>
                  <a:srgbClr val="FF0000"/>
                </a:solidFill>
              </a:rPr>
              <a:t>你和女人彼此为仇</a:t>
            </a:r>
            <a:r>
              <a:rPr lang="zh-CN" altLang="en-US" sz="2400" dirty="0"/>
              <a:t>。</a:t>
            </a:r>
            <a:r>
              <a:rPr lang="zh-CN" altLang="en-US" sz="2400" b="1" dirty="0">
                <a:solidFill>
                  <a:srgbClr val="FF0000"/>
                </a:solidFill>
              </a:rPr>
              <a:t>你的后裔和女人的后裔也彼此为仇</a:t>
            </a:r>
            <a:r>
              <a:rPr lang="zh-CN" altLang="en-US" sz="2400" dirty="0"/>
              <a:t>。女人的后裔要伤你的头，你要伤他的脚跟。</a:t>
            </a:r>
          </a:p>
          <a:p>
            <a:r>
              <a:rPr lang="en-US" altLang="zh-CN" sz="2400" dirty="0"/>
              <a:t>16</a:t>
            </a:r>
            <a:r>
              <a:rPr lang="zh-CN" altLang="en-US" sz="2400" b="1" dirty="0">
                <a:solidFill>
                  <a:srgbClr val="FF0000"/>
                </a:solidFill>
              </a:rPr>
              <a:t>又对女人说</a:t>
            </a:r>
            <a:r>
              <a:rPr lang="zh-CN" altLang="en-US" sz="2400" dirty="0"/>
              <a:t>，我必</a:t>
            </a:r>
            <a:r>
              <a:rPr lang="zh-CN" altLang="en-US" sz="2400" b="1" dirty="0">
                <a:solidFill>
                  <a:srgbClr val="FF0000"/>
                </a:solidFill>
              </a:rPr>
              <a:t>多多加增你怀胎的苦楚</a:t>
            </a:r>
            <a:r>
              <a:rPr lang="zh-CN" altLang="en-US" sz="2400" dirty="0"/>
              <a:t>，你生产儿女必多受苦楚。</a:t>
            </a:r>
            <a:r>
              <a:rPr lang="zh-CN" altLang="en-US" sz="2400" b="1" dirty="0">
                <a:solidFill>
                  <a:srgbClr val="FF0000"/>
                </a:solidFill>
              </a:rPr>
              <a:t>你必恋慕你丈夫，你丈夫必管辖你</a:t>
            </a:r>
            <a:r>
              <a:rPr lang="zh-CN" altLang="en-US" sz="2400" dirty="0"/>
              <a:t>。</a:t>
            </a:r>
          </a:p>
          <a:p>
            <a:r>
              <a:rPr lang="en-US" altLang="zh-CN" sz="2400" dirty="0"/>
              <a:t>17</a:t>
            </a:r>
            <a:r>
              <a:rPr lang="zh-CN" altLang="en-US" sz="2400" b="1" dirty="0">
                <a:solidFill>
                  <a:srgbClr val="FF0000"/>
                </a:solidFill>
              </a:rPr>
              <a:t>又对亚当说</a:t>
            </a:r>
            <a:r>
              <a:rPr lang="zh-CN" altLang="en-US" sz="2400" dirty="0"/>
              <a:t>，你既听从妻子的话，吃了我所吩咐你不可吃的那树上的果子，</a:t>
            </a:r>
            <a:r>
              <a:rPr lang="zh-CN" altLang="en-US" sz="2400" b="1" dirty="0">
                <a:solidFill>
                  <a:srgbClr val="FF0000"/>
                </a:solidFill>
              </a:rPr>
              <a:t>地必为你的缘故受咒诅。你必终身劳苦，才能从地里得吃的</a:t>
            </a:r>
            <a:r>
              <a:rPr lang="zh-CN" altLang="en-US" sz="2400" dirty="0"/>
              <a:t>。</a:t>
            </a:r>
          </a:p>
          <a:p>
            <a:r>
              <a:rPr lang="en-US" altLang="zh-CN" sz="2400" dirty="0"/>
              <a:t>18</a:t>
            </a:r>
            <a:r>
              <a:rPr lang="zh-CN" altLang="en-US" sz="2400" dirty="0"/>
              <a:t>地必给你长出荆棘和蒺藜来，你也要吃田间的菜蔬。</a:t>
            </a:r>
          </a:p>
          <a:p>
            <a:r>
              <a:rPr lang="en-US" altLang="zh-CN" sz="2400" dirty="0"/>
              <a:t>19</a:t>
            </a:r>
            <a:r>
              <a:rPr lang="zh-CN" altLang="en-US" sz="2400" b="1" dirty="0">
                <a:solidFill>
                  <a:srgbClr val="FF0000"/>
                </a:solidFill>
              </a:rPr>
              <a:t>你必汗流满面才得糊口</a:t>
            </a:r>
            <a:r>
              <a:rPr lang="zh-CN" altLang="en-US" sz="2400" dirty="0"/>
              <a:t>，直到你归了土，因为你是从土而出的。</a:t>
            </a:r>
            <a:r>
              <a:rPr lang="zh-CN" altLang="en-US" sz="2400" b="1" dirty="0">
                <a:solidFill>
                  <a:srgbClr val="FF0000"/>
                </a:solidFill>
              </a:rPr>
              <a:t>你本是尘土，仍要归于尘土</a:t>
            </a:r>
            <a:r>
              <a:rPr lang="zh-CN" altLang="en-US" sz="2400" dirty="0"/>
              <a:t>。</a:t>
            </a:r>
            <a:endParaRPr 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EA32E0-F0D5-0F01-0E22-D9C7B0ADC9AF}"/>
              </a:ext>
            </a:extLst>
          </p:cNvPr>
          <p:cNvSpPr txBox="1"/>
          <p:nvPr/>
        </p:nvSpPr>
        <p:spPr>
          <a:xfrm>
            <a:off x="841915" y="4414750"/>
            <a:ext cx="8508381" cy="1697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耶和华神对蛇说了什么？</a:t>
            </a:r>
            <a:endParaRPr lang="en-US" altLang="zh-CN" sz="24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耶和华神对女人说了什么？</a:t>
            </a:r>
            <a:endParaRPr lang="en-US" altLang="zh-CN" sz="24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耶和华神对男人说了什么？</a:t>
            </a:r>
            <a:endParaRPr lang="en-US" altLang="zh-CN" sz="2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96975C-C3E8-B8B7-119A-B03452AE2310}"/>
              </a:ext>
            </a:extLst>
          </p:cNvPr>
          <p:cNvSpPr txBox="1"/>
          <p:nvPr/>
        </p:nvSpPr>
        <p:spPr>
          <a:xfrm>
            <a:off x="5822795" y="5032835"/>
            <a:ext cx="38285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神的审判，罪的代价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8977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C29172-C150-5CBA-B4A8-C486F539F6ED}"/>
              </a:ext>
            </a:extLst>
          </p:cNvPr>
          <p:cNvSpPr txBox="1"/>
          <p:nvPr/>
        </p:nvSpPr>
        <p:spPr>
          <a:xfrm>
            <a:off x="375424" y="220734"/>
            <a:ext cx="1168647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/>
              <a:t>20</a:t>
            </a:r>
            <a:r>
              <a:rPr lang="zh-CN" altLang="en-US" sz="2400" dirty="0"/>
              <a:t>亚当给他妻子起名叫</a:t>
            </a:r>
            <a:r>
              <a:rPr lang="zh-CN" altLang="en-US" sz="2400" b="1" dirty="0"/>
              <a:t>夏娃</a:t>
            </a:r>
            <a:r>
              <a:rPr lang="zh-CN" altLang="en-US" sz="2400" dirty="0"/>
              <a:t>，因为她是</a:t>
            </a:r>
            <a:r>
              <a:rPr lang="zh-CN" altLang="en-US" sz="2400" b="1" dirty="0"/>
              <a:t>众生之母</a:t>
            </a:r>
            <a:r>
              <a:rPr lang="zh-CN" altLang="en-US" sz="2400" dirty="0"/>
              <a:t>。</a:t>
            </a:r>
          </a:p>
          <a:p>
            <a:r>
              <a:rPr lang="en-US" altLang="zh-CN" sz="2400" dirty="0"/>
              <a:t>21</a:t>
            </a:r>
            <a:r>
              <a:rPr lang="zh-CN" altLang="en-US" sz="2400" dirty="0"/>
              <a:t>耶和华神为亚当和他妻子用皮子作衣服给他们穿。</a:t>
            </a:r>
          </a:p>
          <a:p>
            <a:r>
              <a:rPr lang="en-US" altLang="zh-CN" sz="2400" dirty="0"/>
              <a:t>22</a:t>
            </a:r>
            <a:r>
              <a:rPr lang="zh-CN" altLang="en-US" sz="2400" dirty="0"/>
              <a:t>耶和华神说，那人已经与我们相似，能知道善恶。现在恐怕他伸手又摘生命树的果子吃，就永远活着。</a:t>
            </a:r>
          </a:p>
          <a:p>
            <a:r>
              <a:rPr lang="en-US" altLang="zh-CN" sz="2400" dirty="0"/>
              <a:t>23</a:t>
            </a:r>
            <a:r>
              <a:rPr lang="zh-CN" altLang="en-US" sz="2400" b="1" dirty="0"/>
              <a:t>耶和华神便打发他出伊甸园去，耕种他所自出之土。</a:t>
            </a:r>
          </a:p>
          <a:p>
            <a:r>
              <a:rPr lang="en-US" altLang="zh-CN" sz="2400" dirty="0"/>
              <a:t>24</a:t>
            </a:r>
            <a:r>
              <a:rPr lang="zh-CN" altLang="en-US" sz="2400" b="1" dirty="0"/>
              <a:t>于是把他赶出去了</a:t>
            </a:r>
            <a:r>
              <a:rPr lang="zh-CN" altLang="en-US" sz="2400" dirty="0"/>
              <a:t>。又在伊甸园的东边安设基路伯和四面转动发火焰的剑，要把守生命树的道路。</a:t>
            </a:r>
            <a:endParaRPr lang="en-US" sz="24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A356113-DD17-82C7-3C31-ADF6C5792C87}"/>
              </a:ext>
            </a:extLst>
          </p:cNvPr>
          <p:cNvGrpSpPr/>
          <p:nvPr/>
        </p:nvGrpSpPr>
        <p:grpSpPr>
          <a:xfrm>
            <a:off x="1784197" y="2988525"/>
            <a:ext cx="8318809" cy="461666"/>
            <a:chOff x="988741" y="3428999"/>
            <a:chExt cx="9008327" cy="461666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4BBB20D-091F-2FC8-1270-54D3B7C7C358}"/>
                </a:ext>
              </a:extLst>
            </p:cNvPr>
            <p:cNvSpPr txBox="1"/>
            <p:nvPr/>
          </p:nvSpPr>
          <p:spPr>
            <a:xfrm>
              <a:off x="988741" y="3429000"/>
              <a:ext cx="623724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400" b="1" dirty="0">
                  <a:solidFill>
                    <a:srgbClr val="FF0000"/>
                  </a:solidFill>
                </a:rPr>
                <a:t>逐出伊甸园：神的审判，罪的代价</a:t>
              </a:r>
              <a:endParaRPr lang="en-US" sz="2400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8FF602B-E57D-E30D-1CC3-E55B7401A252}"/>
                </a:ext>
              </a:extLst>
            </p:cNvPr>
            <p:cNvSpPr txBox="1"/>
            <p:nvPr/>
          </p:nvSpPr>
          <p:spPr>
            <a:xfrm>
              <a:off x="6591775" y="3428999"/>
              <a:ext cx="340529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400" b="1" dirty="0">
                  <a:solidFill>
                    <a:srgbClr val="0000FF"/>
                  </a:solidFill>
                </a:rPr>
                <a:t>人与神的分隔</a:t>
              </a:r>
              <a:endParaRPr lang="en-US" sz="2400" dirty="0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FF3354F-4BBB-62B2-1915-04E3436388CD}"/>
              </a:ext>
            </a:extLst>
          </p:cNvPr>
          <p:cNvSpPr txBox="1"/>
          <p:nvPr/>
        </p:nvSpPr>
        <p:spPr>
          <a:xfrm>
            <a:off x="183997" y="3618572"/>
            <a:ext cx="11916937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课堂提问与分享 </a:t>
            </a:r>
            <a:r>
              <a:rPr lang="en-US" altLang="zh-CN" sz="3200" b="1" dirty="0"/>
              <a:t>Q&amp;A</a:t>
            </a:r>
          </a:p>
          <a:p>
            <a:pPr algn="ctr"/>
            <a:endParaRPr lang="en-US" altLang="zh-CN" sz="12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200" dirty="0"/>
              <a:t>Q1: </a:t>
            </a:r>
            <a:r>
              <a:rPr lang="zh-CN" altLang="en-US" sz="2200" dirty="0"/>
              <a:t>当时人还没有犯罪，还是无罪的，为什么会被引诱而吃善恶树上的果子？</a:t>
            </a:r>
            <a:endParaRPr lang="en-US" altLang="zh-CN" sz="2200" dirty="0"/>
          </a:p>
          <a:p>
            <a:r>
              <a:rPr lang="en-US" altLang="zh-CN" sz="2200" dirty="0"/>
              <a:t>       </a:t>
            </a:r>
            <a:r>
              <a:rPr lang="zh-CN" altLang="en-US" sz="2200" dirty="0"/>
              <a:t>答：神给每个人自由意志，自由选择的权力，神要我们自愿地顺服，而不是强迫我们接受</a:t>
            </a:r>
            <a:endParaRPr lang="en-US" altLang="zh-CN" sz="2200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altLang="zh-CN" sz="1200" dirty="0"/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en-US" altLang="zh-CN" sz="2200" dirty="0"/>
              <a:t>Q2: </a:t>
            </a:r>
            <a:r>
              <a:rPr lang="zh-CN" altLang="en-US" sz="2200" dirty="0"/>
              <a:t>如果始祖没有吃善恶树上的果子，难道现在的人仍然赤身露体，处在愚昧的状态？</a:t>
            </a:r>
            <a:endParaRPr lang="en-US" altLang="zh-CN" sz="2200" dirty="0"/>
          </a:p>
          <a:p>
            <a:pPr>
              <a:defRPr/>
            </a:pPr>
            <a:r>
              <a:rPr lang="zh-CN" altLang="en-US" sz="2200" dirty="0"/>
              <a:t>       答：</a:t>
            </a:r>
            <a:r>
              <a:rPr lang="en-US" altLang="zh-CN" sz="2200" dirty="0"/>
              <a:t>(1) </a:t>
            </a:r>
            <a:r>
              <a:rPr lang="zh-CN" altLang="en-US" sz="2200" dirty="0"/>
              <a:t>始祖会犯罪的，神知道这一切的事情。</a:t>
            </a:r>
            <a:r>
              <a:rPr lang="en-US" altLang="zh-CN" sz="2200" dirty="0"/>
              <a:t> (2) </a:t>
            </a:r>
            <a:r>
              <a:rPr lang="zh-CN" altLang="en-US" sz="2200" dirty="0"/>
              <a:t>吃了善恶树上的果子，罪进入人，才有罪的想法，才需要穿衣服遮盖赤身露体</a:t>
            </a: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endParaRPr lang="en-US" altLang="zh-CN" sz="1200" dirty="0"/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en-US" altLang="zh-CN" sz="2200" dirty="0"/>
              <a:t>Comment</a:t>
            </a:r>
            <a:r>
              <a:rPr lang="zh-CN" altLang="en-US" sz="2200" dirty="0"/>
              <a:t>：男人与女人生理上不同， 心理与性格特点也很不同</a:t>
            </a:r>
            <a:endParaRPr lang="en-US" altLang="zh-CN" sz="2200" dirty="0"/>
          </a:p>
        </p:txBody>
      </p:sp>
    </p:spTree>
    <p:extLst>
      <p:ext uri="{BB962C8B-B14F-4D97-AF65-F5344CB8AC3E}">
        <p14:creationId xmlns:p14="http://schemas.microsoft.com/office/powerpoint/2010/main" val="8106649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A7CF69-09BB-45A0-F908-AC2547C7F6F7}"/>
              </a:ext>
            </a:extLst>
          </p:cNvPr>
          <p:cNvSpPr txBox="1"/>
          <p:nvPr/>
        </p:nvSpPr>
        <p:spPr>
          <a:xfrm>
            <a:off x="726688" y="551289"/>
            <a:ext cx="10831551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48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endParaRPr lang="en-US" altLang="zh-CN" sz="48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4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4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4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4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4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亚伯</a:t>
            </a:r>
            <a:endParaRPr lang="zh-CN" altLang="en-US" sz="48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endParaRPr lang="en-US" sz="48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3200" dirty="0">
                <a:solidFill>
                  <a:srgbClr val="0D2100"/>
                </a:solidFill>
                <a:latin typeface="Source Sans Pro" panose="020B0503030403020204" pitchFamily="34" charset="0"/>
              </a:rPr>
              <a:t>9/17/2023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839519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C29172-C150-5CBA-B4A8-C486F539F6ED}"/>
              </a:ext>
            </a:extLst>
          </p:cNvPr>
          <p:cNvSpPr txBox="1"/>
          <p:nvPr/>
        </p:nvSpPr>
        <p:spPr>
          <a:xfrm>
            <a:off x="150542" y="170553"/>
            <a:ext cx="1197083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/>
              <a:t>创世纪</a:t>
            </a:r>
            <a:r>
              <a:rPr lang="en-US" altLang="zh-CN" sz="2400" b="1" dirty="0"/>
              <a:t> 4 </a:t>
            </a:r>
          </a:p>
          <a:p>
            <a:r>
              <a:rPr lang="en-US" altLang="zh-CN" sz="2400" dirty="0"/>
              <a:t>1</a:t>
            </a:r>
            <a:r>
              <a:rPr lang="zh-CN" altLang="en-US" sz="2400" dirty="0"/>
              <a:t>有一日，那人和他妻子夏娃同房。夏娃就怀孕，生了</a:t>
            </a:r>
            <a:r>
              <a:rPr lang="zh-CN" altLang="en-US" sz="2400" b="1" dirty="0"/>
              <a:t>该隐</a:t>
            </a:r>
            <a:r>
              <a:rPr lang="zh-CN" altLang="en-US" sz="2400" dirty="0"/>
              <a:t>（就是得的意思），便说，耶和华使我得了一个男子。</a:t>
            </a:r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又生了该隐的兄弟</a:t>
            </a:r>
            <a:r>
              <a:rPr lang="zh-CN" altLang="en-US" sz="2400" b="1" dirty="0"/>
              <a:t>亚伯</a:t>
            </a:r>
            <a:r>
              <a:rPr lang="zh-CN" altLang="en-US" sz="2400" dirty="0"/>
              <a:t>。亚伯是牧羊的，该隐是种地的。</a:t>
            </a:r>
          </a:p>
          <a:p>
            <a:r>
              <a:rPr lang="en-US" altLang="zh-CN" sz="2400" dirty="0"/>
              <a:t>3</a:t>
            </a:r>
            <a:r>
              <a:rPr lang="zh-CN" altLang="en-US" sz="2400" dirty="0"/>
              <a:t>有一日，</a:t>
            </a:r>
            <a:r>
              <a:rPr lang="zh-CN" altLang="en-US" sz="2400" b="1" dirty="0"/>
              <a:t>该隐拿地里的出产为供物献给耶和华</a:t>
            </a:r>
            <a:r>
              <a:rPr lang="zh-CN" altLang="en-US" sz="2400" dirty="0"/>
              <a:t>。</a:t>
            </a:r>
          </a:p>
          <a:p>
            <a:r>
              <a:rPr lang="en-US" altLang="zh-CN" sz="2400" dirty="0"/>
              <a:t>4</a:t>
            </a:r>
            <a:r>
              <a:rPr lang="zh-CN" altLang="en-US" sz="2400" b="1" dirty="0"/>
              <a:t>亚伯也将他羊群中头生的和羊的脂油献上</a:t>
            </a:r>
            <a:r>
              <a:rPr lang="zh-CN" altLang="en-US" sz="2400" dirty="0"/>
              <a:t>。</a:t>
            </a:r>
            <a:r>
              <a:rPr lang="zh-CN" altLang="en-US" sz="2400" b="1" dirty="0">
                <a:solidFill>
                  <a:srgbClr val="FF0000"/>
                </a:solidFill>
              </a:rPr>
              <a:t>耶和华看中了亚伯和他的供物，</a:t>
            </a:r>
          </a:p>
          <a:p>
            <a:r>
              <a:rPr lang="en-US" altLang="zh-CN" sz="2400" dirty="0"/>
              <a:t>5</a:t>
            </a:r>
            <a:r>
              <a:rPr lang="zh-CN" altLang="en-US" sz="2400" b="1" dirty="0">
                <a:solidFill>
                  <a:srgbClr val="FF0000"/>
                </a:solidFill>
              </a:rPr>
              <a:t>只是看不中该隐和他的供物</a:t>
            </a:r>
            <a:r>
              <a:rPr lang="zh-CN" altLang="en-US" sz="2400" dirty="0"/>
              <a:t>。</a:t>
            </a:r>
            <a:r>
              <a:rPr lang="zh-CN" altLang="en-US" sz="2400" b="1" dirty="0">
                <a:solidFill>
                  <a:srgbClr val="0000FF"/>
                </a:solidFill>
              </a:rPr>
              <a:t>该隐就大大地发怒，变了脸色。</a:t>
            </a:r>
          </a:p>
          <a:p>
            <a:r>
              <a:rPr lang="en-US" altLang="zh-CN" sz="2400" dirty="0"/>
              <a:t>6</a:t>
            </a:r>
            <a:r>
              <a:rPr lang="zh-CN" altLang="en-US" sz="2400" b="1" dirty="0">
                <a:solidFill>
                  <a:srgbClr val="FF0000"/>
                </a:solidFill>
              </a:rPr>
              <a:t>耶和华对该隐说，你为什么发怒呢？你为什么变了脸色呢？</a:t>
            </a:r>
          </a:p>
          <a:p>
            <a:r>
              <a:rPr lang="en-US" altLang="zh-CN" sz="2400" dirty="0"/>
              <a:t>7</a:t>
            </a:r>
            <a:r>
              <a:rPr lang="zh-CN" altLang="en-US" sz="2400" b="1" dirty="0">
                <a:solidFill>
                  <a:srgbClr val="FF0000"/>
                </a:solidFill>
              </a:rPr>
              <a:t>你若行得好，岂不蒙悦纳，你若行得不好，罪就伏在门前。它必恋慕你，你却要制伏它。</a:t>
            </a:r>
          </a:p>
          <a:p>
            <a:r>
              <a:rPr lang="en-US" altLang="zh-CN" sz="2400" dirty="0"/>
              <a:t>8</a:t>
            </a:r>
            <a:r>
              <a:rPr lang="zh-CN" altLang="en-US" sz="2400" dirty="0"/>
              <a:t>该隐与他兄弟亚伯说话，二人正在田间。</a:t>
            </a:r>
            <a:r>
              <a:rPr lang="zh-CN" altLang="en-US" sz="2400" b="1" dirty="0">
                <a:solidFill>
                  <a:srgbClr val="0000FF"/>
                </a:solidFill>
              </a:rPr>
              <a:t>该隐起来打他兄弟亚伯，把他杀了。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C21F87-65D5-7A1E-BD80-141E16223F74}"/>
              </a:ext>
            </a:extLst>
          </p:cNvPr>
          <p:cNvSpPr txBox="1"/>
          <p:nvPr/>
        </p:nvSpPr>
        <p:spPr>
          <a:xfrm>
            <a:off x="250898" y="3981943"/>
            <a:ext cx="11218130" cy="2251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耶和华为什么看中了亚伯和他的供物，而看不中该隐和他的供物？</a:t>
            </a:r>
            <a:endParaRPr lang="en-US" altLang="zh-CN" sz="24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该隐有什么反应？</a:t>
            </a:r>
            <a:endParaRPr lang="en-US" altLang="zh-CN" sz="24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耶和华又对该隐说了什么？</a:t>
            </a:r>
            <a:endParaRPr lang="en-US" altLang="zh-CN" sz="24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该隐接下来做什么了？</a:t>
            </a:r>
            <a:endParaRPr lang="en-US" altLang="zh-CN" sz="2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787803-285A-396C-8F07-9082B5D4C3EA}"/>
              </a:ext>
            </a:extLst>
          </p:cNvPr>
          <p:cNvSpPr txBox="1"/>
          <p:nvPr/>
        </p:nvSpPr>
        <p:spPr>
          <a:xfrm>
            <a:off x="5176954" y="4703718"/>
            <a:ext cx="66489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0" i="0" dirty="0">
                <a:solidFill>
                  <a:srgbClr val="2A2A2A"/>
                </a:solidFill>
                <a:effectLst/>
                <a:latin typeface="Roboto Condensed" panose="02000000000000000000" pitchFamily="2" charset="0"/>
              </a:rPr>
              <a:t>希伯来书 </a:t>
            </a:r>
            <a:r>
              <a:rPr lang="en-US" altLang="zh-CN" sz="2400" b="0" i="0" dirty="0">
                <a:solidFill>
                  <a:srgbClr val="2A2A2A"/>
                </a:solidFill>
                <a:effectLst/>
                <a:latin typeface="Roboto Condensed" panose="02000000000000000000" pitchFamily="2" charset="0"/>
              </a:rPr>
              <a:t>11</a:t>
            </a:r>
            <a:r>
              <a:rPr lang="en-US" altLang="zh-CN" sz="2400" dirty="0">
                <a:solidFill>
                  <a:srgbClr val="2A2A2A"/>
                </a:solidFill>
                <a:latin typeface="Roboto Condensed" panose="02000000000000000000" pitchFamily="2" charset="0"/>
              </a:rPr>
              <a:t>:</a:t>
            </a:r>
            <a:r>
              <a:rPr lang="en-US" altLang="zh-CN" sz="2400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4 </a:t>
            </a:r>
            <a:r>
              <a:rPr lang="zh-CN" altLang="en-US" sz="2400" b="1" i="0" u="none" strike="noStrike" dirty="0">
                <a:solidFill>
                  <a:srgbClr val="FF0000"/>
                </a:solidFill>
                <a:effectLst/>
                <a:latin typeface="Roboto Condensed" panose="02000000000000000000" pitchFamily="2" charset="0"/>
              </a:rPr>
              <a:t>亚伯因着信献祭</a:t>
            </a:r>
            <a:r>
              <a:rPr lang="zh-CN" altLang="en-US" sz="2400" b="1" i="0" u="none" strike="noStrike" dirty="0">
                <a:solidFill>
                  <a:srgbClr val="4A4C4C"/>
                </a:solidFill>
                <a:effectLst/>
                <a:latin typeface="Roboto Condensed" panose="02000000000000000000" pitchFamily="2" charset="0"/>
              </a:rPr>
              <a:t>与神</a:t>
            </a:r>
            <a:r>
              <a:rPr lang="zh-CN" altLang="en-US" sz="2400" b="0" i="0" u="none" strike="noStrike" dirty="0">
                <a:solidFill>
                  <a:srgbClr val="4A4C4C"/>
                </a:solidFill>
                <a:effectLst/>
                <a:latin typeface="Roboto Condensed" panose="02000000000000000000" pitchFamily="2" charset="0"/>
              </a:rPr>
              <a:t>，</a:t>
            </a:r>
            <a:r>
              <a:rPr lang="zh-CN" altLang="en-US" sz="2400" b="1" i="0" u="none" strike="noStrike" dirty="0">
                <a:solidFill>
                  <a:srgbClr val="FF0000"/>
                </a:solidFill>
                <a:effectLst/>
                <a:latin typeface="Roboto Condensed" panose="02000000000000000000" pitchFamily="2" charset="0"/>
              </a:rPr>
              <a:t>比该隐所献的更美</a:t>
            </a:r>
            <a:r>
              <a:rPr lang="zh-CN" altLang="en-US" sz="2400" b="0" i="0" u="none" strike="noStrike" dirty="0">
                <a:solidFill>
                  <a:srgbClr val="4A4C4C"/>
                </a:solidFill>
                <a:effectLst/>
                <a:latin typeface="Roboto Condensed" panose="02000000000000000000" pitchFamily="2" charset="0"/>
              </a:rPr>
              <a:t>，因此便得了称义的见证，就是神指他礼物作的见证。他虽然死了，却因这信仍旧说话。</a:t>
            </a:r>
          </a:p>
        </p:txBody>
      </p:sp>
    </p:spTree>
    <p:extLst>
      <p:ext uri="{BB962C8B-B14F-4D97-AF65-F5344CB8AC3E}">
        <p14:creationId xmlns:p14="http://schemas.microsoft.com/office/powerpoint/2010/main" val="231061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C29172-C150-5CBA-B4A8-C486F539F6ED}"/>
              </a:ext>
            </a:extLst>
          </p:cNvPr>
          <p:cNvSpPr txBox="1"/>
          <p:nvPr/>
        </p:nvSpPr>
        <p:spPr>
          <a:xfrm>
            <a:off x="150542" y="75761"/>
            <a:ext cx="1197083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/>
              <a:t>创世纪</a:t>
            </a:r>
            <a:r>
              <a:rPr lang="en-US" altLang="zh-CN" sz="2400" b="1" dirty="0"/>
              <a:t> 4 </a:t>
            </a:r>
          </a:p>
          <a:p>
            <a:r>
              <a:rPr lang="en-US" altLang="zh-CN" sz="2400" dirty="0"/>
              <a:t>9</a:t>
            </a:r>
            <a:r>
              <a:rPr lang="zh-CN" altLang="en-US" sz="2400" dirty="0"/>
              <a:t>耶和华对该隐说，你兄弟亚伯在哪里？</a:t>
            </a:r>
            <a:r>
              <a:rPr lang="zh-CN" altLang="en-US" sz="2400" b="1" dirty="0">
                <a:solidFill>
                  <a:srgbClr val="0000FF"/>
                </a:solidFill>
              </a:rPr>
              <a:t>他说，我不知道，我岂是看守我兄弟的吗？</a:t>
            </a:r>
          </a:p>
          <a:p>
            <a:r>
              <a:rPr lang="en-US" altLang="zh-CN" sz="2400" dirty="0"/>
              <a:t>10</a:t>
            </a:r>
            <a:r>
              <a:rPr lang="zh-CN" altLang="en-US" sz="2400" b="1" dirty="0">
                <a:solidFill>
                  <a:srgbClr val="FF0000"/>
                </a:solidFill>
              </a:rPr>
              <a:t>耶和华说，你作了什么事呢？</a:t>
            </a:r>
            <a:r>
              <a:rPr lang="zh-CN" altLang="en-US" sz="2400" dirty="0"/>
              <a:t>你兄弟的血，有声音从地里向我哀告。</a:t>
            </a:r>
          </a:p>
          <a:p>
            <a:r>
              <a:rPr lang="en-US" altLang="zh-CN" sz="2400" dirty="0"/>
              <a:t>11</a:t>
            </a:r>
            <a:r>
              <a:rPr lang="zh-CN" altLang="en-US" sz="2400" dirty="0"/>
              <a:t>地开了口，从你手里接受你兄弟的血。</a:t>
            </a:r>
            <a:r>
              <a:rPr lang="zh-CN" altLang="en-US" sz="2400" b="1" dirty="0">
                <a:solidFill>
                  <a:srgbClr val="FF0000"/>
                </a:solidFill>
              </a:rPr>
              <a:t>现在你必从这地受咒诅。</a:t>
            </a:r>
          </a:p>
          <a:p>
            <a:r>
              <a:rPr lang="en-US" altLang="zh-CN" sz="2400" dirty="0"/>
              <a:t>12</a:t>
            </a:r>
            <a:r>
              <a:rPr lang="zh-CN" altLang="en-US" sz="2400" dirty="0"/>
              <a:t>你种地，地不再给你效力。</a:t>
            </a:r>
            <a:r>
              <a:rPr lang="zh-CN" altLang="en-US" sz="2400" b="1" dirty="0">
                <a:solidFill>
                  <a:srgbClr val="FF0000"/>
                </a:solidFill>
              </a:rPr>
              <a:t>你必流离飘荡在地上。</a:t>
            </a:r>
          </a:p>
          <a:p>
            <a:r>
              <a:rPr lang="en-US" altLang="zh-CN" sz="2400" dirty="0"/>
              <a:t>13</a:t>
            </a:r>
            <a:r>
              <a:rPr lang="zh-CN" altLang="en-US" sz="2400" dirty="0"/>
              <a:t>该隐对耶和华说，我的刑罚太重，过于我所能当的。</a:t>
            </a:r>
          </a:p>
          <a:p>
            <a:r>
              <a:rPr lang="en-US" altLang="zh-CN" sz="2400" dirty="0"/>
              <a:t>14</a:t>
            </a:r>
            <a:r>
              <a:rPr lang="zh-CN" altLang="en-US" sz="2400" dirty="0"/>
              <a:t>你如今赶逐我离开这地，以致不见你面。我必流离飘荡在地上，</a:t>
            </a:r>
            <a:r>
              <a:rPr lang="zh-CN" altLang="en-US" sz="2400" b="1" dirty="0">
                <a:solidFill>
                  <a:srgbClr val="0000FF"/>
                </a:solidFill>
              </a:rPr>
              <a:t>凡遇见我的必杀我。</a:t>
            </a:r>
          </a:p>
          <a:p>
            <a:r>
              <a:rPr lang="en-US" altLang="zh-CN" sz="2400" dirty="0"/>
              <a:t>15</a:t>
            </a:r>
            <a:r>
              <a:rPr lang="zh-CN" altLang="en-US" sz="2400" b="1" dirty="0">
                <a:solidFill>
                  <a:srgbClr val="FF0000"/>
                </a:solidFill>
              </a:rPr>
              <a:t>耶和华对他说，凡杀该隐的，必遭报七倍。耶和华就给该隐立一个记号，免得人遇见他就杀他。</a:t>
            </a:r>
          </a:p>
          <a:p>
            <a:r>
              <a:rPr lang="en-US" altLang="zh-CN" sz="2400" dirty="0"/>
              <a:t>16</a:t>
            </a:r>
            <a:r>
              <a:rPr lang="zh-CN" altLang="en-US" sz="2400" dirty="0"/>
              <a:t>于是该隐离开耶和华的面，去住在伊甸东边挪得之地。</a:t>
            </a:r>
            <a:endParaRPr lang="en-US" altLang="zh-CN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C21F87-65D5-7A1E-BD80-141E16223F74}"/>
              </a:ext>
            </a:extLst>
          </p:cNvPr>
          <p:cNvSpPr txBox="1"/>
          <p:nvPr/>
        </p:nvSpPr>
        <p:spPr>
          <a:xfrm>
            <a:off x="250898" y="3864847"/>
            <a:ext cx="11218130" cy="28058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耶和华与该隐的对话</a:t>
            </a:r>
            <a:endParaRPr lang="en-US" altLang="zh-CN" sz="2400" b="1" dirty="0"/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zh-CN" altLang="en-US" sz="2400" b="1" dirty="0"/>
              <a:t>该隐仍然撒谎</a:t>
            </a:r>
            <a:endParaRPr lang="en-US" altLang="zh-CN" sz="2400" b="1" dirty="0"/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zh-CN" altLang="en-US" sz="2400" b="1" dirty="0"/>
              <a:t>该隐受咒诅</a:t>
            </a:r>
            <a:endParaRPr lang="en-US" altLang="zh-CN" sz="2400" b="1" dirty="0"/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zh-CN" altLang="en-US" sz="2400" b="1" dirty="0"/>
              <a:t>该隐流离飘荡在地上</a:t>
            </a:r>
            <a:endParaRPr lang="en-US" altLang="zh-CN" sz="2400" b="1" dirty="0"/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zh-CN" altLang="en-US" sz="2400" b="1" dirty="0"/>
              <a:t>耶和华仍然保护该隐。为什么？</a:t>
            </a:r>
            <a:endParaRPr lang="en-US" altLang="zh-CN" sz="2400" b="1" dirty="0"/>
          </a:p>
        </p:txBody>
      </p:sp>
    </p:spTree>
    <p:extLst>
      <p:ext uri="{BB962C8B-B14F-4D97-AF65-F5344CB8AC3E}">
        <p14:creationId xmlns:p14="http://schemas.microsoft.com/office/powerpoint/2010/main" val="72512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6DCEB7F-75EF-B6F0-B73F-12AB4C5B01BB}"/>
              </a:ext>
            </a:extLst>
          </p:cNvPr>
          <p:cNvSpPr txBox="1"/>
          <p:nvPr/>
        </p:nvSpPr>
        <p:spPr>
          <a:xfrm>
            <a:off x="3206885" y="40623"/>
            <a:ext cx="5778229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altLang="zh-CN" sz="2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《</a:t>
            </a:r>
            <a:r>
              <a:rPr lang="zh-CN" altLang="en-US" sz="2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创世记</a:t>
            </a:r>
            <a:r>
              <a:rPr lang="en-US" altLang="zh-CN" sz="2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》</a:t>
            </a:r>
            <a:r>
              <a:rPr lang="zh-CN" altLang="en-US" sz="2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大纲</a:t>
            </a:r>
            <a:br>
              <a:rPr lang="zh-CN" altLang="en-US" sz="2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endParaRPr lang="zh-CN" altLang="en-US" sz="2400" b="1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altLang="zh-CN" sz="24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1-2</a:t>
            </a:r>
            <a:r>
              <a:rPr lang="zh-CN" altLang="en-US" sz="24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章：神的创造</a:t>
            </a:r>
            <a:r>
              <a:rPr lang="en-US" altLang="zh-CN" sz="24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24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亚当之约</a:t>
            </a:r>
          </a:p>
          <a:p>
            <a:pPr algn="l"/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3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章：人的堕落</a:t>
            </a:r>
          </a:p>
          <a:p>
            <a:pPr algn="l"/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亚伯</a:t>
            </a:r>
          </a:p>
          <a:p>
            <a:pPr algn="l"/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6-9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章：大洪水</a:t>
            </a:r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神与挪亚立约</a:t>
            </a:r>
          </a:p>
          <a:p>
            <a:pPr algn="l"/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10–11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章：巴别塔</a:t>
            </a:r>
          </a:p>
          <a:p>
            <a:pPr algn="l"/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12-14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章：亚伯兰蒙召</a:t>
            </a:r>
          </a:p>
          <a:p>
            <a:pPr algn="l"/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15-17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章：神与亚伯兰立约</a:t>
            </a:r>
          </a:p>
          <a:p>
            <a:pPr algn="l"/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18-20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章：所多玛与蛾摩拉</a:t>
            </a:r>
          </a:p>
          <a:p>
            <a:pPr algn="l"/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21-23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章：以撒</a:t>
            </a:r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以实马利</a:t>
            </a:r>
          </a:p>
          <a:p>
            <a:pPr algn="l"/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24-26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章：以撒与利百加</a:t>
            </a:r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雅各骗以扫</a:t>
            </a:r>
          </a:p>
          <a:p>
            <a:pPr algn="l"/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27-30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章：雅各受祝福及他的妻子们</a:t>
            </a:r>
          </a:p>
          <a:p>
            <a:pPr algn="l"/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31-36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章：雅各回归迦南地</a:t>
            </a:r>
          </a:p>
          <a:p>
            <a:pPr algn="l"/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37-39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章：约瑟被卖</a:t>
            </a:r>
          </a:p>
          <a:p>
            <a:pPr algn="l"/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40-41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章：约瑟在埃及为相</a:t>
            </a:r>
          </a:p>
          <a:p>
            <a:pPr algn="l"/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42-44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章：约瑟与弟兄们重逢</a:t>
            </a:r>
          </a:p>
          <a:p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45-50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章：约瑟与父兄相认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225364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5B0C54FB-F5F9-2E15-9A13-F27C0D044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71" y="66907"/>
            <a:ext cx="11666057" cy="672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3F3F9C9-9503-79AE-BC6F-57812C83BD39}"/>
              </a:ext>
            </a:extLst>
          </p:cNvPr>
          <p:cNvSpPr/>
          <p:nvPr/>
        </p:nvSpPr>
        <p:spPr>
          <a:xfrm>
            <a:off x="6955082" y="1964911"/>
            <a:ext cx="1761893" cy="2620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616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>
            <a:extLst>
              <a:ext uri="{FF2B5EF4-FFF2-40B4-BE49-F238E27FC236}">
                <a16:creationId xmlns:a16="http://schemas.microsoft.com/office/drawing/2014/main" id="{57779FFD-0265-5B54-7F47-2D7638AD80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F96B197-E407-19C8-BF9C-5FC48CB57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0"/>
            <a:ext cx="107711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0501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785F6D8-9E95-7D61-8202-4A2D3A624F1D}"/>
              </a:ext>
            </a:extLst>
          </p:cNvPr>
          <p:cNvSpPr txBox="1"/>
          <p:nvPr/>
        </p:nvSpPr>
        <p:spPr>
          <a:xfrm>
            <a:off x="179294" y="39932"/>
            <a:ext cx="11833411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/>
              <a:t>创世纪</a:t>
            </a:r>
            <a:r>
              <a:rPr lang="en-US" altLang="zh-CN" sz="2400" b="1" dirty="0"/>
              <a:t> 5 </a:t>
            </a:r>
          </a:p>
          <a:p>
            <a:r>
              <a:rPr lang="en-US" altLang="zh-CN" sz="2400" dirty="0"/>
              <a:t>3</a:t>
            </a:r>
            <a:r>
              <a:rPr lang="zh-CN" altLang="en-US" sz="2400" dirty="0"/>
              <a:t>亚当活到一百三十岁，生了一个儿子，形像样式和自己相似，就给他起名叫塞特。</a:t>
            </a:r>
          </a:p>
          <a:p>
            <a:r>
              <a:rPr lang="en-US" altLang="zh-CN" sz="2400" dirty="0"/>
              <a:t>4</a:t>
            </a:r>
            <a:r>
              <a:rPr lang="zh-CN" altLang="en-US" sz="2400" dirty="0"/>
              <a:t>亚当生塞特之后，又在世八百年，并且</a:t>
            </a:r>
            <a:r>
              <a:rPr lang="zh-CN" altLang="en-US" sz="2400" b="1" dirty="0"/>
              <a:t>生儿养女。</a:t>
            </a:r>
          </a:p>
          <a:p>
            <a:r>
              <a:rPr lang="en-US" altLang="zh-CN" sz="2400" dirty="0"/>
              <a:t>5</a:t>
            </a:r>
            <a:r>
              <a:rPr lang="zh-CN" altLang="en-US" sz="2400" b="1" dirty="0"/>
              <a:t>亚当共活了九百三十岁就死了。</a:t>
            </a:r>
          </a:p>
          <a:p>
            <a:endParaRPr lang="en-US" sz="1200" b="1" dirty="0"/>
          </a:p>
          <a:p>
            <a:r>
              <a:rPr lang="en-US" altLang="zh-CN" sz="2400" dirty="0"/>
              <a:t>21</a:t>
            </a:r>
            <a:r>
              <a:rPr lang="zh-CN" altLang="en-US" sz="2400" dirty="0"/>
              <a:t>以诺活到六十五岁，生了玛土撒拉。</a:t>
            </a:r>
          </a:p>
          <a:p>
            <a:r>
              <a:rPr lang="en-US" altLang="zh-CN" sz="2400" dirty="0"/>
              <a:t>22</a:t>
            </a:r>
            <a:r>
              <a:rPr lang="zh-CN" altLang="en-US" sz="2400" dirty="0"/>
              <a:t>以诺生玛土撒拉之后，</a:t>
            </a:r>
            <a:r>
              <a:rPr lang="zh-CN" altLang="en-US" sz="2400" b="1" dirty="0">
                <a:solidFill>
                  <a:srgbClr val="FF0000"/>
                </a:solidFill>
              </a:rPr>
              <a:t>与神同行三百年</a:t>
            </a:r>
            <a:r>
              <a:rPr lang="zh-CN" altLang="en-US" sz="2400" dirty="0"/>
              <a:t>，并且</a:t>
            </a:r>
            <a:r>
              <a:rPr lang="zh-CN" altLang="en-US" sz="2400" b="1" dirty="0"/>
              <a:t>生儿养女</a:t>
            </a:r>
            <a:r>
              <a:rPr lang="zh-CN" altLang="en-US" sz="2400" dirty="0"/>
              <a:t>。</a:t>
            </a:r>
          </a:p>
          <a:p>
            <a:r>
              <a:rPr lang="en-US" altLang="zh-CN" sz="2400" dirty="0"/>
              <a:t>2</a:t>
            </a:r>
            <a:r>
              <a:rPr lang="en-US" altLang="zh-CN" sz="2400" b="1" dirty="0"/>
              <a:t>3</a:t>
            </a:r>
            <a:r>
              <a:rPr lang="zh-CN" altLang="en-US" sz="2400" b="1" dirty="0"/>
              <a:t>以诺共活了三百六十五岁。</a:t>
            </a:r>
            <a:endParaRPr lang="en-US" altLang="zh-CN" sz="2400" b="1" dirty="0"/>
          </a:p>
          <a:p>
            <a:endParaRPr lang="en-US" sz="1200" dirty="0"/>
          </a:p>
          <a:p>
            <a:r>
              <a:rPr lang="en-US" altLang="zh-CN" sz="2400" dirty="0"/>
              <a:t>28</a:t>
            </a:r>
            <a:r>
              <a:rPr lang="zh-CN" altLang="en-US" sz="2400" b="1" dirty="0"/>
              <a:t>拉麦活到一百八十二岁，生了一个儿子，</a:t>
            </a:r>
          </a:p>
          <a:p>
            <a:r>
              <a:rPr lang="en-US" altLang="zh-CN" sz="2400" dirty="0"/>
              <a:t>29</a:t>
            </a:r>
            <a:r>
              <a:rPr lang="zh-CN" altLang="en-US" sz="2400" b="1" dirty="0"/>
              <a:t>给他起名叫挪亚</a:t>
            </a:r>
            <a:r>
              <a:rPr lang="zh-CN" altLang="en-US" sz="2400" dirty="0"/>
              <a:t>，说，这个儿子必为我们的操作和手中的劳苦安慰我们。这操作劳苦是因为耶和华咒诅地。</a:t>
            </a:r>
          </a:p>
          <a:p>
            <a:r>
              <a:rPr lang="en-US" altLang="zh-CN" sz="2400" dirty="0"/>
              <a:t>30</a:t>
            </a:r>
            <a:r>
              <a:rPr lang="zh-CN" altLang="en-US" sz="2400" dirty="0"/>
              <a:t>拉麦生挪亚之后，又活了五百九十五年，并且</a:t>
            </a:r>
            <a:r>
              <a:rPr lang="zh-CN" altLang="en-US" sz="2400" b="1" dirty="0"/>
              <a:t>生儿养女</a:t>
            </a:r>
            <a:r>
              <a:rPr lang="zh-CN" altLang="en-US" sz="2400" dirty="0"/>
              <a:t>。</a:t>
            </a:r>
          </a:p>
          <a:p>
            <a:r>
              <a:rPr lang="en-US" altLang="zh-CN" sz="2400" dirty="0"/>
              <a:t>31</a:t>
            </a:r>
            <a:r>
              <a:rPr lang="zh-CN" altLang="en-US" sz="2400" b="1" dirty="0"/>
              <a:t>拉麦共活了七百七十七岁就死了。</a:t>
            </a:r>
          </a:p>
          <a:p>
            <a:r>
              <a:rPr lang="en-US" altLang="zh-CN" sz="2400" dirty="0"/>
              <a:t>32</a:t>
            </a:r>
            <a:r>
              <a:rPr lang="zh-CN" altLang="en-US" sz="2400" dirty="0"/>
              <a:t>挪亚五百岁生了闪，含，雅弗。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448FA8-BA13-B0B1-1B82-B26A69FE1630}"/>
              </a:ext>
            </a:extLst>
          </p:cNvPr>
          <p:cNvSpPr txBox="1"/>
          <p:nvPr/>
        </p:nvSpPr>
        <p:spPr>
          <a:xfrm>
            <a:off x="5706033" y="4710096"/>
            <a:ext cx="6965577" cy="1697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生命的规律：有生，有死</a:t>
            </a:r>
            <a:endParaRPr lang="en-US" altLang="zh-CN" sz="24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生命的本分：生儿养女，培养敬虔的下一代</a:t>
            </a:r>
            <a:endParaRPr lang="en-US" altLang="zh-CN" sz="24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生命的意义：与神连接，与神同行</a:t>
            </a:r>
            <a:endParaRPr lang="en-US" altLang="zh-CN" sz="24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B6392B-9099-4219-A4F8-4D0A606CE615}"/>
              </a:ext>
            </a:extLst>
          </p:cNvPr>
          <p:cNvSpPr txBox="1"/>
          <p:nvPr/>
        </p:nvSpPr>
        <p:spPr>
          <a:xfrm>
            <a:off x="179294" y="5302911"/>
            <a:ext cx="581137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/>
              <a:t>创世纪</a:t>
            </a:r>
            <a:r>
              <a:rPr lang="en-US" altLang="zh-CN" sz="2400" b="1" dirty="0"/>
              <a:t> 6 </a:t>
            </a:r>
          </a:p>
          <a:p>
            <a:r>
              <a:rPr lang="en-US" altLang="zh-CN" sz="2400" dirty="0"/>
              <a:t>8</a:t>
            </a:r>
            <a:r>
              <a:rPr lang="zh-CN" altLang="en-US" sz="2400" b="1" dirty="0">
                <a:solidFill>
                  <a:srgbClr val="FF0000"/>
                </a:solidFill>
              </a:rPr>
              <a:t>惟有挪亚在耶和华眼前蒙恩。</a:t>
            </a:r>
          </a:p>
          <a:p>
            <a:r>
              <a:rPr lang="en-US" altLang="zh-CN" sz="2400" dirty="0"/>
              <a:t>9</a:t>
            </a:r>
            <a:r>
              <a:rPr lang="zh-CN" altLang="en-US" sz="2400" dirty="0"/>
              <a:t>挪亚的后代记在下面。</a:t>
            </a:r>
            <a:r>
              <a:rPr lang="zh-CN" altLang="en-US" sz="2400" b="1" dirty="0">
                <a:solidFill>
                  <a:srgbClr val="FF0000"/>
                </a:solidFill>
              </a:rPr>
              <a:t>挪亚是个义人，</a:t>
            </a:r>
            <a:r>
              <a:rPr lang="zh-CN" altLang="en-US" sz="2400" dirty="0"/>
              <a:t>在当时的世代是个完全人。</a:t>
            </a:r>
            <a:r>
              <a:rPr lang="zh-CN" altLang="en-US" sz="2400" b="1" dirty="0">
                <a:solidFill>
                  <a:srgbClr val="FF0000"/>
                </a:solidFill>
              </a:rPr>
              <a:t>挪亚与神同行。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28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8EFAFE-ABF4-6E57-8FF4-101205814AEA}"/>
              </a:ext>
            </a:extLst>
          </p:cNvPr>
          <p:cNvSpPr txBox="1"/>
          <p:nvPr/>
        </p:nvSpPr>
        <p:spPr>
          <a:xfrm>
            <a:off x="233247" y="1031488"/>
            <a:ext cx="11725505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课堂提问与分享 </a:t>
            </a:r>
            <a:r>
              <a:rPr lang="en-US" altLang="zh-CN" sz="3200" b="1" dirty="0"/>
              <a:t>Q&amp;A</a:t>
            </a:r>
          </a:p>
          <a:p>
            <a:pPr algn="ctr"/>
            <a:endParaRPr lang="en-US" altLang="zh-CN" sz="12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altLang="zh-CN" sz="2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200" dirty="0"/>
              <a:t>Q1:</a:t>
            </a:r>
            <a:r>
              <a:rPr lang="zh-CN" altLang="en-US" sz="2200" dirty="0"/>
              <a:t>该隐说“凡遇见我的必杀我”，当时只有该隐和亚伯，谁会杀该隐呢？</a:t>
            </a:r>
            <a:endParaRPr lang="en-US" altLang="zh-CN" sz="2200" dirty="0"/>
          </a:p>
          <a:p>
            <a:r>
              <a:rPr lang="en-US" altLang="zh-CN" sz="2200" dirty="0"/>
              <a:t>       </a:t>
            </a:r>
            <a:r>
              <a:rPr lang="zh-CN" altLang="en-US" sz="2200" dirty="0"/>
              <a:t>答：很快有其他人，神保护该隐是神的怜悯与恩典，也是让人不要“冤冤相报何时了”，审判的主权在神。</a:t>
            </a:r>
            <a:endParaRPr lang="en-US" altLang="zh-CN" sz="2200" dirty="0"/>
          </a:p>
          <a:p>
            <a:endParaRPr lang="en-US" altLang="zh-CN" sz="2200" dirty="0"/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en-US" altLang="zh-CN" sz="2200" dirty="0"/>
              <a:t>Q2: </a:t>
            </a:r>
            <a:r>
              <a:rPr lang="zh-CN" altLang="en-US" sz="2200" dirty="0"/>
              <a:t>如何看待当时的其他人活了</a:t>
            </a:r>
            <a:r>
              <a:rPr lang="en-US" altLang="zh-CN" sz="2200" dirty="0"/>
              <a:t>800-900</a:t>
            </a:r>
            <a:r>
              <a:rPr lang="zh-CN" altLang="en-US" sz="2200" dirty="0"/>
              <a:t>岁，以诺“与神同行三百年”却只活了三百六十五岁？</a:t>
            </a:r>
          </a:p>
          <a:p>
            <a:pPr>
              <a:defRPr/>
            </a:pPr>
            <a:r>
              <a:rPr lang="zh-CN" altLang="en-US" sz="2200" dirty="0"/>
              <a:t>       答：</a:t>
            </a:r>
            <a:r>
              <a:rPr lang="en-US" altLang="zh-CN" sz="2200" dirty="0"/>
              <a:t>(1) 24</a:t>
            </a:r>
            <a:r>
              <a:rPr lang="zh-CN" altLang="en-US" sz="2200" dirty="0"/>
              <a:t>节：“以诺与神同行，</a:t>
            </a:r>
            <a:r>
              <a:rPr lang="zh-CN" altLang="en-US" sz="2200" b="1" dirty="0"/>
              <a:t>神将他取去，他就不在世了</a:t>
            </a:r>
            <a:r>
              <a:rPr lang="zh-CN" altLang="en-US" sz="2200" dirty="0"/>
              <a:t>”，其他人在圣经里记载“</a:t>
            </a:r>
            <a:r>
              <a:rPr lang="zh-CN" altLang="en-US" sz="2200" b="1" dirty="0"/>
              <a:t>就死了</a:t>
            </a:r>
            <a:r>
              <a:rPr lang="zh-CN" altLang="en-US" sz="2200" dirty="0"/>
              <a:t>”，以诺继续在荣耀中，在永恒中与神同行。</a:t>
            </a:r>
            <a:r>
              <a:rPr lang="en-US" altLang="zh-CN" sz="2200" dirty="0"/>
              <a:t> (2) </a:t>
            </a:r>
            <a:r>
              <a:rPr lang="zh-CN" altLang="en-US" sz="2200" dirty="0"/>
              <a:t>人的肉体生命都会死去，与神同在，好的无比，不必太在意年岁多长。</a:t>
            </a:r>
            <a:endParaRPr lang="en-US" altLang="zh-CN" sz="2200" dirty="0"/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endParaRPr lang="en-US" altLang="zh-CN" sz="2200" dirty="0"/>
          </a:p>
        </p:txBody>
      </p:sp>
    </p:spTree>
    <p:extLst>
      <p:ext uri="{BB962C8B-B14F-4D97-AF65-F5344CB8AC3E}">
        <p14:creationId xmlns:p14="http://schemas.microsoft.com/office/powerpoint/2010/main" val="37811432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6C30AD73-65B7-17E2-C4A0-B8EEFE5C2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4113"/>
            <a:ext cx="12192000" cy="454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7133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A7CF69-09BB-45A0-F908-AC2547C7F6F7}"/>
              </a:ext>
            </a:extLst>
          </p:cNvPr>
          <p:cNvSpPr txBox="1"/>
          <p:nvPr/>
        </p:nvSpPr>
        <p:spPr>
          <a:xfrm>
            <a:off x="726688" y="551289"/>
            <a:ext cx="10831551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48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亚伯</a:t>
            </a:r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6-9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章：大洪水</a:t>
            </a:r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神与挪亚立约</a:t>
            </a:r>
          </a:p>
          <a:p>
            <a:pPr algn="ctr"/>
            <a:endParaRPr lang="en-US" sz="48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3200" dirty="0">
                <a:solidFill>
                  <a:srgbClr val="0D2100"/>
                </a:solidFill>
                <a:latin typeface="Source Sans Pro" panose="020B0503030403020204" pitchFamily="34" charset="0"/>
              </a:rPr>
              <a:t>9/24/2023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829082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76AD6B7-5BA9-54E7-E700-CC07DAB60F72}"/>
              </a:ext>
            </a:extLst>
          </p:cNvPr>
          <p:cNvSpPr txBox="1"/>
          <p:nvPr/>
        </p:nvSpPr>
        <p:spPr>
          <a:xfrm>
            <a:off x="132883" y="128096"/>
            <a:ext cx="12059117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i="0" dirty="0">
                <a:solidFill>
                  <a:srgbClr val="2A2A2A"/>
                </a:solidFill>
                <a:effectLst/>
                <a:latin typeface="Roboto Condensed" panose="02000000000000000000" pitchFamily="2" charset="0"/>
              </a:rPr>
              <a:t>创世记</a:t>
            </a:r>
            <a:r>
              <a:rPr lang="en-US" altLang="zh-CN" sz="2400" b="1" i="0" dirty="0">
                <a:solidFill>
                  <a:srgbClr val="2A2A2A"/>
                </a:solidFill>
                <a:effectLst/>
                <a:latin typeface="Roboto Condensed" panose="02000000000000000000" pitchFamily="2" charset="0"/>
              </a:rPr>
              <a:t>6</a:t>
            </a:r>
          </a:p>
          <a:p>
            <a:r>
              <a:rPr lang="en-US" altLang="zh-CN" sz="2400" dirty="0"/>
              <a:t>5</a:t>
            </a:r>
            <a:r>
              <a:rPr lang="zh-CN" altLang="en-US" sz="2400" dirty="0"/>
              <a:t>耶和华见</a:t>
            </a:r>
            <a:r>
              <a:rPr lang="zh-CN" altLang="en-US" sz="2400" b="1" dirty="0">
                <a:solidFill>
                  <a:srgbClr val="0000FF"/>
                </a:solidFill>
              </a:rPr>
              <a:t>人在地上罪恶很大，终日所思想的尽都是恶。</a:t>
            </a:r>
          </a:p>
          <a:p>
            <a:r>
              <a:rPr lang="en-US" altLang="zh-CN" sz="2400" dirty="0"/>
              <a:t>6</a:t>
            </a:r>
            <a:r>
              <a:rPr lang="zh-CN" altLang="en-US" sz="2400" dirty="0"/>
              <a:t>耶和华就后悔造人在地上，心中忧伤。</a:t>
            </a:r>
          </a:p>
          <a:p>
            <a:r>
              <a:rPr lang="en-US" altLang="zh-CN" sz="2400" dirty="0"/>
              <a:t>7</a:t>
            </a:r>
            <a:r>
              <a:rPr lang="zh-CN" altLang="en-US" sz="2400" b="1" dirty="0">
                <a:solidFill>
                  <a:srgbClr val="FF0000"/>
                </a:solidFill>
              </a:rPr>
              <a:t>耶和华说，我要将所造的人和走兽，并昆虫，以及空中的飞鸟，都从地上除灭，因为我造他们后悔了。</a:t>
            </a:r>
          </a:p>
          <a:p>
            <a:r>
              <a:rPr lang="en-US" altLang="zh-CN" sz="2400" dirty="0"/>
              <a:t>8</a:t>
            </a:r>
            <a:r>
              <a:rPr lang="zh-CN" altLang="en-US" sz="2400" b="1" dirty="0">
                <a:solidFill>
                  <a:srgbClr val="C00000"/>
                </a:solidFill>
              </a:rPr>
              <a:t>惟有挪亚在耶和华眼前蒙恩。</a:t>
            </a:r>
          </a:p>
          <a:p>
            <a:r>
              <a:rPr lang="en-US" altLang="zh-CN" sz="2400" dirty="0"/>
              <a:t>9</a:t>
            </a:r>
            <a:r>
              <a:rPr lang="zh-CN" altLang="en-US" sz="2400" dirty="0"/>
              <a:t>挪亚的后代记在下面。</a:t>
            </a:r>
            <a:r>
              <a:rPr lang="zh-CN" altLang="en-US" sz="2400" b="1" dirty="0">
                <a:solidFill>
                  <a:srgbClr val="C00000"/>
                </a:solidFill>
              </a:rPr>
              <a:t>挪亚是个义人，在当时的世代是个完全人。挪亚与神同行。</a:t>
            </a:r>
          </a:p>
          <a:p>
            <a:r>
              <a:rPr lang="en-US" altLang="zh-CN" sz="2400" dirty="0"/>
              <a:t>10</a:t>
            </a:r>
            <a:r>
              <a:rPr lang="zh-CN" altLang="en-US" sz="2400" dirty="0"/>
              <a:t>挪亚生了三个儿子，就是闪，含，雅弗。</a:t>
            </a:r>
          </a:p>
          <a:p>
            <a:r>
              <a:rPr lang="en-US" altLang="zh-CN" sz="2400" dirty="0"/>
              <a:t>11</a:t>
            </a:r>
            <a:r>
              <a:rPr lang="zh-CN" altLang="en-US" sz="2400" b="1" dirty="0">
                <a:solidFill>
                  <a:srgbClr val="0000FF"/>
                </a:solidFill>
              </a:rPr>
              <a:t>世界在神面前败坏，地上满了强暴。</a:t>
            </a:r>
          </a:p>
          <a:p>
            <a:r>
              <a:rPr lang="en-US" altLang="zh-CN" sz="2400" dirty="0"/>
              <a:t>12</a:t>
            </a:r>
            <a:r>
              <a:rPr lang="zh-CN" altLang="en-US" sz="2400" dirty="0"/>
              <a:t>神观看</a:t>
            </a:r>
            <a:r>
              <a:rPr lang="zh-CN" altLang="en-US" sz="2400" b="1" dirty="0">
                <a:solidFill>
                  <a:srgbClr val="0000FF"/>
                </a:solidFill>
              </a:rPr>
              <a:t>世界，见是败坏了。凡有血气的人，在地上都败坏了行为。</a:t>
            </a:r>
          </a:p>
          <a:p>
            <a:r>
              <a:rPr lang="en-US" altLang="zh-CN" sz="2400" dirty="0"/>
              <a:t>13</a:t>
            </a:r>
            <a:r>
              <a:rPr lang="zh-CN" altLang="en-US" sz="2400" b="1" dirty="0">
                <a:solidFill>
                  <a:srgbClr val="FF0000"/>
                </a:solidFill>
              </a:rPr>
              <a:t>神就对挪亚说，凡有血气的人，他的尽头已经来到我面前。因为地上满了他们的强暴，我要把他们和地一并毁灭。</a:t>
            </a:r>
          </a:p>
          <a:p>
            <a:r>
              <a:rPr lang="en-US" altLang="zh-CN" sz="2400" dirty="0"/>
              <a:t>14</a:t>
            </a:r>
            <a:r>
              <a:rPr lang="zh-CN" altLang="en-US" sz="2400" b="1" dirty="0">
                <a:solidFill>
                  <a:srgbClr val="FF0000"/>
                </a:solidFill>
              </a:rPr>
              <a:t>你要用歌斐木造一只方舟</a:t>
            </a:r>
            <a:r>
              <a:rPr lang="zh-CN" altLang="en-US" sz="2400" dirty="0"/>
              <a:t>，分一间一间地造，里外抹上松香。</a:t>
            </a:r>
            <a:endParaRPr lang="en-US" altLang="zh-CN" sz="2400" dirty="0"/>
          </a:p>
          <a:p>
            <a:endParaRPr lang="en-US" altLang="zh-CN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800" b="1" dirty="0"/>
              <a:t>神为什么要用大洪水除灭全地？</a:t>
            </a:r>
            <a:endParaRPr lang="en-US" altLang="zh-CN" sz="2800" b="1" dirty="0"/>
          </a:p>
        </p:txBody>
      </p:sp>
    </p:spTree>
    <p:extLst>
      <p:ext uri="{BB962C8B-B14F-4D97-AF65-F5344CB8AC3E}">
        <p14:creationId xmlns:p14="http://schemas.microsoft.com/office/powerpoint/2010/main" val="14446157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76AD6B7-5BA9-54E7-E700-CC07DAB60F72}"/>
              </a:ext>
            </a:extLst>
          </p:cNvPr>
          <p:cNvSpPr txBox="1"/>
          <p:nvPr/>
        </p:nvSpPr>
        <p:spPr>
          <a:xfrm>
            <a:off x="132883" y="128096"/>
            <a:ext cx="12059117" cy="6309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i="0" dirty="0">
                <a:solidFill>
                  <a:srgbClr val="2A2A2A"/>
                </a:solidFill>
                <a:effectLst/>
                <a:latin typeface="Roboto Condensed" panose="02000000000000000000" pitchFamily="2" charset="0"/>
              </a:rPr>
              <a:t>创世记</a:t>
            </a:r>
            <a:r>
              <a:rPr lang="en-US" altLang="zh-CN" sz="2400" b="1" i="0" dirty="0">
                <a:solidFill>
                  <a:srgbClr val="2A2A2A"/>
                </a:solidFill>
                <a:effectLst/>
                <a:latin typeface="Roboto Condensed" panose="02000000000000000000" pitchFamily="2" charset="0"/>
              </a:rPr>
              <a:t>6</a:t>
            </a:r>
          </a:p>
          <a:p>
            <a:r>
              <a:rPr lang="en-US" altLang="zh-CN" sz="2400" dirty="0"/>
              <a:t>14</a:t>
            </a:r>
            <a:r>
              <a:rPr lang="zh-CN" altLang="en-US" sz="2400" b="1" dirty="0">
                <a:solidFill>
                  <a:srgbClr val="FF0000"/>
                </a:solidFill>
              </a:rPr>
              <a:t>你要用歌斐木造一只方舟</a:t>
            </a:r>
            <a:r>
              <a:rPr lang="zh-CN" altLang="en-US" sz="2400" dirty="0"/>
              <a:t>，分一间一间地造，里外抹上松香。</a:t>
            </a:r>
            <a:endParaRPr lang="en-US" altLang="zh-CN" sz="2400" dirty="0"/>
          </a:p>
          <a:p>
            <a:r>
              <a:rPr lang="en-US" altLang="zh-CN" sz="2400" dirty="0"/>
              <a:t>15</a:t>
            </a:r>
            <a:r>
              <a:rPr lang="zh-CN" altLang="en-US" sz="2400" dirty="0"/>
              <a:t>方舟的造法乃是这样，要长三百肘，宽五十肘，高三十肘。</a:t>
            </a:r>
          </a:p>
          <a:p>
            <a:r>
              <a:rPr lang="en-US" altLang="zh-CN" sz="2400" dirty="0"/>
              <a:t>16</a:t>
            </a:r>
            <a:r>
              <a:rPr lang="zh-CN" altLang="en-US" sz="2400" dirty="0"/>
              <a:t>方舟上边要留透光处，高一肘。方舟的门要开在旁边。方舟要分上，中，下三层。</a:t>
            </a:r>
          </a:p>
          <a:p>
            <a:r>
              <a:rPr lang="en-US" altLang="zh-CN" sz="2400" dirty="0"/>
              <a:t>17</a:t>
            </a:r>
            <a:r>
              <a:rPr lang="zh-CN" altLang="en-US" sz="2400" dirty="0"/>
              <a:t>看哪！</a:t>
            </a:r>
            <a:r>
              <a:rPr lang="zh-CN" altLang="en-US" sz="2400" b="1" dirty="0">
                <a:solidFill>
                  <a:srgbClr val="FF0000"/>
                </a:solidFill>
              </a:rPr>
              <a:t>我要使洪水泛滥在地上，毁灭天下。凡地上有血肉，有气息的活物，无一不死。</a:t>
            </a:r>
          </a:p>
          <a:p>
            <a:r>
              <a:rPr lang="en-US" altLang="zh-CN" sz="2400" dirty="0"/>
              <a:t>18</a:t>
            </a:r>
            <a:r>
              <a:rPr lang="zh-CN" altLang="en-US" sz="2400" b="1" dirty="0">
                <a:solidFill>
                  <a:srgbClr val="FF0000"/>
                </a:solidFill>
              </a:rPr>
              <a:t>我却要与你立约</a:t>
            </a:r>
            <a:r>
              <a:rPr lang="zh-CN" altLang="en-US" sz="2400" dirty="0"/>
              <a:t>，你同你的妻，与儿子，儿妇，都要进入方舟。</a:t>
            </a:r>
          </a:p>
          <a:p>
            <a:r>
              <a:rPr lang="en-US" altLang="zh-CN" sz="2400" dirty="0"/>
              <a:t>19</a:t>
            </a:r>
            <a:r>
              <a:rPr lang="zh-CN" altLang="en-US" sz="2400" dirty="0"/>
              <a:t>凡有血肉的活物，每样两个，一公一母，你要带进方舟，</a:t>
            </a:r>
            <a:r>
              <a:rPr lang="zh-CN" altLang="en-US" sz="2400" b="1" dirty="0">
                <a:solidFill>
                  <a:srgbClr val="FF0000"/>
                </a:solidFill>
              </a:rPr>
              <a:t>好在你那里保全生命。</a:t>
            </a:r>
          </a:p>
          <a:p>
            <a:r>
              <a:rPr lang="en-US" altLang="zh-CN" sz="2400" dirty="0"/>
              <a:t>20</a:t>
            </a:r>
            <a:r>
              <a:rPr lang="zh-CN" altLang="en-US" sz="2400" dirty="0"/>
              <a:t>飞鸟各从其类，牲畜各从其类，地上的昆虫各从其类。每样两个，</a:t>
            </a:r>
            <a:r>
              <a:rPr lang="zh-CN" altLang="en-US" sz="2400" b="1" dirty="0">
                <a:solidFill>
                  <a:srgbClr val="FF0000"/>
                </a:solidFill>
              </a:rPr>
              <a:t>要到你那里，好保全生命。</a:t>
            </a:r>
          </a:p>
          <a:p>
            <a:r>
              <a:rPr lang="en-US" altLang="zh-CN" sz="2400" dirty="0"/>
              <a:t>21</a:t>
            </a:r>
            <a:r>
              <a:rPr lang="zh-CN" altLang="en-US" sz="2400" dirty="0"/>
              <a:t>你要拿各样食物积蓄起来，好作你和它们的食物。</a:t>
            </a:r>
          </a:p>
          <a:p>
            <a:r>
              <a:rPr lang="en-US" altLang="zh-CN" sz="2400" dirty="0"/>
              <a:t>22</a:t>
            </a:r>
            <a:r>
              <a:rPr lang="zh-CN" altLang="en-US" sz="2400" b="1" dirty="0">
                <a:solidFill>
                  <a:srgbClr val="C00000"/>
                </a:solidFill>
              </a:rPr>
              <a:t>挪亚就这样行。</a:t>
            </a:r>
            <a:r>
              <a:rPr lang="zh-CN" altLang="en-US" sz="3200" b="1" dirty="0">
                <a:solidFill>
                  <a:srgbClr val="C00000"/>
                </a:solidFill>
              </a:rPr>
              <a:t>凡</a:t>
            </a:r>
            <a:r>
              <a:rPr lang="zh-CN" altLang="en-US" sz="2400" b="1" dirty="0">
                <a:solidFill>
                  <a:srgbClr val="C00000"/>
                </a:solidFill>
              </a:rPr>
              <a:t>神所吩咐的，他</a:t>
            </a:r>
            <a:r>
              <a:rPr lang="zh-CN" altLang="en-US" sz="3200" b="1" dirty="0">
                <a:solidFill>
                  <a:srgbClr val="C00000"/>
                </a:solidFill>
              </a:rPr>
              <a:t>都</a:t>
            </a:r>
            <a:r>
              <a:rPr lang="zh-CN" altLang="en-US" sz="2400" b="1" dirty="0">
                <a:solidFill>
                  <a:srgbClr val="C00000"/>
                </a:solidFill>
              </a:rPr>
              <a:t>照样行了。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endParaRPr lang="en-US" sz="2400" b="1" dirty="0">
              <a:solidFill>
                <a:srgbClr val="C00000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800" b="1" dirty="0"/>
              <a:t>挪亚如何对待神的吩咐？</a:t>
            </a:r>
            <a:endParaRPr lang="en-US" altLang="zh-CN" sz="28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800" b="1" dirty="0"/>
              <a:t>挪亚对我们有什么启示？</a:t>
            </a:r>
            <a:endParaRPr lang="en-US" altLang="zh-CN" sz="2800" b="1" dirty="0"/>
          </a:p>
          <a:p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34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70268FF-F409-7114-3907-DAB66336EBAC}"/>
              </a:ext>
            </a:extLst>
          </p:cNvPr>
          <p:cNvSpPr txBox="1"/>
          <p:nvPr/>
        </p:nvSpPr>
        <p:spPr>
          <a:xfrm>
            <a:off x="271810" y="195366"/>
            <a:ext cx="11832839" cy="6309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i="0" dirty="0">
                <a:solidFill>
                  <a:srgbClr val="2A2A2A"/>
                </a:solidFill>
                <a:effectLst/>
                <a:latin typeface="Roboto Condensed" panose="02000000000000000000" pitchFamily="2" charset="0"/>
              </a:rPr>
              <a:t>创世记</a:t>
            </a:r>
            <a:r>
              <a:rPr lang="en-US" altLang="zh-CN" sz="2400" b="1" i="0" dirty="0">
                <a:solidFill>
                  <a:srgbClr val="2A2A2A"/>
                </a:solidFill>
                <a:effectLst/>
                <a:latin typeface="Roboto Condensed" panose="02000000000000000000" pitchFamily="2" charset="0"/>
              </a:rPr>
              <a:t>7</a:t>
            </a:r>
          </a:p>
          <a:p>
            <a:r>
              <a:rPr lang="en-US" altLang="zh-CN" sz="2200" dirty="0"/>
              <a:t>1</a:t>
            </a:r>
            <a:r>
              <a:rPr lang="zh-CN" altLang="en-US" sz="2200" dirty="0"/>
              <a:t>耶和华对挪亚说，你和你的全家都要进入方舟，</a:t>
            </a:r>
            <a:r>
              <a:rPr lang="zh-CN" altLang="en-US" sz="2200" b="1" dirty="0">
                <a:solidFill>
                  <a:srgbClr val="FF0000"/>
                </a:solidFill>
              </a:rPr>
              <a:t>因为在这世代中，我见你在我面前是义人</a:t>
            </a:r>
            <a:r>
              <a:rPr lang="zh-CN" altLang="en-US" sz="2200" dirty="0"/>
              <a:t>。</a:t>
            </a:r>
            <a:endParaRPr lang="en-US" altLang="zh-CN" sz="2200" dirty="0"/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凡洁净的畜类，你要带七公七母。不洁净的畜类，你要带一公一母。</a:t>
            </a:r>
          </a:p>
          <a:p>
            <a:r>
              <a:rPr lang="en-US" altLang="zh-CN" sz="2400" dirty="0"/>
              <a:t>3</a:t>
            </a:r>
            <a:r>
              <a:rPr lang="zh-CN" altLang="en-US" sz="2400" dirty="0"/>
              <a:t>空中的飞鸟，也要带七公七母，可以留种，活在全地上。</a:t>
            </a:r>
          </a:p>
          <a:p>
            <a:r>
              <a:rPr lang="en-US" altLang="zh-CN" sz="2400" dirty="0"/>
              <a:t>4</a:t>
            </a:r>
            <a:r>
              <a:rPr lang="zh-CN" altLang="en-US" sz="2400" dirty="0"/>
              <a:t>因为再过七天，</a:t>
            </a:r>
            <a:r>
              <a:rPr lang="zh-CN" altLang="en-US" sz="2400" b="1" dirty="0">
                <a:solidFill>
                  <a:srgbClr val="FF0000"/>
                </a:solidFill>
              </a:rPr>
              <a:t>我要降雨在地上四十昼夜，把我所造的各种活物，都从地上除灭</a:t>
            </a:r>
            <a:r>
              <a:rPr lang="zh-CN" altLang="en-US" sz="2400" dirty="0"/>
              <a:t>。</a:t>
            </a:r>
          </a:p>
          <a:p>
            <a:r>
              <a:rPr lang="en-US" altLang="zh-CN" sz="2400" dirty="0"/>
              <a:t>5</a:t>
            </a:r>
            <a:r>
              <a:rPr lang="zh-CN" altLang="en-US" sz="2400" b="1" dirty="0">
                <a:solidFill>
                  <a:srgbClr val="C00000"/>
                </a:solidFill>
              </a:rPr>
              <a:t>挪亚就遵着耶和华所吩咐的行了。</a:t>
            </a:r>
          </a:p>
          <a:p>
            <a:r>
              <a:rPr lang="en-US" altLang="zh-CN" sz="2400" dirty="0"/>
              <a:t>6</a:t>
            </a:r>
            <a:r>
              <a:rPr lang="zh-CN" altLang="en-US" sz="2400" dirty="0"/>
              <a:t>当洪水泛滥在地上的时候，挪亚整六百岁。</a:t>
            </a:r>
            <a:endParaRPr lang="en-US" altLang="zh-CN" sz="2400" dirty="0"/>
          </a:p>
          <a:p>
            <a:endParaRPr lang="en-US" sz="2400" dirty="0"/>
          </a:p>
          <a:p>
            <a:r>
              <a:rPr lang="en-US" altLang="zh-CN" sz="2400" dirty="0"/>
              <a:t>17</a:t>
            </a:r>
            <a:r>
              <a:rPr lang="zh-CN" altLang="en-US" sz="2400" dirty="0"/>
              <a:t>洪水泛滥在地上四十天，水往上长，把方舟从地上漂起</a:t>
            </a:r>
            <a:endParaRPr lang="en-US" altLang="zh-CN" sz="2400" dirty="0"/>
          </a:p>
          <a:p>
            <a:r>
              <a:rPr lang="en-US" altLang="zh-CN" sz="2400" dirty="0"/>
              <a:t>18</a:t>
            </a:r>
            <a:r>
              <a:rPr lang="zh-CN" altLang="en-US" sz="2400" dirty="0"/>
              <a:t>水势浩大，在地上大大地往上长，方舟在水面上漂来漂去。</a:t>
            </a:r>
            <a:endParaRPr lang="en-US" altLang="zh-CN" sz="2400" dirty="0"/>
          </a:p>
          <a:p>
            <a:r>
              <a:rPr lang="en-US" altLang="zh-CN" sz="2400" dirty="0"/>
              <a:t>19</a:t>
            </a:r>
            <a:r>
              <a:rPr lang="zh-CN" altLang="en-US" sz="2400" dirty="0"/>
              <a:t>水势在地上极其浩大，天下的高山都淹没了。</a:t>
            </a:r>
          </a:p>
          <a:p>
            <a:r>
              <a:rPr lang="en-US" altLang="zh-CN" sz="2400" dirty="0"/>
              <a:t>20</a:t>
            </a:r>
            <a:r>
              <a:rPr lang="zh-CN" altLang="en-US" sz="2400" dirty="0"/>
              <a:t>水势比山高过十五肘，山岭都淹没了。</a:t>
            </a:r>
          </a:p>
          <a:p>
            <a:r>
              <a:rPr lang="en-US" altLang="zh-CN" sz="2200" dirty="0"/>
              <a:t>21</a:t>
            </a:r>
            <a:r>
              <a:rPr lang="zh-CN" altLang="en-US" sz="2200" dirty="0"/>
              <a:t>凡在地上有血肉的动物，就是飞鸟，牲畜，走兽，和爬在地上的昆虫，以及所有的人都死了。</a:t>
            </a:r>
          </a:p>
          <a:p>
            <a:r>
              <a:rPr lang="en-US" altLang="zh-CN" sz="2400" dirty="0"/>
              <a:t>22</a:t>
            </a:r>
            <a:r>
              <a:rPr lang="zh-CN" altLang="en-US" sz="2400" dirty="0"/>
              <a:t>凡在旱地上，鼻孔有气息的生灵都死了。</a:t>
            </a:r>
          </a:p>
          <a:p>
            <a:r>
              <a:rPr lang="en-US" altLang="zh-CN" sz="2400" dirty="0"/>
              <a:t>23</a:t>
            </a:r>
            <a:r>
              <a:rPr lang="zh-CN" altLang="en-US" sz="2400" dirty="0"/>
              <a:t>凡地上各类的活物，连人带牲畜，昆虫，以及空中的飞鸟，都从地上除灭了，只留下挪亚和那些与他同在方舟里的。</a:t>
            </a:r>
          </a:p>
          <a:p>
            <a:r>
              <a:rPr lang="en-US" altLang="zh-CN" sz="2400" dirty="0"/>
              <a:t>24</a:t>
            </a:r>
            <a:r>
              <a:rPr lang="zh-CN" altLang="en-US" sz="2400" dirty="0"/>
              <a:t>水势浩大，在地上共一百五十天。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170326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70268FF-F409-7114-3907-DAB66336EBAC}"/>
              </a:ext>
            </a:extLst>
          </p:cNvPr>
          <p:cNvSpPr txBox="1"/>
          <p:nvPr/>
        </p:nvSpPr>
        <p:spPr>
          <a:xfrm>
            <a:off x="349868" y="251119"/>
            <a:ext cx="11754780" cy="64589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i="0" dirty="0">
                <a:solidFill>
                  <a:srgbClr val="2A2A2A"/>
                </a:solidFill>
                <a:effectLst/>
                <a:latin typeface="Roboto Condensed" panose="02000000000000000000" pitchFamily="2" charset="0"/>
              </a:rPr>
              <a:t>创世记</a:t>
            </a:r>
            <a:r>
              <a:rPr lang="en-US" altLang="zh-CN" sz="2400" b="1" i="0" dirty="0">
                <a:solidFill>
                  <a:srgbClr val="2A2A2A"/>
                </a:solidFill>
                <a:effectLst/>
                <a:latin typeface="Roboto Condensed" panose="02000000000000000000" pitchFamily="2" charset="0"/>
              </a:rPr>
              <a:t>8</a:t>
            </a:r>
          </a:p>
          <a:p>
            <a:r>
              <a:rPr lang="en-US" altLang="zh-CN" sz="2200" dirty="0"/>
              <a:t>1</a:t>
            </a:r>
            <a:r>
              <a:rPr lang="zh-CN" altLang="en-US" sz="2200" dirty="0"/>
              <a:t>神记念挪亚和挪亚方舟里的一切走兽牲畜。神叫风吹地，水势渐落。</a:t>
            </a:r>
            <a:endParaRPr lang="en-US" altLang="zh-CN" sz="2200" dirty="0"/>
          </a:p>
          <a:p>
            <a:endParaRPr lang="en-US" altLang="zh-CN" sz="2200" dirty="0"/>
          </a:p>
          <a:p>
            <a:r>
              <a:rPr lang="en-US" altLang="zh-CN" sz="2200" dirty="0"/>
              <a:t>13</a:t>
            </a:r>
            <a:r>
              <a:rPr lang="zh-CN" altLang="en-US" sz="2200" dirty="0"/>
              <a:t>到挪亚六百零一岁，正月初一日，地上的水都干了。挪亚撤去方舟的盖观看，便见地面上干了。</a:t>
            </a:r>
          </a:p>
          <a:p>
            <a:r>
              <a:rPr lang="en-US" altLang="zh-CN" sz="2200" dirty="0"/>
              <a:t>14</a:t>
            </a:r>
            <a:r>
              <a:rPr lang="zh-CN" altLang="en-US" sz="2200" dirty="0"/>
              <a:t>到了二月二十七日，地就都干了。</a:t>
            </a:r>
          </a:p>
          <a:p>
            <a:r>
              <a:rPr lang="en-US" altLang="zh-CN" sz="2200" dirty="0"/>
              <a:t>15</a:t>
            </a:r>
            <a:r>
              <a:rPr lang="zh-CN" altLang="en-US" sz="2200" b="1" dirty="0">
                <a:solidFill>
                  <a:srgbClr val="FF0000"/>
                </a:solidFill>
              </a:rPr>
              <a:t>神对挪亚说，</a:t>
            </a:r>
          </a:p>
          <a:p>
            <a:r>
              <a:rPr lang="en-US" altLang="zh-CN" sz="2200" dirty="0"/>
              <a:t>16</a:t>
            </a:r>
            <a:r>
              <a:rPr lang="zh-CN" altLang="en-US" sz="2200" b="1" dirty="0">
                <a:solidFill>
                  <a:srgbClr val="FF0000"/>
                </a:solidFill>
              </a:rPr>
              <a:t>你和你的妻子，儿子，儿妇都可以出方舟。</a:t>
            </a:r>
          </a:p>
          <a:p>
            <a:r>
              <a:rPr lang="en-US" altLang="zh-CN" sz="2200" dirty="0"/>
              <a:t>17</a:t>
            </a:r>
            <a:r>
              <a:rPr lang="zh-CN" altLang="en-US" sz="2200" dirty="0"/>
              <a:t>在你那里凡有血肉的活物，就是飞鸟，牲畜，和一切爬在地上的昆虫，都要带出来，叫它在地上多多滋生，大大兴旺。</a:t>
            </a:r>
          </a:p>
          <a:p>
            <a:r>
              <a:rPr lang="en-US" altLang="zh-CN" sz="2200" dirty="0"/>
              <a:t>18</a:t>
            </a:r>
            <a:r>
              <a:rPr lang="zh-CN" altLang="en-US" sz="2200" b="1" dirty="0">
                <a:solidFill>
                  <a:srgbClr val="C00000"/>
                </a:solidFill>
              </a:rPr>
              <a:t>于是挪亚和他的妻子，儿子，儿妇，都出来了</a:t>
            </a:r>
            <a:r>
              <a:rPr lang="zh-CN" altLang="en-US" sz="2200" dirty="0"/>
              <a:t>。</a:t>
            </a:r>
          </a:p>
          <a:p>
            <a:r>
              <a:rPr lang="en-US" altLang="zh-CN" sz="2200" dirty="0"/>
              <a:t>19</a:t>
            </a:r>
            <a:r>
              <a:rPr lang="zh-CN" altLang="en-US" sz="2200" dirty="0"/>
              <a:t>一切走兽，昆虫，飞鸟，和地上所有的动物，各从其类，也都出了方舟。</a:t>
            </a:r>
          </a:p>
          <a:p>
            <a:r>
              <a:rPr lang="en-US" altLang="zh-CN" sz="2200" dirty="0"/>
              <a:t>20</a:t>
            </a:r>
            <a:r>
              <a:rPr lang="zh-CN" altLang="en-US" sz="2200" b="1" dirty="0">
                <a:solidFill>
                  <a:srgbClr val="C00000"/>
                </a:solidFill>
              </a:rPr>
              <a:t>挪亚为耶和华筑了一座坛，拿各类洁净的牲畜，飞鸟献在坛上为燔祭。</a:t>
            </a:r>
          </a:p>
          <a:p>
            <a:r>
              <a:rPr lang="en-US" altLang="zh-CN" sz="2200" dirty="0"/>
              <a:t>21</a:t>
            </a:r>
            <a:r>
              <a:rPr lang="zh-CN" altLang="en-US" sz="2200" b="1" dirty="0">
                <a:solidFill>
                  <a:srgbClr val="FF0000"/>
                </a:solidFill>
              </a:rPr>
              <a:t>耶和华闻那馨香之气，就心里说，我不再因人的缘故咒诅地</a:t>
            </a:r>
            <a:r>
              <a:rPr lang="zh-CN" altLang="en-US" sz="2200" dirty="0"/>
              <a:t>（人从小时心里怀着恶念），</a:t>
            </a:r>
            <a:r>
              <a:rPr lang="zh-CN" altLang="en-US" sz="2200" b="1" dirty="0">
                <a:solidFill>
                  <a:srgbClr val="FF0000"/>
                </a:solidFill>
              </a:rPr>
              <a:t>也不再按着我才行的，灭各种的活物了。</a:t>
            </a:r>
          </a:p>
          <a:p>
            <a:r>
              <a:rPr lang="en-US" altLang="zh-CN" sz="2200" dirty="0"/>
              <a:t>22</a:t>
            </a:r>
            <a:r>
              <a:rPr lang="zh-CN" altLang="en-US" sz="2200" dirty="0"/>
              <a:t>地还存留的时候，稼穑，寒暑，冬夏，昼夜就永不停息了。</a:t>
            </a:r>
            <a:endParaRPr lang="en-US" altLang="zh-CN" sz="2200" dirty="0"/>
          </a:p>
          <a:p>
            <a:endParaRPr lang="en-US" altLang="zh-CN" sz="22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800" b="1" dirty="0"/>
              <a:t>挪亚出了方舟做的第一件事是什么？</a:t>
            </a:r>
            <a:endParaRPr lang="en-US" altLang="zh-CN" sz="2800" b="1" dirty="0"/>
          </a:p>
        </p:txBody>
      </p:sp>
    </p:spTree>
    <p:extLst>
      <p:ext uri="{BB962C8B-B14F-4D97-AF65-F5344CB8AC3E}">
        <p14:creationId xmlns:p14="http://schemas.microsoft.com/office/powerpoint/2010/main" val="1147628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823CD3-52F1-D048-5360-E7FEDF60B0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868" y="1183888"/>
            <a:ext cx="7147932" cy="421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3600" b="1" dirty="0"/>
              <a:t>终极问题： 什么是世界观？</a:t>
            </a:r>
            <a:br>
              <a:rPr lang="en-US" altLang="zh-CN" dirty="0"/>
            </a:br>
            <a:endParaRPr lang="en-US" altLang="zh-CN" dirty="0"/>
          </a:p>
          <a:p>
            <a:endParaRPr lang="en-US" altLang="zh-CN" dirty="0"/>
          </a:p>
          <a:p>
            <a:r>
              <a:rPr lang="en-US" altLang="zh-CN" sz="2800" b="1" dirty="0"/>
              <a:t>* </a:t>
            </a:r>
            <a:r>
              <a:rPr lang="zh-CN" altLang="en-US" sz="2800" b="1" dirty="0"/>
              <a:t>这世界从哪里来</a:t>
            </a:r>
            <a:r>
              <a:rPr lang="en-US" altLang="zh-CN" sz="2800" b="1" dirty="0"/>
              <a:t>?</a:t>
            </a:r>
            <a:br>
              <a:rPr lang="zh-CN" altLang="en-US" sz="2800" b="1" dirty="0"/>
            </a:br>
            <a:endParaRPr lang="en-US" altLang="zh-CN" sz="2800" b="1" dirty="0"/>
          </a:p>
          <a:p>
            <a:r>
              <a:rPr lang="en-US" altLang="zh-CN" sz="2800" b="1" dirty="0"/>
              <a:t>* </a:t>
            </a:r>
            <a:r>
              <a:rPr lang="zh-CN" altLang="en-US" sz="2800" b="1" dirty="0"/>
              <a:t>人是什么</a:t>
            </a:r>
            <a:r>
              <a:rPr lang="en-US" altLang="zh-CN" sz="2800" b="1" dirty="0"/>
              <a:t>?</a:t>
            </a:r>
            <a:r>
              <a:rPr lang="zh-CN" altLang="en-US" sz="2800" b="1" dirty="0"/>
              <a:t> 人的存在有何意义 </a:t>
            </a:r>
            <a:r>
              <a:rPr lang="en-US" altLang="zh-CN" sz="2800" b="1" dirty="0"/>
              <a:t>? </a:t>
            </a:r>
            <a:r>
              <a:rPr lang="zh-CN" altLang="en-US" sz="2800" b="1" dirty="0"/>
              <a:t>要怎樣活</a:t>
            </a:r>
            <a:r>
              <a:rPr lang="en-US" altLang="zh-CN" sz="2800" b="1" dirty="0"/>
              <a:t>?</a:t>
            </a:r>
            <a:br>
              <a:rPr lang="zh-CN" altLang="en-US" sz="2800" b="1" dirty="0"/>
            </a:br>
            <a:endParaRPr lang="en-US" altLang="zh-CN" sz="2800" b="1" dirty="0"/>
          </a:p>
          <a:p>
            <a:r>
              <a:rPr lang="en-US" altLang="zh-CN" sz="2800" b="1" dirty="0"/>
              <a:t>* </a:t>
            </a:r>
            <a:r>
              <a:rPr lang="zh-CN" altLang="en-US" sz="2800" b="1" dirty="0"/>
              <a:t>世上的问题根源是什么</a:t>
            </a:r>
            <a:r>
              <a:rPr lang="en-US" altLang="zh-CN" sz="2800" b="1" dirty="0"/>
              <a:t>?</a:t>
            </a:r>
            <a:r>
              <a:rPr lang="zh-CN" altLang="en-US" sz="2800" b="1" dirty="0"/>
              <a:t> 要如何解决</a:t>
            </a:r>
            <a:r>
              <a:rPr lang="en-US" altLang="zh-CN" sz="2800" b="1" dirty="0"/>
              <a:t>?</a:t>
            </a:r>
            <a:br>
              <a:rPr lang="zh-CN" altLang="en-US" sz="2800" b="1" dirty="0"/>
            </a:br>
            <a:endParaRPr lang="en-US" altLang="zh-CN" sz="2800" b="1" dirty="0"/>
          </a:p>
          <a:p>
            <a:r>
              <a:rPr lang="en-US" altLang="zh-CN" sz="2800" b="1" dirty="0"/>
              <a:t>* </a:t>
            </a:r>
            <a:r>
              <a:rPr lang="zh-CN" altLang="en-US" sz="2800" b="1" dirty="0"/>
              <a:t>我死后会如何</a:t>
            </a:r>
            <a:r>
              <a:rPr lang="en-US" altLang="zh-CN" sz="2800" b="1" dirty="0"/>
              <a:t>?</a:t>
            </a:r>
            <a:endParaRPr lang="en-US" altLang="en-US" sz="28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91A781-F2B4-8707-EBC8-3234745A3D0F}"/>
              </a:ext>
            </a:extLst>
          </p:cNvPr>
          <p:cNvSpPr txBox="1"/>
          <p:nvPr/>
        </p:nvSpPr>
        <p:spPr>
          <a:xfrm>
            <a:off x="8424746" y="2235149"/>
            <a:ext cx="349590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7030A0"/>
                </a:solidFill>
              </a:rPr>
              <a:t>看门大爷的三个问题：</a:t>
            </a:r>
            <a:endParaRPr lang="en-US" altLang="zh-CN" sz="2400" dirty="0">
              <a:solidFill>
                <a:srgbClr val="7030A0"/>
              </a:solidFill>
            </a:endParaRPr>
          </a:p>
          <a:p>
            <a:endParaRPr lang="en-US" altLang="zh-CN" sz="2400" dirty="0">
              <a:solidFill>
                <a:srgbClr val="7030A0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zh-CN" altLang="en-US" sz="2400" dirty="0">
                <a:solidFill>
                  <a:srgbClr val="7030A0"/>
                </a:solidFill>
              </a:rPr>
              <a:t>你是谁？</a:t>
            </a:r>
            <a:endParaRPr lang="en-US" altLang="zh-CN" sz="2400" dirty="0">
              <a:solidFill>
                <a:srgbClr val="7030A0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altLang="zh-CN" sz="2400" dirty="0">
              <a:solidFill>
                <a:srgbClr val="7030A0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zh-CN" altLang="en-US" sz="2400" dirty="0">
                <a:solidFill>
                  <a:srgbClr val="7030A0"/>
                </a:solidFill>
              </a:rPr>
              <a:t>干什么的？</a:t>
            </a:r>
            <a:endParaRPr lang="en-US" altLang="zh-CN" sz="2400" dirty="0">
              <a:solidFill>
                <a:srgbClr val="7030A0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altLang="zh-CN" sz="2400" dirty="0">
              <a:solidFill>
                <a:srgbClr val="7030A0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zh-CN" altLang="en-US" sz="2400" dirty="0">
                <a:solidFill>
                  <a:srgbClr val="7030A0"/>
                </a:solidFill>
              </a:rPr>
              <a:t>到哪里去？</a:t>
            </a:r>
            <a:endParaRPr 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5711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70268FF-F409-7114-3907-DAB66336EBAC}"/>
              </a:ext>
            </a:extLst>
          </p:cNvPr>
          <p:cNvSpPr txBox="1"/>
          <p:nvPr/>
        </p:nvSpPr>
        <p:spPr>
          <a:xfrm>
            <a:off x="218610" y="223241"/>
            <a:ext cx="11754780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i="0" dirty="0">
                <a:solidFill>
                  <a:srgbClr val="2A2A2A"/>
                </a:solidFill>
                <a:effectLst/>
                <a:latin typeface="Roboto Condensed" panose="02000000000000000000" pitchFamily="2" charset="0"/>
              </a:rPr>
              <a:t>创世记</a:t>
            </a:r>
            <a:r>
              <a:rPr lang="en-US" altLang="zh-CN" sz="2400" b="1" i="0" dirty="0">
                <a:effectLst/>
                <a:latin typeface="Roboto Condensed" panose="02000000000000000000" pitchFamily="2" charset="0"/>
              </a:rPr>
              <a:t>9   </a:t>
            </a:r>
            <a:r>
              <a:rPr lang="zh-CN" altLang="en-US" sz="2400" b="1" dirty="0"/>
              <a:t>挪亚之约</a:t>
            </a:r>
            <a:endParaRPr lang="en-US" altLang="zh-CN" sz="2400" b="1" i="0" dirty="0">
              <a:effectLst/>
              <a:latin typeface="Roboto Condensed" panose="02000000000000000000" pitchFamily="2" charset="0"/>
            </a:endParaRPr>
          </a:p>
          <a:p>
            <a:r>
              <a:rPr lang="en-US" altLang="zh-CN" sz="2200" dirty="0"/>
              <a:t>1</a:t>
            </a:r>
            <a:r>
              <a:rPr lang="zh-CN" altLang="en-US" sz="2200" b="1" dirty="0">
                <a:solidFill>
                  <a:srgbClr val="FF0000"/>
                </a:solidFill>
              </a:rPr>
              <a:t>神赐福给挪亚和他的儿子，对他们说，你们要生养众多，遍满了地。</a:t>
            </a:r>
          </a:p>
          <a:p>
            <a:r>
              <a:rPr lang="en-US" altLang="zh-CN" sz="2200" dirty="0"/>
              <a:t>2</a:t>
            </a:r>
            <a:r>
              <a:rPr lang="zh-CN" altLang="en-US" sz="2200" dirty="0"/>
              <a:t>凡地上的走兽和空中的飞鸟，都必惊恐，惧怕你们。连地上一切的昆虫并海里一切的鱼，都交付你们的手。</a:t>
            </a:r>
          </a:p>
          <a:p>
            <a:r>
              <a:rPr lang="en-US" altLang="zh-CN" sz="2200" dirty="0"/>
              <a:t>3</a:t>
            </a:r>
            <a:r>
              <a:rPr lang="zh-CN" altLang="en-US" sz="2200" dirty="0"/>
              <a:t>凡活着的动物，都可以作你们的食物。这一切我都赐给你们，如同菜蔬一样。</a:t>
            </a:r>
          </a:p>
          <a:p>
            <a:r>
              <a:rPr lang="en-US" altLang="zh-CN" sz="2200" dirty="0"/>
              <a:t>4</a:t>
            </a:r>
            <a:r>
              <a:rPr lang="zh-CN" altLang="en-US" sz="2200" dirty="0"/>
              <a:t>惟独肉带着血，那就是它的生命，你们不可吃。</a:t>
            </a:r>
          </a:p>
          <a:p>
            <a:r>
              <a:rPr lang="en-US" altLang="zh-CN" sz="2200" dirty="0"/>
              <a:t>5</a:t>
            </a:r>
            <a:r>
              <a:rPr lang="zh-CN" altLang="en-US" sz="2200" b="1" dirty="0">
                <a:solidFill>
                  <a:srgbClr val="FF0000"/>
                </a:solidFill>
              </a:rPr>
              <a:t>流你们血，害你们命的，无论是兽，是人，我必讨他的罪，</a:t>
            </a:r>
            <a:r>
              <a:rPr lang="zh-CN" altLang="en-US" sz="2200" dirty="0"/>
              <a:t>就是向各人的弟兄也是如此。</a:t>
            </a:r>
          </a:p>
          <a:p>
            <a:r>
              <a:rPr lang="en-US" altLang="zh-CN" sz="2200" dirty="0"/>
              <a:t>6</a:t>
            </a:r>
            <a:r>
              <a:rPr lang="zh-CN" altLang="en-US" sz="2200" b="1" dirty="0">
                <a:solidFill>
                  <a:srgbClr val="FF0000"/>
                </a:solidFill>
              </a:rPr>
              <a:t>凡流人血的，他的血也必被人所流。因为神造人是照自己的形像造的。</a:t>
            </a:r>
          </a:p>
          <a:p>
            <a:r>
              <a:rPr lang="en-US" altLang="zh-CN" sz="2200" dirty="0"/>
              <a:t>7</a:t>
            </a:r>
            <a:r>
              <a:rPr lang="zh-CN" altLang="en-US" sz="2200" dirty="0"/>
              <a:t>你们要生养众多，在地上昌盛繁茂。</a:t>
            </a:r>
          </a:p>
          <a:p>
            <a:r>
              <a:rPr lang="en-US" altLang="zh-CN" sz="2200" dirty="0"/>
              <a:t>8</a:t>
            </a:r>
            <a:r>
              <a:rPr lang="zh-CN" altLang="en-US" sz="2200" b="1" dirty="0">
                <a:solidFill>
                  <a:srgbClr val="FF0000"/>
                </a:solidFill>
              </a:rPr>
              <a:t>神晓谕挪亚和他的儿子说，</a:t>
            </a:r>
          </a:p>
          <a:p>
            <a:r>
              <a:rPr lang="en-US" altLang="zh-CN" sz="2200" dirty="0"/>
              <a:t>9</a:t>
            </a:r>
            <a:r>
              <a:rPr lang="zh-CN" altLang="en-US" sz="2200" b="1" dirty="0">
                <a:solidFill>
                  <a:srgbClr val="FF0000"/>
                </a:solidFill>
              </a:rPr>
              <a:t>我与你们和你们的后裔立约，</a:t>
            </a:r>
          </a:p>
          <a:p>
            <a:r>
              <a:rPr lang="en-US" altLang="zh-CN" sz="2200" dirty="0"/>
              <a:t>10</a:t>
            </a:r>
            <a:r>
              <a:rPr lang="zh-CN" altLang="en-US" sz="2200" b="1" dirty="0">
                <a:solidFill>
                  <a:srgbClr val="FF0000"/>
                </a:solidFill>
              </a:rPr>
              <a:t>并与你们这里的一切活物，就是飞鸟，牲畜，走兽，凡从方舟里出来的活物立约。</a:t>
            </a:r>
          </a:p>
          <a:p>
            <a:r>
              <a:rPr lang="en-US" altLang="zh-CN" sz="2200" dirty="0"/>
              <a:t>11</a:t>
            </a:r>
            <a:r>
              <a:rPr lang="zh-CN" altLang="en-US" sz="2200" b="1" dirty="0">
                <a:solidFill>
                  <a:srgbClr val="FF0000"/>
                </a:solidFill>
              </a:rPr>
              <a:t>我与你们立约，凡有血肉的，不再被洪水灭绝，也不再有洪水毁坏地了。</a:t>
            </a:r>
          </a:p>
          <a:p>
            <a:r>
              <a:rPr lang="en-US" altLang="zh-CN" sz="2200" dirty="0"/>
              <a:t>12</a:t>
            </a:r>
            <a:r>
              <a:rPr lang="zh-CN" altLang="en-US" sz="2200" dirty="0"/>
              <a:t>神说，我与你们并你们这里的各样活物所立的永约，是有记号的。</a:t>
            </a:r>
          </a:p>
          <a:p>
            <a:r>
              <a:rPr lang="en-US" altLang="zh-CN" sz="2200" dirty="0"/>
              <a:t>13</a:t>
            </a:r>
            <a:r>
              <a:rPr lang="zh-CN" altLang="en-US" sz="2200" b="1" dirty="0">
                <a:solidFill>
                  <a:srgbClr val="FF0000"/>
                </a:solidFill>
              </a:rPr>
              <a:t>我把虹放在云彩中，这就可作我与地立约的记号了。</a:t>
            </a:r>
          </a:p>
          <a:p>
            <a:r>
              <a:rPr lang="en-US" altLang="zh-CN" sz="2200" dirty="0"/>
              <a:t>14</a:t>
            </a:r>
            <a:r>
              <a:rPr lang="zh-CN" altLang="en-US" sz="2200" dirty="0"/>
              <a:t>我使云彩盖地的时候，必有虹现在云彩中，</a:t>
            </a:r>
          </a:p>
          <a:p>
            <a:r>
              <a:rPr lang="en-US" altLang="zh-CN" sz="2200" dirty="0"/>
              <a:t>15</a:t>
            </a:r>
            <a:r>
              <a:rPr lang="zh-CN" altLang="en-US" sz="2200" dirty="0"/>
              <a:t>我便记念我与你们和各样有血肉的活物所立的约，水就再不泛滥，毁坏一切有血肉的物了。</a:t>
            </a:r>
          </a:p>
          <a:p>
            <a:r>
              <a:rPr lang="en-US" altLang="zh-CN" sz="2200" dirty="0"/>
              <a:t>16</a:t>
            </a:r>
            <a:r>
              <a:rPr lang="zh-CN" altLang="en-US" sz="2200" dirty="0"/>
              <a:t>虹必现在云彩中，我看见，就要记念我与地上各样有血肉的活物所立的永约。</a:t>
            </a:r>
          </a:p>
          <a:p>
            <a:r>
              <a:rPr lang="en-US" altLang="zh-CN" sz="2200" dirty="0"/>
              <a:t>17</a:t>
            </a:r>
            <a:r>
              <a:rPr lang="zh-CN" altLang="en-US" sz="2200" b="1" dirty="0">
                <a:solidFill>
                  <a:srgbClr val="FF0000"/>
                </a:solidFill>
              </a:rPr>
              <a:t>神对挪亚说，这就是我与地上一切有血肉之物立约的记号了。</a:t>
            </a:r>
            <a:endParaRPr lang="en-US" altLang="zh-CN" sz="2200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C7D57A-3639-2ED6-FFCA-95E4F58DF39C}"/>
              </a:ext>
            </a:extLst>
          </p:cNvPr>
          <p:cNvSpPr txBox="1"/>
          <p:nvPr/>
        </p:nvSpPr>
        <p:spPr>
          <a:xfrm>
            <a:off x="6300444" y="2939406"/>
            <a:ext cx="34847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</a:rPr>
              <a:t>十诫之一：不可杀人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BD8A0E-9A83-8207-1625-77110D54EB25}"/>
              </a:ext>
            </a:extLst>
          </p:cNvPr>
          <p:cNvSpPr txBox="1"/>
          <p:nvPr/>
        </p:nvSpPr>
        <p:spPr>
          <a:xfrm>
            <a:off x="3150683" y="103276"/>
            <a:ext cx="21312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0000FF"/>
                </a:solidFill>
              </a:rPr>
              <a:t>彩虹之约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46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9EC9E9-A37F-B546-CB8E-32FD90115867}"/>
              </a:ext>
            </a:extLst>
          </p:cNvPr>
          <p:cNvSpPr txBox="1"/>
          <p:nvPr/>
        </p:nvSpPr>
        <p:spPr>
          <a:xfrm>
            <a:off x="233247" y="289922"/>
            <a:ext cx="11725505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课堂提问与分享 </a:t>
            </a:r>
            <a:r>
              <a:rPr lang="en-US" altLang="zh-CN" sz="3200" b="1" dirty="0"/>
              <a:t>Q&amp;A</a:t>
            </a:r>
          </a:p>
          <a:p>
            <a:pPr algn="ctr"/>
            <a:endParaRPr lang="en-US" altLang="zh-CN" sz="12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200" dirty="0"/>
              <a:t>Q1: </a:t>
            </a:r>
            <a:r>
              <a:rPr lang="zh-CN" altLang="en-US" sz="2200" dirty="0"/>
              <a:t>地上罪恶很大，但为什么走兽，并昆虫，以及空中的飞鸟，都从地上除灭？</a:t>
            </a:r>
            <a:endParaRPr lang="en-US" altLang="zh-CN" sz="2200" dirty="0"/>
          </a:p>
          <a:p>
            <a:r>
              <a:rPr lang="en-US" altLang="zh-CN" sz="2200" dirty="0"/>
              <a:t>       </a:t>
            </a:r>
            <a:r>
              <a:rPr lang="zh-CN" altLang="en-US" sz="2200" dirty="0"/>
              <a:t>答：人犯了罪，整个大地都被诅咒，例如创世纪</a:t>
            </a:r>
            <a:r>
              <a:rPr lang="en-US" altLang="zh-CN" sz="2200" dirty="0"/>
              <a:t>3:17-19</a:t>
            </a:r>
            <a:endParaRPr lang="zh-CN" altLang="en-US" sz="2200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zh-CN" altLang="en-US" sz="2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200" dirty="0"/>
              <a:t>Q2: </a:t>
            </a:r>
            <a:r>
              <a:rPr lang="zh-CN" altLang="en-US" sz="2200" dirty="0"/>
              <a:t>神告诉挪亚要用歌斐木造船，这木头有什么特殊？为什么要用歌斐木？</a:t>
            </a:r>
          </a:p>
          <a:p>
            <a:r>
              <a:rPr lang="en-US" altLang="zh-CN" sz="2200" dirty="0"/>
              <a:t>       </a:t>
            </a:r>
            <a:r>
              <a:rPr lang="zh-CN" altLang="en-US" sz="2200" dirty="0"/>
              <a:t>答：不清楚歌斐木到底是什么，应该特别适合造方舟。</a:t>
            </a:r>
            <a:endParaRPr lang="en-US" altLang="zh-CN" sz="2200" dirty="0"/>
          </a:p>
          <a:p>
            <a:endParaRPr lang="zh-CN" altLang="en-US" sz="2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200" dirty="0"/>
              <a:t>Q3: </a:t>
            </a:r>
            <a:r>
              <a:rPr lang="zh-CN" altLang="en-US" sz="2200" dirty="0"/>
              <a:t>世人都是挪亚的后代，为什么有什么不同人种？</a:t>
            </a:r>
            <a:endParaRPr lang="en-US" altLang="zh-CN" sz="2200" dirty="0"/>
          </a:p>
          <a:p>
            <a:r>
              <a:rPr lang="en-US" altLang="zh-CN" sz="2200" dirty="0"/>
              <a:t>       </a:t>
            </a:r>
            <a:r>
              <a:rPr lang="zh-CN" altLang="en-US" sz="2200" dirty="0"/>
              <a:t>答：人对环境的适应，逐渐变化成现代的不同人种</a:t>
            </a:r>
            <a:endParaRPr lang="en-US" altLang="zh-CN" sz="2200" dirty="0"/>
          </a:p>
          <a:p>
            <a:endParaRPr lang="zh-CN" altLang="en-US" sz="2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200" dirty="0"/>
              <a:t>Q3: </a:t>
            </a:r>
            <a:r>
              <a:rPr lang="zh-CN" altLang="en-US" sz="2200" dirty="0"/>
              <a:t>世人都是挪亚的后代，弟兄姐妹如何能结婚？</a:t>
            </a:r>
          </a:p>
          <a:p>
            <a:r>
              <a:rPr lang="en-US" altLang="zh-CN" sz="2200" dirty="0"/>
              <a:t>        </a:t>
            </a:r>
            <a:r>
              <a:rPr lang="zh-CN" altLang="en-US" sz="2200" dirty="0"/>
              <a:t>答：始祖们能活八九百岁，但现代人的寿命大大减少，在属灵上是罪的缘故，在基因水平，也有很夺的变化</a:t>
            </a:r>
            <a:r>
              <a:rPr lang="en-US" altLang="zh-CN" sz="2200" dirty="0"/>
              <a:t>/</a:t>
            </a:r>
            <a:r>
              <a:rPr lang="zh-CN" altLang="en-US" sz="2200" dirty="0"/>
              <a:t>变异，近亲结婚导致隐性遗传基因变异的机率提高，所以现代人的弟兄姐妹及近亲不能结婚。</a:t>
            </a:r>
            <a:endParaRPr lang="en-US" altLang="zh-CN" sz="2200" dirty="0"/>
          </a:p>
          <a:p>
            <a:endParaRPr lang="zh-CN" altLang="en-US" sz="2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200" dirty="0"/>
              <a:t>Comment</a:t>
            </a:r>
            <a:r>
              <a:rPr lang="zh-CN" altLang="en-US" sz="2200" dirty="0"/>
              <a:t>：彩虹的真正的意义是神与人立约，仇敌偷用彩虹做它意，告诉孩子们彩虹的真正的意义。</a:t>
            </a:r>
            <a:endParaRPr lang="en-US" altLang="zh-CN" sz="2200" dirty="0"/>
          </a:p>
        </p:txBody>
      </p:sp>
    </p:spTree>
    <p:extLst>
      <p:ext uri="{BB962C8B-B14F-4D97-AF65-F5344CB8AC3E}">
        <p14:creationId xmlns:p14="http://schemas.microsoft.com/office/powerpoint/2010/main" val="16031614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A7CF69-09BB-45A0-F908-AC2547C7F6F7}"/>
              </a:ext>
            </a:extLst>
          </p:cNvPr>
          <p:cNvSpPr txBox="1"/>
          <p:nvPr/>
        </p:nvSpPr>
        <p:spPr>
          <a:xfrm>
            <a:off x="726688" y="551289"/>
            <a:ext cx="10831551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48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亚伯</a:t>
            </a:r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6-9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章：大洪水</a:t>
            </a:r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神与挪亚立约</a:t>
            </a:r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10–11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章：巴别塔</a:t>
            </a:r>
          </a:p>
          <a:p>
            <a:pPr algn="ctr"/>
            <a:endParaRPr lang="en-US" sz="48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3200" dirty="0">
                <a:solidFill>
                  <a:srgbClr val="0D2100"/>
                </a:solidFill>
                <a:latin typeface="Source Sans Pro" panose="020B0503030403020204" pitchFamily="34" charset="0"/>
              </a:rPr>
              <a:t>10/01/2023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161271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70268FF-F409-7114-3907-DAB66336EBAC}"/>
              </a:ext>
            </a:extLst>
          </p:cNvPr>
          <p:cNvSpPr txBox="1"/>
          <p:nvPr/>
        </p:nvSpPr>
        <p:spPr>
          <a:xfrm>
            <a:off x="5514275" y="66912"/>
            <a:ext cx="6633117" cy="6309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挪亚之约</a:t>
            </a:r>
            <a:endParaRPr lang="en-US" altLang="zh-CN" sz="3200" b="1" i="0" dirty="0">
              <a:effectLst/>
              <a:latin typeface="Roboto Condensed" panose="02000000000000000000" pitchFamily="2" charset="0"/>
            </a:endParaRPr>
          </a:p>
          <a:p>
            <a:r>
              <a:rPr lang="zh-CN" altLang="en-US" sz="20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创世记</a:t>
            </a:r>
            <a:r>
              <a:rPr lang="en-US" altLang="zh-CN" sz="2000" b="1" dirty="0">
                <a:latin typeface="Roboto Condensed" panose="02000000000000000000" pitchFamily="2" charset="0"/>
              </a:rPr>
              <a:t>9 </a:t>
            </a:r>
            <a:endParaRPr lang="en-US" altLang="zh-CN" sz="2200" dirty="0"/>
          </a:p>
          <a:p>
            <a:r>
              <a:rPr lang="en-US" altLang="zh-CN" sz="2200" dirty="0"/>
              <a:t>1</a:t>
            </a:r>
            <a:r>
              <a:rPr lang="zh-CN" altLang="en-US" sz="2200" dirty="0"/>
              <a:t>神赐福给挪亚和他的儿子，对他们说，</a:t>
            </a:r>
            <a:r>
              <a:rPr lang="zh-CN" altLang="en-US" sz="2200" b="1" dirty="0">
                <a:solidFill>
                  <a:srgbClr val="FF0000"/>
                </a:solidFill>
              </a:rPr>
              <a:t>你们要生养众多，遍满了地。</a:t>
            </a:r>
          </a:p>
          <a:p>
            <a:r>
              <a:rPr lang="en-US" altLang="zh-CN" sz="2200" dirty="0"/>
              <a:t>8</a:t>
            </a:r>
            <a:r>
              <a:rPr lang="zh-CN" altLang="en-US" sz="2200" dirty="0"/>
              <a:t>神晓谕挪亚和他的儿子说，</a:t>
            </a:r>
          </a:p>
          <a:p>
            <a:r>
              <a:rPr lang="en-US" altLang="zh-CN" sz="2200" dirty="0"/>
              <a:t>9</a:t>
            </a:r>
            <a:r>
              <a:rPr lang="zh-CN" altLang="en-US" sz="2200" dirty="0"/>
              <a:t>我</a:t>
            </a:r>
            <a:r>
              <a:rPr lang="zh-CN" altLang="en-US" sz="2200" b="1" dirty="0"/>
              <a:t>与你们和你们的后裔立约</a:t>
            </a:r>
            <a:r>
              <a:rPr lang="zh-CN" altLang="en-US" sz="2200" dirty="0"/>
              <a:t>，</a:t>
            </a:r>
          </a:p>
          <a:p>
            <a:r>
              <a:rPr lang="en-US" altLang="zh-CN" sz="2200" dirty="0"/>
              <a:t>11</a:t>
            </a:r>
            <a:r>
              <a:rPr lang="zh-CN" altLang="en-US" sz="2200" b="1" dirty="0">
                <a:solidFill>
                  <a:srgbClr val="FF0000"/>
                </a:solidFill>
              </a:rPr>
              <a:t>我与你们立约，凡有血肉的，不再被洪水灭绝，也不再有洪水毁坏地了。</a:t>
            </a:r>
          </a:p>
          <a:p>
            <a:r>
              <a:rPr lang="en-US" altLang="zh-CN" sz="2200" dirty="0"/>
              <a:t>12</a:t>
            </a:r>
            <a:r>
              <a:rPr lang="zh-CN" altLang="en-US" sz="2200" dirty="0"/>
              <a:t>神说，我与你们并你们这里的各样活物所立的</a:t>
            </a:r>
            <a:r>
              <a:rPr lang="zh-CN" altLang="en-US" sz="2200" b="1" dirty="0">
                <a:solidFill>
                  <a:srgbClr val="FF0000"/>
                </a:solidFill>
              </a:rPr>
              <a:t>永约</a:t>
            </a:r>
            <a:r>
              <a:rPr lang="zh-CN" altLang="en-US" sz="2200" dirty="0"/>
              <a:t>，是</a:t>
            </a:r>
            <a:r>
              <a:rPr lang="zh-CN" altLang="en-US" sz="2200" b="1" dirty="0">
                <a:solidFill>
                  <a:srgbClr val="FF0000"/>
                </a:solidFill>
              </a:rPr>
              <a:t>有记号</a:t>
            </a:r>
            <a:r>
              <a:rPr lang="zh-CN" altLang="en-US" sz="2200" dirty="0"/>
              <a:t>的。</a:t>
            </a:r>
          </a:p>
          <a:p>
            <a:r>
              <a:rPr lang="en-US" altLang="zh-CN" sz="2200" dirty="0"/>
              <a:t>13</a:t>
            </a:r>
            <a:r>
              <a:rPr lang="zh-CN" altLang="en-US" sz="2200" b="1" dirty="0">
                <a:solidFill>
                  <a:srgbClr val="FF0000"/>
                </a:solidFill>
              </a:rPr>
              <a:t>我把虹放在云彩中，这就可作我与地立约的记号了。</a:t>
            </a:r>
          </a:p>
          <a:p>
            <a:r>
              <a:rPr lang="en-US" altLang="zh-CN" sz="2200" dirty="0"/>
              <a:t>14</a:t>
            </a:r>
            <a:r>
              <a:rPr lang="zh-CN" altLang="en-US" sz="2200" dirty="0"/>
              <a:t>我使云彩盖地的时候，必有虹现在云彩中，</a:t>
            </a:r>
          </a:p>
          <a:p>
            <a:r>
              <a:rPr lang="en-US" altLang="zh-CN" sz="2200" dirty="0"/>
              <a:t>15</a:t>
            </a:r>
            <a:r>
              <a:rPr lang="zh-CN" altLang="en-US" sz="2200" dirty="0"/>
              <a:t>我便记念我与你们和各样有血肉的活物所立的约，水就再不泛滥，毁坏一切有血肉的物了。</a:t>
            </a:r>
          </a:p>
          <a:p>
            <a:r>
              <a:rPr lang="en-US" altLang="zh-CN" sz="2200" dirty="0"/>
              <a:t>16</a:t>
            </a:r>
            <a:r>
              <a:rPr lang="zh-CN" altLang="en-US" sz="2200" dirty="0"/>
              <a:t>虹必现在云彩中，我看见，就要记念我与地上各样有血肉的活物所立的永约。</a:t>
            </a:r>
          </a:p>
          <a:p>
            <a:r>
              <a:rPr lang="en-US" altLang="zh-CN" sz="2200" dirty="0"/>
              <a:t>17</a:t>
            </a:r>
            <a:r>
              <a:rPr lang="zh-CN" altLang="en-US" sz="2200" b="1" dirty="0">
                <a:solidFill>
                  <a:srgbClr val="FF0000"/>
                </a:solidFill>
              </a:rPr>
              <a:t>神对挪亚说，这就是我与地上一切有血肉之物立约的记号了。</a:t>
            </a:r>
            <a:endParaRPr lang="en-US" altLang="zh-CN" sz="2200" b="1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8D98B3-79E5-5D2B-192D-38B09E0F6834}"/>
              </a:ext>
            </a:extLst>
          </p:cNvPr>
          <p:cNvSpPr txBox="1"/>
          <p:nvPr/>
        </p:nvSpPr>
        <p:spPr>
          <a:xfrm>
            <a:off x="177492" y="12680"/>
            <a:ext cx="4907464" cy="6832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亚当之约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sz="2200" dirty="0"/>
              <a:t>1:28  </a:t>
            </a:r>
            <a:r>
              <a:rPr lang="zh-CN" altLang="en-US" sz="2200" dirty="0"/>
              <a:t>神就</a:t>
            </a:r>
            <a:r>
              <a:rPr lang="zh-CN" altLang="en-US" sz="2200" b="1" dirty="0">
                <a:solidFill>
                  <a:srgbClr val="FF0000"/>
                </a:solidFill>
              </a:rPr>
              <a:t>赐福</a:t>
            </a:r>
            <a:r>
              <a:rPr lang="zh-CN" altLang="en-US" sz="2200" dirty="0"/>
              <a:t>给他们，又对他们说，要</a:t>
            </a:r>
            <a:r>
              <a:rPr lang="zh-CN" altLang="en-US" sz="2200" b="1" dirty="0">
                <a:solidFill>
                  <a:srgbClr val="0000FF"/>
                </a:solidFill>
              </a:rPr>
              <a:t>生养众多</a:t>
            </a:r>
            <a:r>
              <a:rPr lang="zh-CN" altLang="en-US" sz="2200" dirty="0"/>
              <a:t>，遍满地面，</a:t>
            </a:r>
            <a:r>
              <a:rPr lang="zh-CN" altLang="en-US" sz="2200" b="1" dirty="0">
                <a:solidFill>
                  <a:srgbClr val="0000FF"/>
                </a:solidFill>
              </a:rPr>
              <a:t>治理</a:t>
            </a:r>
            <a:r>
              <a:rPr lang="zh-CN" altLang="en-US" sz="2200" dirty="0"/>
              <a:t>这地。也要</a:t>
            </a:r>
            <a:r>
              <a:rPr lang="zh-CN" altLang="en-US" sz="2200" b="1" dirty="0">
                <a:solidFill>
                  <a:srgbClr val="0000FF"/>
                </a:solidFill>
              </a:rPr>
              <a:t>管理</a:t>
            </a:r>
            <a:r>
              <a:rPr lang="zh-CN" altLang="en-US" sz="2200" dirty="0"/>
              <a:t>海里的鱼，空中的鸟，和地上各样行动的活物。</a:t>
            </a:r>
            <a:endParaRPr lang="en-US" altLang="zh-CN" sz="2200" dirty="0"/>
          </a:p>
          <a:p>
            <a:endParaRPr lang="en-US" altLang="zh-CN" sz="1200" dirty="0"/>
          </a:p>
          <a:p>
            <a:r>
              <a:rPr lang="en-US" altLang="zh-CN" sz="2200" dirty="0"/>
              <a:t>2:15</a:t>
            </a:r>
            <a:r>
              <a:rPr lang="zh-CN" altLang="en-US" sz="2200" dirty="0"/>
              <a:t>耶和华神将那人安置在伊甸园，使他</a:t>
            </a:r>
            <a:r>
              <a:rPr lang="zh-CN" altLang="en-US" sz="2200" b="1" dirty="0">
                <a:solidFill>
                  <a:srgbClr val="0000FF"/>
                </a:solidFill>
              </a:rPr>
              <a:t>修理看守</a:t>
            </a:r>
            <a:r>
              <a:rPr lang="zh-CN" altLang="en-US" sz="2200" dirty="0"/>
              <a:t>。</a:t>
            </a:r>
            <a:endParaRPr lang="en-US" altLang="zh-CN" sz="2200" dirty="0"/>
          </a:p>
          <a:p>
            <a:endParaRPr lang="en-US" altLang="zh-CN" sz="1200" dirty="0"/>
          </a:p>
          <a:p>
            <a:r>
              <a:rPr lang="en-US" altLang="zh-CN" sz="2200" dirty="0"/>
              <a:t>2:16 </a:t>
            </a:r>
            <a:r>
              <a:rPr lang="zh-CN" altLang="en-US" sz="2200" dirty="0"/>
              <a:t>耶和华神吩咐他说，园中各样树上的果子，你可以随意吃。 </a:t>
            </a:r>
            <a:r>
              <a:rPr lang="en-US" altLang="zh-CN" sz="2200" dirty="0"/>
              <a:t>17 </a:t>
            </a:r>
            <a:r>
              <a:rPr lang="zh-CN" altLang="en-US" sz="2200" b="1" dirty="0">
                <a:solidFill>
                  <a:srgbClr val="FF0000"/>
                </a:solidFill>
              </a:rPr>
              <a:t>只是分别善恶树上的果子，你不可吃，因为你吃的日子必定死 。</a:t>
            </a:r>
            <a:endParaRPr lang="en-US" altLang="zh-CN" sz="2200" b="1" dirty="0">
              <a:solidFill>
                <a:srgbClr val="FF0000"/>
              </a:solidFill>
            </a:endParaRPr>
          </a:p>
          <a:p>
            <a:endParaRPr lang="en-US" altLang="zh-CN" sz="2400" b="1" dirty="0">
              <a:solidFill>
                <a:srgbClr val="FF0000"/>
              </a:solidFill>
            </a:endParaRPr>
          </a:p>
          <a:p>
            <a:pPr algn="ctr"/>
            <a:r>
              <a:rPr lang="zh-CN" altLang="en-US" sz="2400" b="1" dirty="0"/>
              <a:t>原则</a:t>
            </a:r>
            <a:r>
              <a:rPr lang="en-US" altLang="zh-CN" sz="2400" b="1" dirty="0"/>
              <a:t>:</a:t>
            </a:r>
            <a:r>
              <a:rPr lang="zh-CN" altLang="en-US" sz="2400" b="1" dirty="0"/>
              <a:t>神人同工 </a:t>
            </a:r>
          </a:p>
          <a:p>
            <a:pPr algn="ctr"/>
            <a:r>
              <a:rPr lang="zh-CN" altLang="en-US" sz="2400" b="1" dirty="0">
                <a:solidFill>
                  <a:srgbClr val="FF0000"/>
                </a:solidFill>
              </a:rPr>
              <a:t>神创造</a:t>
            </a:r>
            <a:r>
              <a:rPr lang="en-US" altLang="zh-CN" sz="2400" b="1" dirty="0">
                <a:solidFill>
                  <a:srgbClr val="FF0000"/>
                </a:solidFill>
              </a:rPr>
              <a:t>: </a:t>
            </a:r>
            <a:r>
              <a:rPr lang="zh-CN" altLang="en-US" sz="2400" b="1" dirty="0">
                <a:solidFill>
                  <a:srgbClr val="FF0000"/>
                </a:solidFill>
              </a:rPr>
              <a:t>賜福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pPr algn="ctr"/>
            <a:r>
              <a:rPr lang="zh-CN" altLang="en-US" sz="2400" b="1" dirty="0">
                <a:solidFill>
                  <a:srgbClr val="0000FF"/>
                </a:solidFill>
              </a:rPr>
              <a:t>人的责任</a:t>
            </a:r>
            <a:r>
              <a:rPr lang="en-US" altLang="zh-CN" sz="2400" b="1" dirty="0">
                <a:solidFill>
                  <a:srgbClr val="0000FF"/>
                </a:solidFill>
              </a:rPr>
              <a:t>: </a:t>
            </a:r>
            <a:r>
              <a:rPr lang="zh-CN" altLang="en-US" sz="2400" b="1" dirty="0">
                <a:solidFill>
                  <a:srgbClr val="0000FF"/>
                </a:solidFill>
              </a:rPr>
              <a:t>管理，治理</a:t>
            </a:r>
            <a:endParaRPr lang="en-US" altLang="zh-CN" sz="2400" b="1" dirty="0">
              <a:solidFill>
                <a:srgbClr val="0000FF"/>
              </a:solidFill>
            </a:endParaRPr>
          </a:p>
          <a:p>
            <a:pPr algn="ctr"/>
            <a:r>
              <a:rPr lang="en-US" altLang="zh-CN" sz="2400" b="1" dirty="0">
                <a:solidFill>
                  <a:srgbClr val="0000FF"/>
                </a:solidFill>
              </a:rPr>
              <a:t>	       </a:t>
            </a:r>
            <a:r>
              <a:rPr lang="zh-CN" altLang="en-US" sz="2400" b="1" dirty="0">
                <a:solidFill>
                  <a:srgbClr val="0000FF"/>
                </a:solidFill>
              </a:rPr>
              <a:t>顺服，遵令</a:t>
            </a:r>
          </a:p>
          <a:p>
            <a:pPr algn="ctr"/>
            <a:r>
              <a:rPr lang="zh-CN" altLang="en-US" sz="2400" b="1" dirty="0">
                <a:solidFill>
                  <a:srgbClr val="0000FF"/>
                </a:solidFill>
              </a:rPr>
              <a:t>                    延福 </a:t>
            </a:r>
            <a:r>
              <a:rPr lang="en-US" altLang="zh-CN" sz="2400" b="1" dirty="0">
                <a:solidFill>
                  <a:srgbClr val="0000FF"/>
                </a:solidFill>
              </a:rPr>
              <a:t>- </a:t>
            </a:r>
            <a:r>
              <a:rPr lang="zh-CN" altLang="en-US" sz="2400" b="1" dirty="0">
                <a:solidFill>
                  <a:srgbClr val="0000FF"/>
                </a:solidFill>
              </a:rPr>
              <a:t>遍滿全地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0783ED-DAF3-D961-97BD-D65648B6B9AD}"/>
              </a:ext>
            </a:extLst>
          </p:cNvPr>
          <p:cNvSpPr txBox="1"/>
          <p:nvPr/>
        </p:nvSpPr>
        <p:spPr>
          <a:xfrm>
            <a:off x="5834872" y="6299379"/>
            <a:ext cx="59919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/>
              <a:t>相同的原则：神人同工   </a:t>
            </a:r>
            <a:r>
              <a:rPr lang="zh-CN" altLang="en-US" sz="2400" b="1" dirty="0">
                <a:solidFill>
                  <a:srgbClr val="FF0000"/>
                </a:solidFill>
              </a:rPr>
              <a:t>神賜福； 人顺服</a:t>
            </a:r>
            <a:endParaRPr lang="en-US" altLang="zh-CN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17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086632-A28B-83F7-1697-8CD6C9A6E594}"/>
              </a:ext>
            </a:extLst>
          </p:cNvPr>
          <p:cNvSpPr txBox="1"/>
          <p:nvPr/>
        </p:nvSpPr>
        <p:spPr>
          <a:xfrm>
            <a:off x="345688" y="208728"/>
            <a:ext cx="11273883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i="0" dirty="0">
                <a:solidFill>
                  <a:srgbClr val="2A2A2A"/>
                </a:solidFill>
                <a:effectLst/>
                <a:latin typeface="Roboto Condensed" panose="02000000000000000000" pitchFamily="2" charset="0"/>
              </a:rPr>
              <a:t>创世记</a:t>
            </a:r>
            <a:r>
              <a:rPr lang="en-US" altLang="zh-CN" sz="2200" b="1" i="0" dirty="0">
                <a:effectLst/>
                <a:latin typeface="Roboto Condensed" panose="02000000000000000000" pitchFamily="2" charset="0"/>
              </a:rPr>
              <a:t>10 </a:t>
            </a:r>
          </a:p>
          <a:p>
            <a:r>
              <a:rPr lang="en-US" altLang="zh-CN" sz="2200" dirty="0"/>
              <a:t>1</a:t>
            </a:r>
            <a:r>
              <a:rPr lang="zh-CN" altLang="en-US" sz="2200" b="1" dirty="0"/>
              <a:t>挪亚的儿子闪，含，雅弗的后代，记在下面</a:t>
            </a:r>
            <a:r>
              <a:rPr lang="zh-CN" altLang="en-US" sz="2200" dirty="0"/>
              <a:t>。洪水以后，他们都生了儿子。</a:t>
            </a:r>
            <a:endParaRPr lang="en-US" altLang="zh-CN" sz="2200" dirty="0"/>
          </a:p>
          <a:p>
            <a:endParaRPr lang="zh-CN" altLang="en-US" sz="2200" dirty="0"/>
          </a:p>
          <a:p>
            <a:r>
              <a:rPr lang="en-US" altLang="zh-CN" sz="2200" dirty="0"/>
              <a:t>2</a:t>
            </a:r>
            <a:r>
              <a:rPr lang="zh-CN" altLang="en-US" sz="2200" b="1" dirty="0"/>
              <a:t>雅弗的儿子是歌篾，玛各，玛代，雅完，土巴，米设，提拉。</a:t>
            </a:r>
          </a:p>
          <a:p>
            <a:r>
              <a:rPr lang="en-US" altLang="zh-CN" sz="2200" b="1" dirty="0"/>
              <a:t>5</a:t>
            </a:r>
            <a:r>
              <a:rPr lang="zh-CN" altLang="en-US" sz="2200" b="1" dirty="0">
                <a:solidFill>
                  <a:srgbClr val="0000FF"/>
                </a:solidFill>
              </a:rPr>
              <a:t>这些人的后裔</a:t>
            </a:r>
            <a:r>
              <a:rPr lang="zh-CN" altLang="en-US" sz="2200" b="1" dirty="0"/>
              <a:t>，</a:t>
            </a:r>
            <a:r>
              <a:rPr lang="zh-CN" altLang="en-US" sz="2200" dirty="0"/>
              <a:t>将各国的地土，海岛，分开居住，</a:t>
            </a:r>
            <a:r>
              <a:rPr lang="zh-CN" altLang="en-US" sz="2200" b="1" dirty="0">
                <a:solidFill>
                  <a:srgbClr val="0000FF"/>
                </a:solidFill>
              </a:rPr>
              <a:t>各随各的方言，宗族立国</a:t>
            </a:r>
            <a:r>
              <a:rPr lang="zh-CN" altLang="en-US" sz="2200" b="1" dirty="0"/>
              <a:t>。</a:t>
            </a:r>
            <a:endParaRPr lang="en-US" altLang="zh-CN" sz="2200" b="1" dirty="0"/>
          </a:p>
          <a:p>
            <a:endParaRPr lang="en-US" altLang="zh-CN" sz="2200" dirty="0"/>
          </a:p>
          <a:p>
            <a:r>
              <a:rPr lang="en-US" altLang="zh-CN" sz="2200" b="1" dirty="0"/>
              <a:t>6</a:t>
            </a:r>
            <a:r>
              <a:rPr lang="zh-CN" altLang="en-US" sz="2200" b="1" dirty="0"/>
              <a:t>含的儿子是古实，麦西，弗，迦南。</a:t>
            </a:r>
          </a:p>
          <a:p>
            <a:r>
              <a:rPr lang="en-US" altLang="zh-CN" sz="2200" dirty="0"/>
              <a:t>15</a:t>
            </a:r>
            <a:r>
              <a:rPr lang="zh-CN" altLang="en-US" sz="2200" dirty="0"/>
              <a:t>迦南生长子西顿，又生赫 </a:t>
            </a:r>
            <a:r>
              <a:rPr lang="en-US" altLang="zh-CN" sz="2200" dirty="0"/>
              <a:t>16</a:t>
            </a:r>
            <a:r>
              <a:rPr lang="zh-CN" altLang="en-US" sz="2200" dirty="0"/>
              <a:t>和耶布斯人，亚摩利人，革迦撒人，</a:t>
            </a:r>
            <a:r>
              <a:rPr lang="en-US" altLang="zh-CN" sz="2200" dirty="0"/>
              <a:t>17</a:t>
            </a:r>
            <a:r>
              <a:rPr lang="zh-CN" altLang="en-US" sz="2200" dirty="0"/>
              <a:t>希未人，亚基人，西尼人，</a:t>
            </a:r>
            <a:r>
              <a:rPr lang="en-US" altLang="zh-CN" sz="2200" dirty="0"/>
              <a:t>18</a:t>
            </a:r>
            <a:r>
              <a:rPr lang="zh-CN" altLang="en-US" sz="2200" dirty="0"/>
              <a:t>亚瓦底人，洗玛利人，哈马人，后来迦南的诸族分散了。</a:t>
            </a:r>
            <a:r>
              <a:rPr lang="en-US" altLang="zh-CN" sz="2200" dirty="0"/>
              <a:t>19</a:t>
            </a:r>
            <a:r>
              <a:rPr lang="zh-CN" altLang="en-US" sz="2200" dirty="0"/>
              <a:t>迦南的境界是从西顿向基拉耳的路上，直到迦萨，又向所多玛，蛾摩拉，押玛，洗扁的路上，直到拉沙。</a:t>
            </a:r>
          </a:p>
          <a:p>
            <a:r>
              <a:rPr lang="en-US" altLang="zh-CN" sz="2200" dirty="0"/>
              <a:t>20</a:t>
            </a:r>
            <a:r>
              <a:rPr lang="zh-CN" altLang="en-US" sz="2200" dirty="0"/>
              <a:t>这就是</a:t>
            </a:r>
            <a:r>
              <a:rPr lang="zh-CN" altLang="en-US" sz="2200" b="1" dirty="0">
                <a:solidFill>
                  <a:srgbClr val="0000FF"/>
                </a:solidFill>
              </a:rPr>
              <a:t>含的后裔，各随他们的宗族，方言，所住的地土，邦国</a:t>
            </a:r>
            <a:r>
              <a:rPr lang="zh-CN" altLang="en-US" sz="2200" dirty="0"/>
              <a:t>。</a:t>
            </a:r>
            <a:endParaRPr lang="en-US" altLang="zh-CN" sz="2200" dirty="0"/>
          </a:p>
          <a:p>
            <a:endParaRPr lang="en-US" altLang="zh-CN" sz="2200" dirty="0"/>
          </a:p>
          <a:p>
            <a:r>
              <a:rPr lang="en-US" altLang="zh-CN" sz="2200" dirty="0"/>
              <a:t>21</a:t>
            </a:r>
            <a:r>
              <a:rPr lang="zh-CN" altLang="en-US" sz="2200" dirty="0"/>
              <a:t>雅弗的哥哥闪，是希伯子孙之祖，他也生了儿子。</a:t>
            </a:r>
            <a:r>
              <a:rPr lang="en-US" altLang="zh-CN" sz="2200" dirty="0"/>
              <a:t>22</a:t>
            </a:r>
            <a:r>
              <a:rPr lang="zh-CN" altLang="en-US" sz="2200" dirty="0"/>
              <a:t>闪的儿子是以拦，亚述，亚法撒，路德，亚兰。</a:t>
            </a:r>
            <a:r>
              <a:rPr lang="en-US" altLang="zh-CN" sz="2200" dirty="0"/>
              <a:t>31</a:t>
            </a:r>
            <a:r>
              <a:rPr lang="zh-CN" altLang="en-US" sz="2200" dirty="0"/>
              <a:t>这就是</a:t>
            </a:r>
            <a:r>
              <a:rPr lang="zh-CN" altLang="en-US" sz="2200" b="1" dirty="0">
                <a:solidFill>
                  <a:srgbClr val="0000FF"/>
                </a:solidFill>
              </a:rPr>
              <a:t>闪的子孙，各随他们的宗族，方言，所住的地土，邦国</a:t>
            </a:r>
            <a:r>
              <a:rPr lang="zh-CN" altLang="en-US" sz="2200" b="1" dirty="0"/>
              <a:t>。</a:t>
            </a:r>
            <a:endParaRPr lang="en-US" altLang="zh-CN" sz="2200" b="1" dirty="0"/>
          </a:p>
          <a:p>
            <a:endParaRPr lang="zh-CN" altLang="en-US" sz="2200" b="1" dirty="0"/>
          </a:p>
          <a:p>
            <a:r>
              <a:rPr lang="en-US" altLang="zh-CN" sz="2200" dirty="0"/>
              <a:t>32</a:t>
            </a:r>
            <a:r>
              <a:rPr lang="zh-CN" altLang="en-US" sz="2200" b="1" dirty="0">
                <a:solidFill>
                  <a:srgbClr val="0000FF"/>
                </a:solidFill>
              </a:rPr>
              <a:t>这些都是挪亚三个儿子的宗族，各随他们的支派立国。洪水以后，他们在地上分为邦国</a:t>
            </a:r>
            <a:r>
              <a:rPr lang="zh-CN" altLang="en-US" sz="2200" b="1" dirty="0"/>
              <a:t>。</a:t>
            </a:r>
            <a:endParaRPr lang="en-US" altLang="zh-CN" sz="2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B3D472-5322-F209-C7FE-F430AD8DBEE2}"/>
              </a:ext>
            </a:extLst>
          </p:cNvPr>
          <p:cNvSpPr txBox="1"/>
          <p:nvPr/>
        </p:nvSpPr>
        <p:spPr>
          <a:xfrm>
            <a:off x="2934629" y="5959657"/>
            <a:ext cx="63227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神守约：“你们要生养众多，遍满了地</a:t>
            </a:r>
            <a:r>
              <a:rPr lang="en-US" altLang="zh-CN" sz="2400" b="1" dirty="0">
                <a:solidFill>
                  <a:srgbClr val="FF0000"/>
                </a:solidFill>
              </a:rPr>
              <a:t>”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246555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5B0C54FB-F5F9-2E15-9A13-F27C0D044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71" y="66907"/>
            <a:ext cx="11666057" cy="672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3F3F9C9-9503-79AE-BC6F-57812C83BD39}"/>
              </a:ext>
            </a:extLst>
          </p:cNvPr>
          <p:cNvSpPr/>
          <p:nvPr/>
        </p:nvSpPr>
        <p:spPr>
          <a:xfrm>
            <a:off x="6955082" y="1964911"/>
            <a:ext cx="1761893" cy="2620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4933BD-C464-E010-075C-7E6B6400C448}"/>
              </a:ext>
            </a:extLst>
          </p:cNvPr>
          <p:cNvSpPr/>
          <p:nvPr/>
        </p:nvSpPr>
        <p:spPr>
          <a:xfrm>
            <a:off x="7001546" y="2652569"/>
            <a:ext cx="1099816" cy="2620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488830-8C0A-7069-49E2-778AEB4D5115}"/>
              </a:ext>
            </a:extLst>
          </p:cNvPr>
          <p:cNvSpPr/>
          <p:nvPr/>
        </p:nvSpPr>
        <p:spPr>
          <a:xfrm>
            <a:off x="1280970" y="3098613"/>
            <a:ext cx="1021758" cy="2620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5C1020-B9A7-539F-121E-C592B2470E40}"/>
              </a:ext>
            </a:extLst>
          </p:cNvPr>
          <p:cNvSpPr/>
          <p:nvPr/>
        </p:nvSpPr>
        <p:spPr>
          <a:xfrm>
            <a:off x="3996293" y="6098297"/>
            <a:ext cx="1434352" cy="4084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8020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086632-A28B-83F7-1697-8CD6C9A6E594}"/>
              </a:ext>
            </a:extLst>
          </p:cNvPr>
          <p:cNvSpPr txBox="1"/>
          <p:nvPr/>
        </p:nvSpPr>
        <p:spPr>
          <a:xfrm>
            <a:off x="211874" y="175274"/>
            <a:ext cx="11535936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i="0" dirty="0">
                <a:solidFill>
                  <a:srgbClr val="2A2A2A"/>
                </a:solidFill>
                <a:effectLst/>
                <a:latin typeface="Roboto Condensed" panose="02000000000000000000" pitchFamily="2" charset="0"/>
              </a:rPr>
              <a:t>创世记</a:t>
            </a:r>
            <a:r>
              <a:rPr lang="en-US" altLang="zh-CN" sz="2200" b="1" i="0" dirty="0">
                <a:effectLst/>
                <a:latin typeface="Roboto Condensed" panose="02000000000000000000" pitchFamily="2" charset="0"/>
              </a:rPr>
              <a:t>11 </a:t>
            </a:r>
          </a:p>
          <a:p>
            <a:r>
              <a:rPr lang="en-US" altLang="zh-CN" sz="2200" dirty="0"/>
              <a:t>1</a:t>
            </a:r>
            <a:r>
              <a:rPr lang="zh-CN" altLang="en-US" sz="2200" dirty="0"/>
              <a:t>那时，天下人的口音，言语，都是一样。</a:t>
            </a:r>
          </a:p>
          <a:p>
            <a:r>
              <a:rPr lang="en-US" altLang="zh-CN" sz="2200" dirty="0"/>
              <a:t>2</a:t>
            </a:r>
            <a:r>
              <a:rPr lang="zh-CN" altLang="en-US" sz="2200" dirty="0"/>
              <a:t>他们往东边迁移的时候，在示拿地遇见一片平原，就住在那里。</a:t>
            </a:r>
          </a:p>
          <a:p>
            <a:r>
              <a:rPr lang="en-US" altLang="zh-CN" sz="2200" dirty="0"/>
              <a:t>3</a:t>
            </a:r>
            <a:r>
              <a:rPr lang="zh-CN" altLang="en-US" sz="2200" dirty="0"/>
              <a:t>他们</a:t>
            </a:r>
            <a:r>
              <a:rPr lang="zh-CN" altLang="en-US" sz="2200" b="1" dirty="0"/>
              <a:t>彼此商量</a:t>
            </a:r>
            <a:r>
              <a:rPr lang="zh-CN" altLang="en-US" sz="2200" dirty="0"/>
              <a:t>说，</a:t>
            </a:r>
            <a:r>
              <a:rPr lang="zh-CN" altLang="en-US" sz="2200" b="1" dirty="0">
                <a:solidFill>
                  <a:srgbClr val="0000FF"/>
                </a:solidFill>
              </a:rPr>
              <a:t>来吧，我们要</a:t>
            </a:r>
            <a:r>
              <a:rPr lang="zh-CN" altLang="en-US" sz="2200" dirty="0"/>
              <a:t>作砖，把砖烧透了。他们就拿砖当石头，又拿石漆当灰泥。</a:t>
            </a:r>
          </a:p>
          <a:p>
            <a:r>
              <a:rPr lang="en-US" altLang="zh-CN" sz="2200" dirty="0"/>
              <a:t>4</a:t>
            </a:r>
            <a:r>
              <a:rPr lang="zh-CN" altLang="en-US" sz="2200" dirty="0"/>
              <a:t>他们说，来吧，</a:t>
            </a:r>
            <a:r>
              <a:rPr lang="zh-CN" altLang="en-US" sz="2600" b="1" dirty="0">
                <a:solidFill>
                  <a:srgbClr val="0000FF"/>
                </a:solidFill>
              </a:rPr>
              <a:t>我们要</a:t>
            </a:r>
            <a:r>
              <a:rPr lang="zh-CN" altLang="en-US" sz="2600" b="1" dirty="0"/>
              <a:t>建造一座城和一座塔，塔顶通天，</a:t>
            </a:r>
            <a:r>
              <a:rPr lang="zh-CN" altLang="en-US" sz="2600" b="1" dirty="0">
                <a:solidFill>
                  <a:srgbClr val="0000FF"/>
                </a:solidFill>
              </a:rPr>
              <a:t>为要传扬我们的名，</a:t>
            </a:r>
            <a:r>
              <a:rPr lang="zh-CN" altLang="en-US" sz="2600" b="1" dirty="0"/>
              <a:t>免得我们分散在全地上</a:t>
            </a:r>
            <a:r>
              <a:rPr lang="zh-CN" altLang="en-US" sz="2600" dirty="0"/>
              <a:t>。</a:t>
            </a:r>
          </a:p>
          <a:p>
            <a:r>
              <a:rPr lang="en-US" altLang="zh-CN" sz="2200" dirty="0"/>
              <a:t>5</a:t>
            </a:r>
            <a:r>
              <a:rPr lang="zh-CN" altLang="en-US" sz="2200" dirty="0"/>
              <a:t>耶和华降临，要看看世人所建造的城和塔。</a:t>
            </a:r>
          </a:p>
          <a:p>
            <a:r>
              <a:rPr lang="en-US" altLang="zh-CN" sz="2200" dirty="0"/>
              <a:t>6</a:t>
            </a:r>
            <a:r>
              <a:rPr lang="zh-CN" altLang="en-US" sz="2200" dirty="0"/>
              <a:t>耶和华说，看哪，他们成为一样的人民，都是一样的言语，如今既作起这事来，以后他们所要作的事就没有不成就的了。</a:t>
            </a:r>
          </a:p>
          <a:p>
            <a:r>
              <a:rPr lang="en-US" altLang="zh-CN" sz="2200" dirty="0"/>
              <a:t>7</a:t>
            </a:r>
            <a:r>
              <a:rPr lang="zh-CN" altLang="en-US" sz="2200" dirty="0"/>
              <a:t>我们下去，在那里</a:t>
            </a:r>
            <a:r>
              <a:rPr lang="zh-CN" altLang="en-US" sz="2200" b="1" dirty="0">
                <a:solidFill>
                  <a:srgbClr val="FF0000"/>
                </a:solidFill>
              </a:rPr>
              <a:t>变乱他们的口音，使他们的言语彼此不通。</a:t>
            </a:r>
          </a:p>
          <a:p>
            <a:r>
              <a:rPr lang="en-US" altLang="zh-CN" sz="2200" dirty="0"/>
              <a:t>8</a:t>
            </a:r>
            <a:r>
              <a:rPr lang="zh-CN" altLang="en-US" sz="2200" dirty="0"/>
              <a:t>于是，耶和华使</a:t>
            </a:r>
            <a:r>
              <a:rPr lang="zh-CN" altLang="en-US" sz="2200" b="1" dirty="0">
                <a:solidFill>
                  <a:srgbClr val="FF0000"/>
                </a:solidFill>
              </a:rPr>
              <a:t>他们从那里分散在全地上</a:t>
            </a:r>
            <a:r>
              <a:rPr lang="zh-CN" altLang="en-US" sz="2200" dirty="0"/>
              <a:t>。他们就停工，不造那城了。</a:t>
            </a:r>
          </a:p>
          <a:p>
            <a:r>
              <a:rPr lang="en-US" altLang="zh-CN" sz="2200" dirty="0"/>
              <a:t>9</a:t>
            </a:r>
            <a:r>
              <a:rPr lang="zh-CN" altLang="en-US" sz="2200" dirty="0"/>
              <a:t>因为耶和华在那里变乱天下人的言语，使众人分散在全地上，所以那城名叫巴别（就是变乱的意思）。</a:t>
            </a:r>
            <a:endParaRPr lang="en-US" sz="2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4AEE75-399B-F617-852D-6AD592AC06C5}"/>
              </a:ext>
            </a:extLst>
          </p:cNvPr>
          <p:cNvSpPr txBox="1"/>
          <p:nvPr/>
        </p:nvSpPr>
        <p:spPr>
          <a:xfrm>
            <a:off x="1013367" y="4939320"/>
            <a:ext cx="609692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一座城和一座塔代表着什么？</a:t>
            </a:r>
            <a:endParaRPr lang="en-US" altLang="zh-CN" sz="24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人为什么建造一座城和一座塔？</a:t>
            </a:r>
            <a:endParaRPr lang="en-US" altLang="zh-CN" sz="24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神为什么出手干预？</a:t>
            </a:r>
            <a:endParaRPr lang="en-US" altLang="zh-CN" sz="24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神怎样出手干预？</a:t>
            </a:r>
            <a:endParaRPr lang="en-US" altLang="zh-CN" sz="2400" b="1" dirty="0"/>
          </a:p>
        </p:txBody>
      </p:sp>
    </p:spTree>
    <p:extLst>
      <p:ext uri="{BB962C8B-B14F-4D97-AF65-F5344CB8AC3E}">
        <p14:creationId xmlns:p14="http://schemas.microsoft.com/office/powerpoint/2010/main" val="106148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43D6979-86F6-AF43-5F75-5CB314AB0C6B}"/>
              </a:ext>
            </a:extLst>
          </p:cNvPr>
          <p:cNvSpPr txBox="1"/>
          <p:nvPr/>
        </p:nvSpPr>
        <p:spPr>
          <a:xfrm>
            <a:off x="372170" y="264946"/>
            <a:ext cx="11632117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200" dirty="0"/>
              <a:t>10</a:t>
            </a:r>
            <a:r>
              <a:rPr lang="zh-CN" altLang="en-US" sz="2200" b="1" dirty="0"/>
              <a:t>闪</a:t>
            </a:r>
            <a:r>
              <a:rPr lang="zh-CN" altLang="en-US" sz="2200" dirty="0"/>
              <a:t>的后代记在下面。洪水以后二年，闪一百岁生了亚法撒。</a:t>
            </a:r>
          </a:p>
          <a:p>
            <a:r>
              <a:rPr lang="en-US" altLang="zh-CN" sz="2200" dirty="0"/>
              <a:t>11</a:t>
            </a:r>
            <a:r>
              <a:rPr lang="zh-CN" altLang="en-US" sz="2200" dirty="0"/>
              <a:t>闪生</a:t>
            </a:r>
            <a:r>
              <a:rPr lang="zh-CN" altLang="en-US" sz="2200" b="1" dirty="0"/>
              <a:t>亚法撒</a:t>
            </a:r>
            <a:r>
              <a:rPr lang="zh-CN" altLang="en-US" sz="2200" dirty="0"/>
              <a:t>之后，又活了五百年，并且生儿养女。</a:t>
            </a:r>
          </a:p>
          <a:p>
            <a:r>
              <a:rPr lang="en-US" altLang="zh-CN" sz="2200" dirty="0"/>
              <a:t>12</a:t>
            </a:r>
            <a:r>
              <a:rPr lang="zh-CN" altLang="en-US" sz="2200" dirty="0"/>
              <a:t>亚法撒活到三十五岁，生了</a:t>
            </a:r>
            <a:r>
              <a:rPr lang="zh-CN" altLang="en-US" sz="2200" b="1" dirty="0"/>
              <a:t>沙拉</a:t>
            </a:r>
            <a:r>
              <a:rPr lang="zh-CN" altLang="en-US" sz="2200" dirty="0"/>
              <a:t>。</a:t>
            </a:r>
          </a:p>
          <a:p>
            <a:r>
              <a:rPr lang="en-US" altLang="zh-CN" sz="2200" dirty="0"/>
              <a:t>13</a:t>
            </a:r>
            <a:r>
              <a:rPr lang="zh-CN" altLang="en-US" sz="2200" dirty="0"/>
              <a:t>亚法撒生沙拉之后，又活了四百零三年，并且生儿养女。</a:t>
            </a:r>
            <a:endParaRPr lang="en-US" altLang="zh-CN" sz="2200" dirty="0"/>
          </a:p>
          <a:p>
            <a:r>
              <a:rPr lang="zh-CN" altLang="en-US" sz="2200" dirty="0"/>
              <a:t>。</a:t>
            </a:r>
            <a:endParaRPr lang="en-US" altLang="zh-CN" sz="2200" dirty="0"/>
          </a:p>
          <a:p>
            <a:r>
              <a:rPr lang="zh-CN" altLang="en-US" sz="2200" dirty="0"/>
              <a:t>。</a:t>
            </a:r>
            <a:endParaRPr lang="en-US" altLang="zh-CN" sz="2200" dirty="0"/>
          </a:p>
          <a:p>
            <a:r>
              <a:rPr lang="zh-CN" altLang="en-US" sz="2200" dirty="0"/>
              <a:t>。</a:t>
            </a:r>
            <a:endParaRPr lang="en-US" altLang="zh-CN" sz="2200" dirty="0"/>
          </a:p>
          <a:p>
            <a:r>
              <a:rPr lang="en-US" altLang="zh-CN" sz="2200" dirty="0"/>
              <a:t>27</a:t>
            </a:r>
            <a:r>
              <a:rPr lang="zh-CN" altLang="en-US" sz="2200" b="1" dirty="0"/>
              <a:t>他拉</a:t>
            </a:r>
            <a:r>
              <a:rPr lang="zh-CN" altLang="en-US" sz="2200" dirty="0"/>
              <a:t>的后代，记在下面，</a:t>
            </a:r>
            <a:r>
              <a:rPr lang="zh-CN" altLang="en-US" sz="2200" b="1" dirty="0"/>
              <a:t>他拉生亚伯兰，拿鹤，哈兰</a:t>
            </a:r>
            <a:r>
              <a:rPr lang="zh-CN" altLang="en-US" sz="2200" dirty="0"/>
              <a:t>。哈兰生罗得。</a:t>
            </a:r>
          </a:p>
          <a:p>
            <a:r>
              <a:rPr lang="en-US" altLang="zh-CN" sz="2200" dirty="0"/>
              <a:t>28</a:t>
            </a:r>
            <a:r>
              <a:rPr lang="zh-CN" altLang="en-US" sz="2200" dirty="0"/>
              <a:t>哈兰死在他的本地迦勒底的吾珥，在他父亲他拉之先。</a:t>
            </a:r>
          </a:p>
          <a:p>
            <a:r>
              <a:rPr lang="en-US" altLang="zh-CN" sz="2200" dirty="0"/>
              <a:t>29</a:t>
            </a:r>
            <a:r>
              <a:rPr lang="zh-CN" altLang="en-US" sz="2200" dirty="0"/>
              <a:t>亚伯兰，拿鹤各娶了妻。亚伯兰的妻子名叫撒莱。拿鹤的妻子名叫密迦，是哈兰的女儿。哈兰是密迦和亦迦的父亲。</a:t>
            </a:r>
          </a:p>
          <a:p>
            <a:r>
              <a:rPr lang="en-US" altLang="zh-CN" sz="2200" dirty="0"/>
              <a:t>30</a:t>
            </a:r>
            <a:r>
              <a:rPr lang="zh-CN" altLang="en-US" sz="2200" b="1" dirty="0"/>
              <a:t>撒莱不生育，没有孩子。</a:t>
            </a:r>
          </a:p>
          <a:p>
            <a:r>
              <a:rPr lang="en-US" altLang="zh-CN" sz="2200" dirty="0"/>
              <a:t>31</a:t>
            </a:r>
            <a:r>
              <a:rPr lang="zh-CN" altLang="en-US" sz="2200" dirty="0"/>
              <a:t>他拉带着他儿子，亚伯兰和他孙子，哈兰的儿子罗得，并他儿妇亚伯兰的妻子撒莱，出了迦勒底的吾珥，要往迦南地去。他们走到哈兰，就住在那里。</a:t>
            </a:r>
          </a:p>
          <a:p>
            <a:r>
              <a:rPr lang="en-US" altLang="zh-CN" sz="2200" dirty="0"/>
              <a:t>32</a:t>
            </a:r>
            <a:r>
              <a:rPr lang="zh-CN" altLang="en-US" sz="2200" dirty="0"/>
              <a:t>他拉共活了二百零五岁，就死在哈兰。</a:t>
            </a:r>
            <a:endParaRPr lang="en-US" sz="2200" dirty="0"/>
          </a:p>
          <a:p>
            <a:endParaRPr lang="en-US" sz="2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D859D9-151B-5D07-BD92-8154917E93C6}"/>
              </a:ext>
            </a:extLst>
          </p:cNvPr>
          <p:cNvSpPr txBox="1"/>
          <p:nvPr/>
        </p:nvSpPr>
        <p:spPr>
          <a:xfrm>
            <a:off x="3817899" y="3863227"/>
            <a:ext cx="33634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</a:rPr>
              <a:t>后裔在哪里？</a:t>
            </a:r>
          </a:p>
        </p:txBody>
      </p:sp>
    </p:spTree>
    <p:extLst>
      <p:ext uri="{BB962C8B-B14F-4D97-AF65-F5344CB8AC3E}">
        <p14:creationId xmlns:p14="http://schemas.microsoft.com/office/powerpoint/2010/main" val="42796116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5B0C54FB-F5F9-2E15-9A13-F27C0D044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71" y="66907"/>
            <a:ext cx="11666057" cy="672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3F3F9C9-9503-79AE-BC6F-57812C83BD39}"/>
              </a:ext>
            </a:extLst>
          </p:cNvPr>
          <p:cNvSpPr/>
          <p:nvPr/>
        </p:nvSpPr>
        <p:spPr>
          <a:xfrm>
            <a:off x="6955082" y="1964911"/>
            <a:ext cx="1761893" cy="2620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4933BD-C464-E010-075C-7E6B6400C448}"/>
              </a:ext>
            </a:extLst>
          </p:cNvPr>
          <p:cNvSpPr/>
          <p:nvPr/>
        </p:nvSpPr>
        <p:spPr>
          <a:xfrm>
            <a:off x="7001546" y="2652569"/>
            <a:ext cx="1099816" cy="2620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488830-8C0A-7069-49E2-778AEB4D5115}"/>
              </a:ext>
            </a:extLst>
          </p:cNvPr>
          <p:cNvSpPr/>
          <p:nvPr/>
        </p:nvSpPr>
        <p:spPr>
          <a:xfrm>
            <a:off x="1280970" y="3098613"/>
            <a:ext cx="1021758" cy="2620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5C1020-B9A7-539F-121E-C592B2470E40}"/>
              </a:ext>
            </a:extLst>
          </p:cNvPr>
          <p:cNvSpPr/>
          <p:nvPr/>
        </p:nvSpPr>
        <p:spPr>
          <a:xfrm>
            <a:off x="3996293" y="6098297"/>
            <a:ext cx="1434352" cy="4084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F995D6-7AFD-F6B7-7E5C-711674F0195A}"/>
              </a:ext>
            </a:extLst>
          </p:cNvPr>
          <p:cNvSpPr/>
          <p:nvPr/>
        </p:nvSpPr>
        <p:spPr>
          <a:xfrm>
            <a:off x="1280970" y="3451302"/>
            <a:ext cx="1122118" cy="13437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520C5A-5CAF-5783-D79B-1A4350651C41}"/>
              </a:ext>
            </a:extLst>
          </p:cNvPr>
          <p:cNvSpPr/>
          <p:nvPr/>
        </p:nvSpPr>
        <p:spPr>
          <a:xfrm>
            <a:off x="2403087" y="4729976"/>
            <a:ext cx="3847171" cy="2769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45B2275-52C1-551F-97A9-F30F9AB5EC82}"/>
              </a:ext>
            </a:extLst>
          </p:cNvPr>
          <p:cNvSpPr/>
          <p:nvPr/>
        </p:nvSpPr>
        <p:spPr>
          <a:xfrm>
            <a:off x="4815906" y="5006897"/>
            <a:ext cx="1434352" cy="9813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89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02F356-E1AF-1CF8-73B8-50F7E40D40CF}"/>
              </a:ext>
            </a:extLst>
          </p:cNvPr>
          <p:cNvSpPr txBox="1"/>
          <p:nvPr/>
        </p:nvSpPr>
        <p:spPr>
          <a:xfrm>
            <a:off x="363809" y="942259"/>
            <a:ext cx="11464382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课堂提问与分享 </a:t>
            </a:r>
            <a:r>
              <a:rPr lang="en-US" altLang="zh-CN" sz="3200" b="1" dirty="0"/>
              <a:t>Q&amp;A</a:t>
            </a:r>
          </a:p>
          <a:p>
            <a:pPr algn="ctr"/>
            <a:endParaRPr lang="en-US" altLang="zh-CN" sz="12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altLang="zh-CN" sz="2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200" dirty="0"/>
              <a:t>Q1: </a:t>
            </a:r>
            <a:r>
              <a:rPr lang="zh-CN" altLang="en-US" sz="2200" dirty="0"/>
              <a:t>想造巴别塔的人是挪亚的哪一个儿子的后代？</a:t>
            </a:r>
            <a:endParaRPr lang="en-US" altLang="zh-CN" sz="2200" dirty="0"/>
          </a:p>
          <a:p>
            <a:r>
              <a:rPr lang="en-US" altLang="zh-CN" sz="2200" dirty="0"/>
              <a:t>       </a:t>
            </a:r>
            <a:r>
              <a:rPr lang="zh-CN" altLang="en-US" sz="2200" dirty="0"/>
              <a:t>答：“天下人”，当时的所有的人。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zh-CN" altLang="en-US" sz="2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200" dirty="0"/>
              <a:t>Q2: </a:t>
            </a:r>
            <a:r>
              <a:rPr lang="zh-CN" altLang="en-US" sz="2200" dirty="0"/>
              <a:t>假设性的一个问题：如果神没有变乱他们的口音，没有使他们分散在全地上，造巴别塔会不会成功？</a:t>
            </a:r>
            <a:endParaRPr lang="en-US" altLang="zh-CN" sz="2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200" dirty="0"/>
              <a:t>1</a:t>
            </a:r>
            <a:r>
              <a:rPr lang="zh-CN" altLang="en-US" sz="2200" dirty="0"/>
              <a:t>，无法问假设性的问题。</a:t>
            </a:r>
            <a:r>
              <a:rPr lang="en-US" altLang="zh-CN" sz="2200" dirty="0"/>
              <a:t>2</a:t>
            </a:r>
            <a:r>
              <a:rPr lang="zh-CN" altLang="en-US" sz="2200" dirty="0"/>
              <a:t>，人偏行己路，不会成功。</a:t>
            </a:r>
            <a:endParaRPr lang="en-US" altLang="zh-CN" sz="2200" dirty="0"/>
          </a:p>
          <a:p>
            <a:endParaRPr lang="zh-CN" altLang="en-US" sz="2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200" dirty="0"/>
              <a:t>Q3:</a:t>
            </a:r>
            <a:r>
              <a:rPr lang="zh-CN" altLang="en-US" sz="2200" dirty="0"/>
              <a:t>什么是当今的现代的巴别塔？</a:t>
            </a:r>
            <a:endParaRPr lang="en-US" altLang="zh-CN" sz="2200" dirty="0"/>
          </a:p>
          <a:p>
            <a:r>
              <a:rPr lang="en-US" altLang="zh-CN" sz="2200" dirty="0"/>
              <a:t>       </a:t>
            </a:r>
            <a:r>
              <a:rPr lang="zh-CN" altLang="en-US" sz="2200" dirty="0"/>
              <a:t>答：共产主义？核武器？人工病毒？人工智能</a:t>
            </a:r>
            <a:r>
              <a:rPr lang="en-US" altLang="zh-CN" sz="2200" dirty="0"/>
              <a:t>AI</a:t>
            </a:r>
            <a:r>
              <a:rPr lang="zh-CN" altLang="en-US" sz="2200" dirty="0"/>
              <a:t>？</a:t>
            </a:r>
            <a:endParaRPr lang="en-US" altLang="zh-CN" sz="2200" dirty="0"/>
          </a:p>
          <a:p>
            <a:endParaRPr lang="zh-CN" altLang="en-US" sz="2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200" dirty="0"/>
              <a:t>Comment</a:t>
            </a:r>
            <a:r>
              <a:rPr lang="zh-CN" altLang="en-US" sz="2200" dirty="0"/>
              <a:t>：人性的罪：骄傲。</a:t>
            </a:r>
            <a:endParaRPr lang="en-US" altLang="zh-CN" sz="2200" dirty="0"/>
          </a:p>
        </p:txBody>
      </p:sp>
    </p:spTree>
    <p:extLst>
      <p:ext uri="{BB962C8B-B14F-4D97-AF65-F5344CB8AC3E}">
        <p14:creationId xmlns:p14="http://schemas.microsoft.com/office/powerpoint/2010/main" val="1592965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7DBFAA-6E5F-27DA-3E44-F79081F82E4D}"/>
              </a:ext>
            </a:extLst>
          </p:cNvPr>
          <p:cNvSpPr txBox="1"/>
          <p:nvPr/>
        </p:nvSpPr>
        <p:spPr>
          <a:xfrm>
            <a:off x="407948" y="276921"/>
            <a:ext cx="10681939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200" b="1" dirty="0"/>
              <a:t>创世纪</a:t>
            </a:r>
            <a:r>
              <a:rPr lang="en-US" altLang="zh-CN" sz="3200" b="1" dirty="0"/>
              <a:t> 1:1	</a:t>
            </a:r>
            <a:r>
              <a:rPr lang="zh-CN" altLang="en-US" sz="3200" b="1" dirty="0">
                <a:latin typeface="+mn-lt"/>
                <a:cs typeface="+mn-cs"/>
              </a:rPr>
              <a:t>起初</a:t>
            </a:r>
            <a:r>
              <a:rPr lang="en-US" altLang="zh-CN" sz="3200" b="1" dirty="0">
                <a:latin typeface="+mn-lt"/>
                <a:cs typeface="+mn-cs"/>
              </a:rPr>
              <a:t>, </a:t>
            </a:r>
            <a:r>
              <a:rPr lang="zh-CN" altLang="en-US" sz="3200" b="1" dirty="0">
                <a:latin typeface="+mn-lt"/>
                <a:cs typeface="+mn-cs"/>
              </a:rPr>
              <a:t>神创造天地</a:t>
            </a:r>
            <a:r>
              <a:rPr lang="en-US" altLang="zh-CN" sz="3200" b="1" dirty="0">
                <a:latin typeface="+mn-lt"/>
                <a:cs typeface="+mn-cs"/>
              </a:rPr>
              <a:t>(</a:t>
            </a:r>
            <a:r>
              <a:rPr lang="zh-CN" altLang="en-US" sz="3200" b="1" dirty="0">
                <a:latin typeface="+mn-lt"/>
                <a:cs typeface="+mn-cs"/>
              </a:rPr>
              <a:t>諸天</a:t>
            </a:r>
            <a:r>
              <a:rPr lang="en-US" altLang="zh-CN" sz="3200" b="1" dirty="0">
                <a:latin typeface="+mn-lt"/>
                <a:cs typeface="+mn-cs"/>
              </a:rPr>
              <a:t>heavens</a:t>
            </a:r>
            <a:r>
              <a:rPr lang="zh-CN" altLang="en-US" sz="3200" b="1" dirty="0">
                <a:latin typeface="+mn-lt"/>
                <a:cs typeface="+mn-cs"/>
              </a:rPr>
              <a:t>和地</a:t>
            </a:r>
            <a:r>
              <a:rPr lang="en-US" altLang="zh-CN" sz="3200" b="1" dirty="0">
                <a:latin typeface="+mn-lt"/>
                <a:cs typeface="+mn-cs"/>
              </a:rPr>
              <a:t>)</a:t>
            </a:r>
            <a:r>
              <a:rPr lang="zh-CN" altLang="en-US" sz="3200" b="1" dirty="0">
                <a:latin typeface="+mn-lt"/>
                <a:cs typeface="+mn-cs"/>
              </a:rPr>
              <a:t>。</a:t>
            </a:r>
            <a:endParaRPr lang="en-US" altLang="zh-CN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4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zh-CN" altLang="en-US" sz="2400" dirty="0">
                <a:latin typeface="+mn-lt"/>
                <a:cs typeface="+mn-cs"/>
              </a:rPr>
              <a:t>耶和华啊</a:t>
            </a:r>
            <a:r>
              <a:rPr lang="en-US" altLang="zh-CN" sz="2400" dirty="0">
                <a:latin typeface="+mn-lt"/>
                <a:cs typeface="+mn-cs"/>
              </a:rPr>
              <a:t>, </a:t>
            </a:r>
            <a:r>
              <a:rPr lang="zh-CN" altLang="en-US" sz="2400" dirty="0">
                <a:latin typeface="+mn-lt"/>
                <a:cs typeface="+mn-cs"/>
              </a:rPr>
              <a:t>你荣耀的名是应当称颂的；愿你的名被尊崇，超过一切称颂和赞美。</a:t>
            </a:r>
            <a:r>
              <a:rPr lang="en-US" altLang="zh-CN" sz="2400" dirty="0">
                <a:latin typeface="+mn-lt"/>
                <a:cs typeface="+mn-cs"/>
              </a:rPr>
              <a:t> </a:t>
            </a:r>
            <a:r>
              <a:rPr lang="zh-CN" altLang="en-US" sz="2400" dirty="0">
                <a:latin typeface="+mn-lt"/>
                <a:cs typeface="+mn-cs"/>
              </a:rPr>
              <a:t>你，唯独你是耶和华，</a:t>
            </a:r>
            <a:r>
              <a:rPr lang="zh-CN" altLang="en-US" sz="2400" b="1" dirty="0">
                <a:latin typeface="+mn-lt"/>
                <a:cs typeface="+mn-cs"/>
              </a:rPr>
              <a:t>你造了天，天上的天和天军，</a:t>
            </a:r>
            <a:r>
              <a:rPr lang="zh-CN" altLang="en-US" sz="2400" dirty="0">
                <a:latin typeface="+mn-lt"/>
                <a:cs typeface="+mn-cs"/>
              </a:rPr>
              <a:t>地和地上的万物，海和海中的万物，你使这一切生存，天军也都敬拜你。 </a:t>
            </a:r>
            <a:r>
              <a:rPr lang="en-US" altLang="zh-CN" sz="2400" dirty="0">
                <a:latin typeface="+mn-lt"/>
                <a:cs typeface="+mn-cs"/>
              </a:rPr>
              <a:t>(</a:t>
            </a:r>
            <a:r>
              <a:rPr lang="zh-CN" altLang="en-US" sz="2400" dirty="0"/>
              <a:t>尼希米记</a:t>
            </a:r>
            <a:r>
              <a:rPr lang="en-US" altLang="zh-CN" sz="2400" dirty="0">
                <a:latin typeface="+mn-lt"/>
                <a:cs typeface="+mn-cs"/>
              </a:rPr>
              <a:t> 9:5-6)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n-US" altLang="zh-CN" sz="12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zh-CN" altLang="en-US" sz="2400" b="1" dirty="0">
                <a:latin typeface="+mn-lt"/>
                <a:cs typeface="+mn-cs"/>
              </a:rPr>
              <a:t>诸天</a:t>
            </a:r>
            <a:r>
              <a:rPr lang="en-US" altLang="zh-CN" sz="2400" b="1" dirty="0">
                <a:latin typeface="+mn-lt"/>
                <a:cs typeface="+mn-cs"/>
              </a:rPr>
              <a:t>(heavens</a:t>
            </a:r>
            <a:r>
              <a:rPr lang="en-US" altLang="zh-CN" sz="2400" dirty="0">
                <a:latin typeface="+mn-lt"/>
                <a:cs typeface="+mn-cs"/>
              </a:rPr>
              <a:t>) </a:t>
            </a:r>
            <a:r>
              <a:rPr lang="zh-CN" altLang="en-US" sz="2400" dirty="0">
                <a:latin typeface="+mn-lt"/>
                <a:cs typeface="+mn-cs"/>
              </a:rPr>
              <a:t>述说神的荣耀，穹苍传扬他的作为。 </a:t>
            </a:r>
            <a:r>
              <a:rPr lang="en-US" altLang="zh-CN" sz="2400" dirty="0">
                <a:latin typeface="+mn-lt"/>
                <a:cs typeface="+mn-cs"/>
              </a:rPr>
              <a:t>(</a:t>
            </a:r>
            <a:r>
              <a:rPr lang="zh-CN" altLang="en-US" sz="2400" dirty="0">
                <a:latin typeface="+mn-lt"/>
                <a:cs typeface="+mn-cs"/>
              </a:rPr>
              <a:t>诗篇</a:t>
            </a:r>
            <a:r>
              <a:rPr lang="en-US" altLang="zh-CN" sz="2400" dirty="0">
                <a:latin typeface="+mn-lt"/>
                <a:cs typeface="+mn-cs"/>
              </a:rPr>
              <a:t> 19:1 )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n-US" altLang="zh-CN" sz="12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zh-CN" altLang="en-US" sz="2400" dirty="0">
                <a:latin typeface="+mn-lt"/>
                <a:cs typeface="+mn-cs"/>
              </a:rPr>
              <a:t>外邦的神都属虚无</a:t>
            </a:r>
            <a:r>
              <a:rPr lang="en-US" altLang="zh-CN" sz="2400" dirty="0">
                <a:latin typeface="+mn-lt"/>
                <a:cs typeface="+mn-cs"/>
              </a:rPr>
              <a:t>, </a:t>
            </a:r>
            <a:r>
              <a:rPr lang="zh-CN" altLang="en-US" sz="2400" b="1" dirty="0">
                <a:latin typeface="+mn-lt"/>
                <a:cs typeface="+mn-cs"/>
              </a:rPr>
              <a:t>惟独耶和华创造诸天 </a:t>
            </a:r>
            <a:r>
              <a:rPr lang="en-US" altLang="zh-CN" sz="2400" b="1" dirty="0">
                <a:latin typeface="+mn-lt"/>
                <a:cs typeface="+mn-cs"/>
              </a:rPr>
              <a:t>(heavens</a:t>
            </a:r>
            <a:r>
              <a:rPr lang="en-US" altLang="zh-CN" sz="2400" dirty="0">
                <a:latin typeface="+mn-lt"/>
                <a:cs typeface="+mn-cs"/>
              </a:rPr>
              <a:t>) </a:t>
            </a:r>
            <a:r>
              <a:rPr lang="zh-CN" altLang="en-US" sz="2400" dirty="0">
                <a:latin typeface="+mn-lt"/>
                <a:cs typeface="+mn-cs"/>
              </a:rPr>
              <a:t> </a:t>
            </a:r>
            <a:r>
              <a:rPr lang="en-US" altLang="zh-CN" sz="2400" dirty="0">
                <a:latin typeface="+mn-lt"/>
                <a:cs typeface="+mn-cs"/>
              </a:rPr>
              <a:t>(</a:t>
            </a:r>
            <a:r>
              <a:rPr lang="zh-CN" altLang="en-US" sz="2400" dirty="0">
                <a:latin typeface="+mn-lt"/>
                <a:cs typeface="+mn-cs"/>
              </a:rPr>
              <a:t>诗篇</a:t>
            </a:r>
            <a:r>
              <a:rPr lang="en-US" altLang="zh-CN" sz="2400" dirty="0">
                <a:latin typeface="+mn-lt"/>
                <a:cs typeface="+mn-cs"/>
              </a:rPr>
              <a:t> 96:5 )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n-US" altLang="zh-CN" sz="2400" dirty="0"/>
          </a:p>
          <a:p>
            <a:r>
              <a:rPr lang="zh-CN" altLang="en-US" sz="2400" b="1" dirty="0"/>
              <a:t>属灵的世界</a:t>
            </a:r>
            <a:r>
              <a:rPr lang="zh-CN" altLang="en-US" sz="2400" dirty="0"/>
              <a:t> </a:t>
            </a:r>
            <a:r>
              <a:rPr lang="en-US" altLang="zh-CN" sz="2400" dirty="0"/>
              <a:t>: </a:t>
            </a:r>
            <a:r>
              <a:rPr lang="zh-CN" altLang="en-US" sz="2400" dirty="0"/>
              <a:t>肉眼所不見的灵界领域</a:t>
            </a:r>
            <a:endParaRPr lang="en-US" altLang="zh-CN" sz="2400" dirty="0"/>
          </a:p>
          <a:p>
            <a:endParaRPr lang="en-US" altLang="zh-CN" sz="24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zh-CN" altLang="en-US" sz="2400" dirty="0"/>
              <a:t>你们应该欢喜快乐，因为你们在天上的赏赐是大的 </a:t>
            </a:r>
            <a:r>
              <a:rPr lang="en-US" altLang="zh-CN" sz="2400" dirty="0"/>
              <a:t>(</a:t>
            </a:r>
            <a:r>
              <a:rPr lang="zh-CN" altLang="en-US" sz="2400" dirty="0"/>
              <a:t>马太福音</a:t>
            </a:r>
            <a:r>
              <a:rPr lang="en-US" altLang="zh-CN" sz="2400" dirty="0"/>
              <a:t> 5:12 )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altLang="zh-CN" sz="12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altLang="en-US" sz="2400" dirty="0"/>
              <a:t> </a:t>
            </a:r>
            <a:r>
              <a:rPr lang="zh-CN" altLang="en-US" sz="2400" dirty="0"/>
              <a:t>照样，你们的光也应当照在人前，让他们看见你们的好行为，又颂赞你们在天上的父。　　 </a:t>
            </a:r>
            <a:r>
              <a:rPr lang="en-US" altLang="zh-CN" sz="2400" dirty="0"/>
              <a:t>(</a:t>
            </a:r>
            <a:r>
              <a:rPr lang="zh-CN" altLang="en-US" sz="2400" dirty="0"/>
              <a:t>马太福音</a:t>
            </a:r>
            <a:r>
              <a:rPr lang="en-US" altLang="zh-CN" sz="2400" dirty="0"/>
              <a:t>5:16 )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altLang="zh-CN" sz="12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zh-CN" altLang="en-US" sz="2400" dirty="0"/>
              <a:t>虚心的人有福了，因为</a:t>
            </a:r>
            <a:r>
              <a:rPr lang="zh-CN" altLang="en-US" sz="2400" b="1" dirty="0"/>
              <a:t>天国</a:t>
            </a:r>
            <a:r>
              <a:rPr lang="zh-CN" altLang="en-US" sz="2400" dirty="0"/>
              <a:t>是他们的。 </a:t>
            </a:r>
            <a:r>
              <a:rPr lang="en-US" altLang="zh-CN" sz="2400" dirty="0"/>
              <a:t>(</a:t>
            </a:r>
            <a:r>
              <a:rPr lang="zh-CN" altLang="en-US" sz="2400" dirty="0"/>
              <a:t>马太福音</a:t>
            </a:r>
            <a:r>
              <a:rPr lang="en-US" altLang="zh-CN" sz="2400" dirty="0"/>
              <a:t>5:3 )</a:t>
            </a:r>
            <a:endParaRPr lang="en-US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281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8530935-CA35-D7FD-2DBA-FC2F2E7AA2CD}"/>
              </a:ext>
            </a:extLst>
          </p:cNvPr>
          <p:cNvSpPr txBox="1"/>
          <p:nvPr/>
        </p:nvSpPr>
        <p:spPr>
          <a:xfrm>
            <a:off x="345688" y="345446"/>
            <a:ext cx="11418849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创世记</a:t>
            </a:r>
            <a:r>
              <a:rPr lang="en-US" altLang="zh-CN" sz="2200" b="1" dirty="0">
                <a:latin typeface="Roboto Condensed" panose="02000000000000000000" pitchFamily="2" charset="0"/>
              </a:rPr>
              <a:t>9 </a:t>
            </a:r>
            <a:endParaRPr lang="en-US" altLang="zh-CN" sz="2200" dirty="0"/>
          </a:p>
          <a:p>
            <a:r>
              <a:rPr lang="en-US" altLang="zh-CN" sz="2200" dirty="0"/>
              <a:t>18</a:t>
            </a:r>
            <a:r>
              <a:rPr lang="zh-CN" altLang="en-US" sz="2200" dirty="0"/>
              <a:t>出方舟挪亚的儿子就是闪，含，雅弗。含是迦南的父亲。</a:t>
            </a:r>
          </a:p>
          <a:p>
            <a:r>
              <a:rPr lang="en-US" altLang="zh-CN" sz="2200" dirty="0"/>
              <a:t>19</a:t>
            </a:r>
            <a:r>
              <a:rPr lang="zh-CN" altLang="en-US" sz="2200" dirty="0"/>
              <a:t>这是挪亚的三个儿子，他们的后裔分散在全地。</a:t>
            </a:r>
          </a:p>
          <a:p>
            <a:r>
              <a:rPr lang="en-US" altLang="zh-CN" sz="2200" dirty="0"/>
              <a:t>20</a:t>
            </a:r>
            <a:r>
              <a:rPr lang="zh-CN" altLang="en-US" sz="2200" b="1" dirty="0"/>
              <a:t>挪亚</a:t>
            </a:r>
            <a:r>
              <a:rPr lang="zh-CN" altLang="en-US" sz="2200" dirty="0"/>
              <a:t>作起农夫来，栽了一个葡萄园。</a:t>
            </a:r>
          </a:p>
          <a:p>
            <a:r>
              <a:rPr lang="en-US" altLang="zh-CN" sz="2200" dirty="0"/>
              <a:t>21</a:t>
            </a:r>
            <a:r>
              <a:rPr lang="zh-CN" altLang="en-US" sz="2200" dirty="0"/>
              <a:t>他喝了园中的</a:t>
            </a:r>
            <a:r>
              <a:rPr lang="zh-CN" altLang="en-US" sz="2200" b="1" dirty="0"/>
              <a:t>酒</a:t>
            </a:r>
            <a:r>
              <a:rPr lang="zh-CN" altLang="en-US" sz="2200" dirty="0"/>
              <a:t>便</a:t>
            </a:r>
            <a:r>
              <a:rPr lang="zh-CN" altLang="en-US" sz="2200" b="1" dirty="0"/>
              <a:t>醉</a:t>
            </a:r>
            <a:r>
              <a:rPr lang="zh-CN" altLang="en-US" sz="2200" dirty="0"/>
              <a:t>了，在帐棚里</a:t>
            </a:r>
            <a:r>
              <a:rPr lang="zh-CN" altLang="en-US" sz="2200" b="1" dirty="0"/>
              <a:t>赤着身子</a:t>
            </a:r>
            <a:r>
              <a:rPr lang="zh-CN" altLang="en-US" sz="2200" dirty="0"/>
              <a:t>。</a:t>
            </a:r>
          </a:p>
          <a:p>
            <a:r>
              <a:rPr lang="en-US" altLang="zh-CN" sz="2200" dirty="0"/>
              <a:t>22</a:t>
            </a:r>
            <a:r>
              <a:rPr lang="zh-CN" altLang="en-US" sz="2200" dirty="0"/>
              <a:t>迦南的父亲</a:t>
            </a:r>
            <a:r>
              <a:rPr lang="zh-CN" altLang="en-US" sz="2200" b="1" dirty="0"/>
              <a:t>含，看见他父亲赤身</a:t>
            </a:r>
            <a:r>
              <a:rPr lang="zh-CN" altLang="en-US" sz="2200" dirty="0"/>
              <a:t>，</a:t>
            </a:r>
            <a:r>
              <a:rPr lang="zh-CN" altLang="en-US" sz="2200" b="1" dirty="0"/>
              <a:t>就到外边告诉他两个弟兄</a:t>
            </a:r>
            <a:r>
              <a:rPr lang="zh-CN" altLang="en-US" sz="2200" dirty="0"/>
              <a:t>。</a:t>
            </a:r>
          </a:p>
          <a:p>
            <a:r>
              <a:rPr lang="en-US" altLang="zh-CN" sz="2200" dirty="0"/>
              <a:t>23</a:t>
            </a:r>
            <a:r>
              <a:rPr lang="zh-CN" altLang="en-US" sz="2200" dirty="0"/>
              <a:t>于是</a:t>
            </a:r>
            <a:r>
              <a:rPr lang="zh-CN" altLang="en-US" sz="2200" b="1" dirty="0"/>
              <a:t>闪和雅弗</a:t>
            </a:r>
            <a:r>
              <a:rPr lang="zh-CN" altLang="en-US" sz="2200" dirty="0"/>
              <a:t>，拿件衣服搭在肩上，</a:t>
            </a:r>
            <a:r>
              <a:rPr lang="zh-CN" altLang="en-US" sz="2200" b="1" dirty="0"/>
              <a:t>倒退着进去，给他父亲盖上</a:t>
            </a:r>
            <a:r>
              <a:rPr lang="zh-CN" altLang="en-US" sz="2200" dirty="0"/>
              <a:t>。</a:t>
            </a:r>
            <a:r>
              <a:rPr lang="zh-CN" altLang="en-US" sz="2200" b="1" dirty="0"/>
              <a:t>他们背着脸就看不见父亲的赤身</a:t>
            </a:r>
            <a:r>
              <a:rPr lang="zh-CN" altLang="en-US" sz="2200" dirty="0"/>
              <a:t>。</a:t>
            </a:r>
          </a:p>
          <a:p>
            <a:r>
              <a:rPr lang="en-US" altLang="zh-CN" sz="2200" dirty="0"/>
              <a:t>24</a:t>
            </a:r>
            <a:r>
              <a:rPr lang="zh-CN" altLang="en-US" sz="2200" dirty="0"/>
              <a:t>挪亚醒了酒，知道小儿子向他所作的事，</a:t>
            </a:r>
          </a:p>
          <a:p>
            <a:r>
              <a:rPr lang="en-US" altLang="zh-CN" sz="2200" dirty="0"/>
              <a:t>25</a:t>
            </a:r>
            <a:r>
              <a:rPr lang="zh-CN" altLang="en-US" sz="2200" dirty="0"/>
              <a:t>就说，</a:t>
            </a:r>
            <a:r>
              <a:rPr lang="zh-CN" altLang="en-US" sz="2200" b="1" dirty="0"/>
              <a:t>迦南当受咒诅</a:t>
            </a:r>
            <a:r>
              <a:rPr lang="zh-CN" altLang="en-US" sz="2200" dirty="0"/>
              <a:t>，必给他弟兄作奴仆的奴仆。</a:t>
            </a:r>
          </a:p>
          <a:p>
            <a:r>
              <a:rPr lang="en-US" altLang="zh-CN" sz="2200" dirty="0"/>
              <a:t>26</a:t>
            </a:r>
            <a:r>
              <a:rPr lang="zh-CN" altLang="en-US" sz="2200" dirty="0"/>
              <a:t>又说，耶和华闪的神，是应当称颂的，愿</a:t>
            </a:r>
            <a:r>
              <a:rPr lang="zh-CN" altLang="en-US" sz="2200" b="1" dirty="0"/>
              <a:t>迦南作闪的奴仆</a:t>
            </a:r>
            <a:r>
              <a:rPr lang="zh-CN" altLang="en-US" sz="2200" dirty="0"/>
              <a:t>。</a:t>
            </a:r>
          </a:p>
          <a:p>
            <a:r>
              <a:rPr lang="en-US" altLang="zh-CN" sz="2200" dirty="0"/>
              <a:t>27</a:t>
            </a:r>
            <a:r>
              <a:rPr lang="zh-CN" altLang="en-US" sz="2200" dirty="0"/>
              <a:t>愿神使雅弗扩张，使他住在闪的帐棚里，又愿</a:t>
            </a:r>
            <a:r>
              <a:rPr lang="zh-CN" altLang="en-US" sz="2200" b="1" dirty="0"/>
              <a:t>迦南作他的奴仆</a:t>
            </a:r>
            <a:r>
              <a:rPr lang="zh-CN" altLang="en-US" sz="2200" dirty="0"/>
              <a:t>。</a:t>
            </a:r>
            <a:endParaRPr lang="en-US" sz="2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9358F7-685C-1CBB-1EF4-52FC53AF5A56}"/>
              </a:ext>
            </a:extLst>
          </p:cNvPr>
          <p:cNvSpPr txBox="1"/>
          <p:nvPr/>
        </p:nvSpPr>
        <p:spPr>
          <a:xfrm>
            <a:off x="545015" y="4778518"/>
            <a:ext cx="1021033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dirty="0"/>
              <a:t>挪亚也会酒醉</a:t>
            </a:r>
            <a:endParaRPr lang="en-US" altLang="zh-CN" sz="1800" dirty="0"/>
          </a:p>
          <a:p>
            <a:r>
              <a:rPr lang="zh-CN" altLang="en-US" sz="1800" dirty="0"/>
              <a:t>挪亚赤着身子</a:t>
            </a:r>
            <a:endParaRPr lang="en-US" altLang="zh-CN" sz="1800" dirty="0"/>
          </a:p>
          <a:p>
            <a:r>
              <a:rPr lang="zh-CN" altLang="en-US" sz="1800" dirty="0"/>
              <a:t>含看见他父亲赤身</a:t>
            </a:r>
            <a:endParaRPr lang="en-US" altLang="zh-CN" sz="1800" dirty="0"/>
          </a:p>
          <a:p>
            <a:r>
              <a:rPr lang="zh-CN" altLang="en-US" sz="1800" dirty="0"/>
              <a:t>含就到外边告诉他两个弟兄</a:t>
            </a:r>
            <a:endParaRPr lang="en-US" altLang="zh-CN" sz="1800" dirty="0"/>
          </a:p>
          <a:p>
            <a:r>
              <a:rPr lang="zh-CN" altLang="en-US" sz="1800" dirty="0"/>
              <a:t>闪和雅弗，拿件衣服搭在肩上，倒退着进去，给他父亲盖上。他们背着脸就看不见父亲的赤身。</a:t>
            </a:r>
            <a:endParaRPr lang="en-US" altLang="zh-CN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367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A7CF69-09BB-45A0-F908-AC2547C7F6F7}"/>
              </a:ext>
            </a:extLst>
          </p:cNvPr>
          <p:cNvSpPr txBox="1"/>
          <p:nvPr/>
        </p:nvSpPr>
        <p:spPr>
          <a:xfrm>
            <a:off x="726688" y="344986"/>
            <a:ext cx="10831551" cy="6340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48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3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3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亚伯</a:t>
            </a:r>
            <a:endParaRPr lang="en-US" altLang="zh-CN" sz="3000" b="1" i="0" dirty="0">
              <a:solidFill>
                <a:schemeClr val="bg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6-9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章：大洪水</a:t>
            </a:r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神与挪亚立约</a:t>
            </a:r>
            <a:endParaRPr lang="en-US" altLang="zh-CN" sz="3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10–11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章：巴别塔</a:t>
            </a:r>
            <a:endParaRPr lang="en-US" altLang="zh-CN" sz="3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12-14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章：亚伯兰蒙召</a:t>
            </a:r>
          </a:p>
          <a:p>
            <a:pPr algn="ctr"/>
            <a:endParaRPr lang="en-US" sz="36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3200" dirty="0">
                <a:solidFill>
                  <a:srgbClr val="0D2100"/>
                </a:solidFill>
                <a:latin typeface="Source Sans Pro" panose="020B0503030403020204" pitchFamily="34" charset="0"/>
              </a:rPr>
              <a:t>10/08/2023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244668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43D6979-86F6-AF43-5F75-5CB314AB0C6B}"/>
              </a:ext>
            </a:extLst>
          </p:cNvPr>
          <p:cNvSpPr txBox="1"/>
          <p:nvPr/>
        </p:nvSpPr>
        <p:spPr>
          <a:xfrm>
            <a:off x="372170" y="264946"/>
            <a:ext cx="11632117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600" dirty="0"/>
              <a:t>10</a:t>
            </a:r>
            <a:r>
              <a:rPr lang="zh-CN" altLang="en-US" sz="2600" b="1" dirty="0"/>
              <a:t>闪</a:t>
            </a:r>
            <a:r>
              <a:rPr lang="zh-CN" altLang="en-US" sz="2600" dirty="0"/>
              <a:t>的后代记在下面。洪水以后二年，闪一百岁生了亚法撒。</a:t>
            </a:r>
          </a:p>
          <a:p>
            <a:r>
              <a:rPr lang="en-US" altLang="zh-CN" sz="2600" dirty="0"/>
              <a:t>11</a:t>
            </a:r>
            <a:r>
              <a:rPr lang="zh-CN" altLang="en-US" sz="2600" dirty="0"/>
              <a:t>闪生</a:t>
            </a:r>
            <a:r>
              <a:rPr lang="zh-CN" altLang="en-US" sz="2600" b="1" dirty="0"/>
              <a:t>亚法撒</a:t>
            </a:r>
            <a:r>
              <a:rPr lang="zh-CN" altLang="en-US" sz="2600" dirty="0"/>
              <a:t>之后，又活了五百年，并且生儿养女。</a:t>
            </a:r>
          </a:p>
          <a:p>
            <a:r>
              <a:rPr lang="en-US" altLang="zh-CN" sz="2600" dirty="0"/>
              <a:t>12</a:t>
            </a:r>
            <a:r>
              <a:rPr lang="zh-CN" altLang="en-US" sz="2600" dirty="0"/>
              <a:t>亚法撒活到三十五岁，生了</a:t>
            </a:r>
            <a:r>
              <a:rPr lang="zh-CN" altLang="en-US" sz="2600" b="1" dirty="0"/>
              <a:t>沙拉</a:t>
            </a:r>
            <a:r>
              <a:rPr lang="zh-CN" altLang="en-US" sz="2600" dirty="0"/>
              <a:t>。</a:t>
            </a:r>
          </a:p>
          <a:p>
            <a:r>
              <a:rPr lang="en-US" altLang="zh-CN" sz="2600" dirty="0"/>
              <a:t>13</a:t>
            </a:r>
            <a:r>
              <a:rPr lang="zh-CN" altLang="en-US" sz="2600" dirty="0"/>
              <a:t>亚法撒生沙拉之后，又活了四百零三年，并且生儿养女。</a:t>
            </a:r>
            <a:endParaRPr lang="en-US" altLang="zh-CN" sz="2600" dirty="0"/>
          </a:p>
          <a:p>
            <a:r>
              <a:rPr lang="zh-CN" altLang="en-US" sz="2400" dirty="0"/>
              <a:t>。</a:t>
            </a:r>
            <a:endParaRPr lang="en-US" altLang="zh-CN" sz="2400" dirty="0"/>
          </a:p>
          <a:p>
            <a:r>
              <a:rPr lang="zh-CN" altLang="en-US" sz="2400" dirty="0"/>
              <a:t>。</a:t>
            </a:r>
            <a:endParaRPr lang="en-US" altLang="zh-CN" sz="2400" dirty="0"/>
          </a:p>
          <a:p>
            <a:r>
              <a:rPr lang="zh-CN" altLang="en-US" sz="2400" dirty="0"/>
              <a:t>。</a:t>
            </a:r>
            <a:endParaRPr lang="en-US" altLang="zh-CN" sz="2400" dirty="0"/>
          </a:p>
          <a:p>
            <a:r>
              <a:rPr lang="en-US" altLang="zh-CN" sz="2600" dirty="0"/>
              <a:t>27</a:t>
            </a:r>
            <a:r>
              <a:rPr lang="zh-CN" altLang="en-US" sz="2600" b="1" dirty="0"/>
              <a:t>他拉</a:t>
            </a:r>
            <a:r>
              <a:rPr lang="zh-CN" altLang="en-US" sz="2600" dirty="0"/>
              <a:t>的后代，记在下面，</a:t>
            </a:r>
            <a:r>
              <a:rPr lang="zh-CN" altLang="en-US" sz="2600" b="1" dirty="0"/>
              <a:t>他拉生亚伯兰，拿鹤，哈兰</a:t>
            </a:r>
            <a:r>
              <a:rPr lang="zh-CN" altLang="en-US" sz="2600" dirty="0"/>
              <a:t>。哈兰生罗得。</a:t>
            </a:r>
          </a:p>
          <a:p>
            <a:r>
              <a:rPr lang="en-US" altLang="zh-CN" sz="2600" dirty="0"/>
              <a:t>28</a:t>
            </a:r>
            <a:r>
              <a:rPr lang="zh-CN" altLang="en-US" sz="2600" dirty="0"/>
              <a:t>哈兰死在他的本地迦勒底的吾珥，在他父亲他拉之先。</a:t>
            </a:r>
          </a:p>
          <a:p>
            <a:r>
              <a:rPr lang="en-US" altLang="zh-CN" sz="2600" dirty="0"/>
              <a:t>29</a:t>
            </a:r>
            <a:r>
              <a:rPr lang="zh-CN" altLang="en-US" sz="2600" dirty="0"/>
              <a:t>亚伯兰，拿鹤各娶了妻。亚伯兰的妻子名叫撒莱。拿鹤的妻子名叫密迦，是哈兰的女儿。哈兰是密迦和亦迦的父亲。</a:t>
            </a:r>
          </a:p>
          <a:p>
            <a:r>
              <a:rPr lang="en-US" altLang="zh-CN" sz="2600" dirty="0"/>
              <a:t>30</a:t>
            </a:r>
            <a:r>
              <a:rPr lang="zh-CN" altLang="en-US" sz="2600" b="1" dirty="0"/>
              <a:t>撒莱不生育，没有孩子。</a:t>
            </a:r>
          </a:p>
          <a:p>
            <a:r>
              <a:rPr lang="en-US" altLang="zh-CN" sz="2600" dirty="0"/>
              <a:t>31</a:t>
            </a:r>
            <a:r>
              <a:rPr lang="zh-CN" altLang="en-US" sz="2600" dirty="0"/>
              <a:t>他拉带着他儿子，亚伯兰和他孙子，哈兰的儿子罗得，并他儿妇亚伯兰的妻子撒莱，出了迦勒底的吾珥，要往迦南地去。</a:t>
            </a:r>
            <a:r>
              <a:rPr lang="zh-CN" altLang="en-US" sz="2600" b="1" dirty="0"/>
              <a:t>他们走到哈兰，就住在那里</a:t>
            </a:r>
            <a:r>
              <a:rPr lang="zh-CN" altLang="en-US" sz="2600" dirty="0"/>
              <a:t>。</a:t>
            </a:r>
          </a:p>
          <a:p>
            <a:r>
              <a:rPr lang="en-US" altLang="zh-CN" sz="2600" dirty="0"/>
              <a:t>32</a:t>
            </a:r>
            <a:r>
              <a:rPr lang="zh-CN" altLang="en-US" sz="2600" dirty="0"/>
              <a:t>他拉共活了二百零五岁，就死在哈兰。</a:t>
            </a:r>
            <a:endParaRPr lang="en-US" sz="26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212847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5B0C54FB-F5F9-2E15-9A13-F27C0D044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71" y="66907"/>
            <a:ext cx="11666057" cy="672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3F3F9C9-9503-79AE-BC6F-57812C83BD39}"/>
              </a:ext>
            </a:extLst>
          </p:cNvPr>
          <p:cNvSpPr/>
          <p:nvPr/>
        </p:nvSpPr>
        <p:spPr>
          <a:xfrm>
            <a:off x="6955082" y="1964911"/>
            <a:ext cx="1761893" cy="2620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4933BD-C464-E010-075C-7E6B6400C448}"/>
              </a:ext>
            </a:extLst>
          </p:cNvPr>
          <p:cNvSpPr/>
          <p:nvPr/>
        </p:nvSpPr>
        <p:spPr>
          <a:xfrm>
            <a:off x="7001546" y="2652569"/>
            <a:ext cx="1099816" cy="2620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488830-8C0A-7069-49E2-778AEB4D5115}"/>
              </a:ext>
            </a:extLst>
          </p:cNvPr>
          <p:cNvSpPr/>
          <p:nvPr/>
        </p:nvSpPr>
        <p:spPr>
          <a:xfrm>
            <a:off x="1280970" y="3098613"/>
            <a:ext cx="1021758" cy="2620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5C1020-B9A7-539F-121E-C592B2470E40}"/>
              </a:ext>
            </a:extLst>
          </p:cNvPr>
          <p:cNvSpPr/>
          <p:nvPr/>
        </p:nvSpPr>
        <p:spPr>
          <a:xfrm>
            <a:off x="3996293" y="6098297"/>
            <a:ext cx="1434352" cy="4084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F995D6-7AFD-F6B7-7E5C-711674F0195A}"/>
              </a:ext>
            </a:extLst>
          </p:cNvPr>
          <p:cNvSpPr/>
          <p:nvPr/>
        </p:nvSpPr>
        <p:spPr>
          <a:xfrm>
            <a:off x="1280970" y="3451302"/>
            <a:ext cx="1122118" cy="13437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520C5A-5CAF-5783-D79B-1A4350651C41}"/>
              </a:ext>
            </a:extLst>
          </p:cNvPr>
          <p:cNvSpPr/>
          <p:nvPr/>
        </p:nvSpPr>
        <p:spPr>
          <a:xfrm>
            <a:off x="2403087" y="4729976"/>
            <a:ext cx="3847171" cy="2769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45B2275-52C1-551F-97A9-F30F9AB5EC82}"/>
              </a:ext>
            </a:extLst>
          </p:cNvPr>
          <p:cNvSpPr/>
          <p:nvPr/>
        </p:nvSpPr>
        <p:spPr>
          <a:xfrm>
            <a:off x="4815906" y="5006897"/>
            <a:ext cx="1434352" cy="9813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90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8DD18CD-85D1-9879-63AA-386E8584138D}"/>
              </a:ext>
            </a:extLst>
          </p:cNvPr>
          <p:cNvSpPr txBox="1"/>
          <p:nvPr/>
        </p:nvSpPr>
        <p:spPr>
          <a:xfrm>
            <a:off x="104788" y="152554"/>
            <a:ext cx="11968976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6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创世记</a:t>
            </a:r>
            <a:r>
              <a:rPr lang="en-US" altLang="zh-CN" sz="26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12 </a:t>
            </a:r>
            <a:r>
              <a:rPr lang="zh-CN" altLang="en-US" sz="2600" b="1" dirty="0"/>
              <a:t>亚伯兰蒙召</a:t>
            </a:r>
          </a:p>
          <a:p>
            <a:endParaRPr lang="en-US" altLang="zh-CN" sz="1200" dirty="0"/>
          </a:p>
          <a:p>
            <a:r>
              <a:rPr lang="en-US" altLang="zh-CN" sz="2400" dirty="0"/>
              <a:t>1</a:t>
            </a:r>
            <a:r>
              <a:rPr lang="zh-CN" altLang="en-US" sz="2400" dirty="0"/>
              <a:t>耶和华对亚伯兰说，</a:t>
            </a:r>
            <a:r>
              <a:rPr lang="zh-CN" altLang="en-US" sz="2400" b="1" dirty="0">
                <a:solidFill>
                  <a:srgbClr val="FF0000"/>
                </a:solidFill>
              </a:rPr>
              <a:t>你要离开本地，本族，父家，往我所要指示你的地去</a:t>
            </a:r>
            <a:r>
              <a:rPr lang="zh-CN" altLang="en-US" sz="2400" dirty="0"/>
              <a:t>。</a:t>
            </a:r>
          </a:p>
          <a:p>
            <a:r>
              <a:rPr lang="en-US" altLang="zh-CN" sz="2400" dirty="0"/>
              <a:t>2</a:t>
            </a:r>
            <a:r>
              <a:rPr lang="zh-CN" altLang="en-US" sz="2400" b="1" dirty="0">
                <a:solidFill>
                  <a:srgbClr val="FF0000"/>
                </a:solidFill>
              </a:rPr>
              <a:t>我必叫你成为大国</a:t>
            </a:r>
            <a:r>
              <a:rPr lang="zh-CN" altLang="en-US" sz="2400" dirty="0"/>
              <a:t>，</a:t>
            </a:r>
            <a:r>
              <a:rPr lang="zh-CN" altLang="en-US" sz="2400" b="1" dirty="0">
                <a:solidFill>
                  <a:srgbClr val="FF0000"/>
                </a:solidFill>
              </a:rPr>
              <a:t>我必赐福给你</a:t>
            </a:r>
            <a:r>
              <a:rPr lang="zh-CN" altLang="en-US" sz="2400" dirty="0"/>
              <a:t>，</a:t>
            </a:r>
            <a:r>
              <a:rPr lang="zh-CN" altLang="en-US" sz="2400" b="1" dirty="0">
                <a:solidFill>
                  <a:srgbClr val="FF0000"/>
                </a:solidFill>
              </a:rPr>
              <a:t>叫你的名为大，你也要叫别人得福</a:t>
            </a:r>
            <a:r>
              <a:rPr lang="zh-CN" altLang="en-US" sz="2400" dirty="0"/>
              <a:t>。</a:t>
            </a:r>
          </a:p>
          <a:p>
            <a:r>
              <a:rPr lang="en-US" altLang="zh-CN" sz="2400" dirty="0"/>
              <a:t>3</a:t>
            </a:r>
            <a:r>
              <a:rPr lang="zh-CN" altLang="en-US" sz="2400" b="1" dirty="0">
                <a:solidFill>
                  <a:srgbClr val="FF0000"/>
                </a:solidFill>
              </a:rPr>
              <a:t>为你祝福的，我必赐福与他</a:t>
            </a:r>
            <a:r>
              <a:rPr lang="zh-CN" altLang="en-US" sz="2400" dirty="0"/>
              <a:t>。</a:t>
            </a:r>
            <a:r>
              <a:rPr lang="zh-CN" altLang="en-US" sz="2400" b="1" dirty="0">
                <a:solidFill>
                  <a:srgbClr val="FF0000"/>
                </a:solidFill>
              </a:rPr>
              <a:t>那咒诅你的，我必咒诅他</a:t>
            </a:r>
            <a:r>
              <a:rPr lang="zh-CN" altLang="en-US" sz="2400" dirty="0"/>
              <a:t>，</a:t>
            </a:r>
            <a:r>
              <a:rPr lang="zh-CN" altLang="en-US" sz="2400" b="1" dirty="0">
                <a:solidFill>
                  <a:srgbClr val="FF0000"/>
                </a:solidFill>
              </a:rPr>
              <a:t>地上的万族都要因你得福</a:t>
            </a:r>
            <a:r>
              <a:rPr lang="zh-CN" altLang="en-US" sz="2400" dirty="0"/>
              <a:t>。</a:t>
            </a:r>
          </a:p>
          <a:p>
            <a:r>
              <a:rPr lang="en-US" altLang="zh-CN" sz="2400" dirty="0"/>
              <a:t>4</a:t>
            </a:r>
            <a:r>
              <a:rPr lang="zh-CN" altLang="en-US" sz="2400" b="1" dirty="0">
                <a:solidFill>
                  <a:srgbClr val="0000FF"/>
                </a:solidFill>
              </a:rPr>
              <a:t>亚伯兰就照着耶和华的吩咐去了</a:t>
            </a:r>
            <a:r>
              <a:rPr lang="zh-CN" altLang="en-US" sz="2400" dirty="0"/>
              <a:t>。罗得也和他同去。亚伯兰出哈兰的时候，年七十五岁。</a:t>
            </a:r>
          </a:p>
          <a:p>
            <a:r>
              <a:rPr lang="en-US" altLang="zh-CN" sz="2400" dirty="0"/>
              <a:t>5</a:t>
            </a:r>
            <a:r>
              <a:rPr lang="zh-CN" altLang="en-US" sz="2400" dirty="0"/>
              <a:t>亚伯兰将他妻子撒莱和侄儿罗得，连他们在哈兰所积蓄的财物，所得的人口，都带往迦南地去。他们就到了迦南地。</a:t>
            </a:r>
            <a:endParaRPr lang="en-US" altLang="zh-CN" sz="2400" dirty="0"/>
          </a:p>
          <a:p>
            <a:r>
              <a:rPr lang="en-US" altLang="zh-CN" sz="2400" dirty="0"/>
              <a:t>6</a:t>
            </a:r>
            <a:r>
              <a:rPr lang="zh-CN" altLang="en-US" sz="2400" dirty="0"/>
              <a:t>亚伯兰经过那地，到了</a:t>
            </a:r>
            <a:r>
              <a:rPr lang="zh-CN" altLang="en-US" sz="2400" b="1" dirty="0"/>
              <a:t>示剑</a:t>
            </a:r>
            <a:r>
              <a:rPr lang="zh-CN" altLang="en-US" sz="2400" dirty="0"/>
              <a:t>地方，摩利橡树那里。那时迦南人住在那地。</a:t>
            </a:r>
          </a:p>
          <a:p>
            <a:r>
              <a:rPr lang="en-US" altLang="zh-CN" sz="2400" dirty="0"/>
              <a:t>7</a:t>
            </a:r>
            <a:r>
              <a:rPr lang="zh-CN" altLang="en-US" sz="2400" dirty="0"/>
              <a:t>耶和华向亚伯兰显现，说，</a:t>
            </a:r>
            <a:r>
              <a:rPr lang="zh-CN" altLang="en-US" sz="2400" b="1" dirty="0"/>
              <a:t>我要把这地赐给你的后裔</a:t>
            </a:r>
            <a:r>
              <a:rPr lang="zh-CN" altLang="en-US" sz="2400" dirty="0"/>
              <a:t>。</a:t>
            </a:r>
            <a:r>
              <a:rPr lang="zh-CN" altLang="en-US" sz="2400" b="1" dirty="0">
                <a:solidFill>
                  <a:srgbClr val="0000FF"/>
                </a:solidFill>
              </a:rPr>
              <a:t>亚伯兰就在那里为向他显现的耶和华筑了一座坛</a:t>
            </a:r>
            <a:r>
              <a:rPr lang="zh-CN" altLang="en-US" sz="2400" dirty="0"/>
              <a:t>。</a:t>
            </a:r>
          </a:p>
          <a:p>
            <a:r>
              <a:rPr lang="en-US" altLang="zh-CN" sz="2400" dirty="0"/>
              <a:t>8</a:t>
            </a:r>
            <a:r>
              <a:rPr lang="zh-CN" altLang="en-US" sz="2400" dirty="0"/>
              <a:t>从那里他又迁到</a:t>
            </a:r>
            <a:r>
              <a:rPr lang="zh-CN" altLang="en-US" sz="2400" b="1" dirty="0"/>
              <a:t>伯特利东边的山</a:t>
            </a:r>
            <a:r>
              <a:rPr lang="zh-CN" altLang="en-US" sz="2400" dirty="0"/>
              <a:t>，支搭帐棚。西边是伯特利，东边是艾。</a:t>
            </a:r>
            <a:r>
              <a:rPr lang="zh-CN" altLang="en-US" sz="2400" b="1" dirty="0">
                <a:solidFill>
                  <a:srgbClr val="0000FF"/>
                </a:solidFill>
              </a:rPr>
              <a:t>他在那里又为耶和华筑了一座坛，求告耶和华的名</a:t>
            </a:r>
            <a:r>
              <a:rPr lang="zh-CN" altLang="en-US" sz="2400" dirty="0"/>
              <a:t>。</a:t>
            </a:r>
          </a:p>
          <a:p>
            <a:r>
              <a:rPr lang="en-US" altLang="zh-CN" sz="2400" dirty="0"/>
              <a:t>9</a:t>
            </a:r>
            <a:r>
              <a:rPr lang="zh-CN" altLang="en-US" sz="2400" dirty="0"/>
              <a:t>后来亚伯兰又渐渐迁往南地去。</a:t>
            </a:r>
          </a:p>
          <a:p>
            <a:r>
              <a:rPr lang="en-US" altLang="zh-CN" sz="2400" dirty="0"/>
              <a:t>10</a:t>
            </a:r>
            <a:r>
              <a:rPr lang="zh-CN" altLang="en-US" sz="2400" dirty="0"/>
              <a:t>那地遭遇饥荒。因饥荒甚大，</a:t>
            </a:r>
            <a:r>
              <a:rPr lang="zh-CN" altLang="en-US" sz="2400" b="1" dirty="0"/>
              <a:t>亚伯兰就下埃及去</a:t>
            </a:r>
            <a:r>
              <a:rPr lang="zh-CN" altLang="en-US" sz="2400" dirty="0"/>
              <a:t>，要在那里暂居。</a:t>
            </a:r>
            <a:endParaRPr lang="en-US" sz="24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1C39690-91C1-E31A-0E91-17177182D27F}"/>
              </a:ext>
            </a:extLst>
          </p:cNvPr>
          <p:cNvGrpSpPr/>
          <p:nvPr/>
        </p:nvGrpSpPr>
        <p:grpSpPr>
          <a:xfrm>
            <a:off x="6244758" y="107338"/>
            <a:ext cx="4438930" cy="523220"/>
            <a:chOff x="5216058" y="167850"/>
            <a:chExt cx="4438930" cy="52322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B8F1EEA-018B-4673-4873-E0DBB2EE3F76}"/>
                </a:ext>
              </a:extLst>
            </p:cNvPr>
            <p:cNvSpPr txBox="1"/>
            <p:nvPr/>
          </p:nvSpPr>
          <p:spPr>
            <a:xfrm>
              <a:off x="5216058" y="167850"/>
              <a:ext cx="443893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800" b="1" dirty="0">
                  <a:solidFill>
                    <a:srgbClr val="FF0000"/>
                  </a:solidFill>
                </a:rPr>
                <a:t>神的试练                </a:t>
              </a:r>
              <a:r>
                <a:rPr lang="zh-CN" altLang="en-US" sz="2800" b="1" dirty="0">
                  <a:solidFill>
                    <a:srgbClr val="0000FF"/>
                  </a:solidFill>
                </a:rPr>
                <a:t>人的回应</a:t>
              </a:r>
              <a:endParaRPr lang="en-US" altLang="zh-CN" sz="2800" b="1" dirty="0">
                <a:solidFill>
                  <a:srgbClr val="0000FF"/>
                </a:solidFill>
              </a:endParaRP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36CAE757-D567-C78E-D80F-08215D427D1B}"/>
                </a:ext>
              </a:extLst>
            </p:cNvPr>
            <p:cNvCxnSpPr>
              <a:cxnSpLocks/>
            </p:cNvCxnSpPr>
            <p:nvPr/>
          </p:nvCxnSpPr>
          <p:spPr>
            <a:xfrm>
              <a:off x="6837830" y="416855"/>
              <a:ext cx="1109382" cy="0"/>
            </a:xfrm>
            <a:prstGeom prst="straightConnector1">
              <a:avLst/>
            </a:prstGeom>
            <a:ln w="635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5DD0EF0-7709-F69C-C70C-97F570418B0D}"/>
              </a:ext>
            </a:extLst>
          </p:cNvPr>
          <p:cNvSpPr txBox="1"/>
          <p:nvPr/>
        </p:nvSpPr>
        <p:spPr>
          <a:xfrm>
            <a:off x="550164" y="5679967"/>
            <a:ext cx="1130057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2400" dirty="0"/>
              <a:t>神在呼召亚伯兰时，有没有把目的地直接清楚的告诉亚伯兰？为什么？</a:t>
            </a: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2400" dirty="0"/>
              <a:t>从这段经文看亚伯兰是什么样的人？</a:t>
            </a: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2400" dirty="0"/>
              <a:t>在细节上，亚伯兰没有完全遵守神的话，带了罗得，到了示剑又离开</a:t>
            </a:r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1300568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8D024479-D75E-131F-FA2E-4611E85D587A}"/>
              </a:ext>
            </a:extLst>
          </p:cNvPr>
          <p:cNvGrpSpPr/>
          <p:nvPr/>
        </p:nvGrpSpPr>
        <p:grpSpPr>
          <a:xfrm>
            <a:off x="1138760" y="0"/>
            <a:ext cx="9914479" cy="6863870"/>
            <a:chOff x="1138760" y="0"/>
            <a:chExt cx="9914479" cy="686387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91C5A2F-270B-86FA-718F-F3293EFB7694}"/>
                </a:ext>
              </a:extLst>
            </p:cNvPr>
            <p:cNvGrpSpPr/>
            <p:nvPr/>
          </p:nvGrpSpPr>
          <p:grpSpPr>
            <a:xfrm>
              <a:off x="1138760" y="0"/>
              <a:ext cx="9914479" cy="6863870"/>
              <a:chOff x="132769" y="-5870"/>
              <a:chExt cx="9914479" cy="6863870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9C0B3A49-0539-9D3E-3850-15F7734846CD}"/>
                  </a:ext>
                </a:extLst>
              </p:cNvPr>
              <p:cNvGrpSpPr/>
              <p:nvPr/>
            </p:nvGrpSpPr>
            <p:grpSpPr>
              <a:xfrm>
                <a:off x="132769" y="-5870"/>
                <a:ext cx="9914479" cy="6863870"/>
                <a:chOff x="132769" y="-5870"/>
                <a:chExt cx="9914479" cy="6863870"/>
              </a:xfrm>
            </p:grpSpPr>
            <p:pic>
              <p:nvPicPr>
                <p:cNvPr id="2050" name="Picture 2">
                  <a:extLst>
                    <a:ext uri="{FF2B5EF4-FFF2-40B4-BE49-F238E27FC236}">
                      <a16:creationId xmlns:a16="http://schemas.microsoft.com/office/drawing/2014/main" id="{9012CAED-14DE-F7FD-9696-D51DFC03F22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2769" y="-5870"/>
                  <a:ext cx="9914479" cy="686387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" name="Oval 1">
                  <a:extLst>
                    <a:ext uri="{FF2B5EF4-FFF2-40B4-BE49-F238E27FC236}">
                      <a16:creationId xmlns:a16="http://schemas.microsoft.com/office/drawing/2014/main" id="{8CFFF844-CD01-5DB1-F87C-C31FB5201F32}"/>
                    </a:ext>
                  </a:extLst>
                </p:cNvPr>
                <p:cNvSpPr/>
                <p:nvPr/>
              </p:nvSpPr>
              <p:spPr>
                <a:xfrm>
                  <a:off x="8945135" y="4445618"/>
                  <a:ext cx="433042" cy="366131"/>
                </a:xfrm>
                <a:prstGeom prst="ellipse">
                  <a:avLst/>
                </a:prstGeom>
                <a:noFill/>
                <a:ln w="254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3" name="Oval 2">
                  <a:extLst>
                    <a:ext uri="{FF2B5EF4-FFF2-40B4-BE49-F238E27FC236}">
                      <a16:creationId xmlns:a16="http://schemas.microsoft.com/office/drawing/2014/main" id="{40AD816B-C876-4798-743F-3CA4ACB0424E}"/>
                    </a:ext>
                  </a:extLst>
                </p:cNvPr>
                <p:cNvSpPr/>
                <p:nvPr/>
              </p:nvSpPr>
              <p:spPr>
                <a:xfrm>
                  <a:off x="5495691" y="622608"/>
                  <a:ext cx="433042" cy="366131"/>
                </a:xfrm>
                <a:prstGeom prst="ellipse">
                  <a:avLst/>
                </a:prstGeom>
                <a:noFill/>
                <a:ln w="254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" name="Oval 3">
                  <a:extLst>
                    <a:ext uri="{FF2B5EF4-FFF2-40B4-BE49-F238E27FC236}">
                      <a16:creationId xmlns:a16="http://schemas.microsoft.com/office/drawing/2014/main" id="{0E88A81F-3278-CB35-9E64-1F48C961C466}"/>
                    </a:ext>
                  </a:extLst>
                </p:cNvPr>
                <p:cNvSpPr/>
                <p:nvPr/>
              </p:nvSpPr>
              <p:spPr>
                <a:xfrm>
                  <a:off x="3705921" y="3538652"/>
                  <a:ext cx="433042" cy="366131"/>
                </a:xfrm>
                <a:prstGeom prst="ellipse">
                  <a:avLst/>
                </a:prstGeom>
                <a:noFill/>
                <a:ln w="254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EAB307C8-70F8-C2E6-6F16-5E381BAD5CEC}"/>
                    </a:ext>
                  </a:extLst>
                </p:cNvPr>
                <p:cNvSpPr/>
                <p:nvPr/>
              </p:nvSpPr>
              <p:spPr>
                <a:xfrm>
                  <a:off x="3663174" y="3863895"/>
                  <a:ext cx="646772" cy="366131"/>
                </a:xfrm>
                <a:prstGeom prst="ellipse">
                  <a:avLst/>
                </a:prstGeom>
                <a:noFill/>
                <a:ln w="254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8AB51F34-263E-A168-0A7A-28CCC1A53391}"/>
                    </a:ext>
                  </a:extLst>
                </p:cNvPr>
                <p:cNvSpPr/>
                <p:nvPr/>
              </p:nvSpPr>
              <p:spPr>
                <a:xfrm>
                  <a:off x="3101895" y="4527389"/>
                  <a:ext cx="646772" cy="366131"/>
                </a:xfrm>
                <a:prstGeom prst="ellipse">
                  <a:avLst/>
                </a:prstGeom>
                <a:noFill/>
                <a:ln w="254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CCC2A0F1-99A5-F974-4F3F-97129253C95B}"/>
                  </a:ext>
                </a:extLst>
              </p:cNvPr>
              <p:cNvGrpSpPr/>
              <p:nvPr/>
            </p:nvGrpSpPr>
            <p:grpSpPr>
              <a:xfrm>
                <a:off x="2373095" y="3998919"/>
                <a:ext cx="1045462" cy="338554"/>
                <a:chOff x="9948747" y="3101154"/>
                <a:chExt cx="1045462" cy="338554"/>
              </a:xfrm>
            </p:grpSpPr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2C1721F0-15EE-230C-2435-2253A2E0604F}"/>
                    </a:ext>
                  </a:extLst>
                </p:cNvPr>
                <p:cNvSpPr/>
                <p:nvPr/>
              </p:nvSpPr>
              <p:spPr>
                <a:xfrm>
                  <a:off x="10939345" y="3242999"/>
                  <a:ext cx="54864" cy="54864"/>
                </a:xfrm>
                <a:prstGeom prst="ellipse">
                  <a:avLst/>
                </a:prstGeom>
                <a:solidFill>
                  <a:srgbClr val="0000FF"/>
                </a:solidFill>
                <a:ln w="2540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48DA8D54-3538-8EA9-B3AC-A43B736384A3}"/>
                    </a:ext>
                  </a:extLst>
                </p:cNvPr>
                <p:cNvSpPr txBox="1"/>
                <p:nvPr/>
              </p:nvSpPr>
              <p:spPr>
                <a:xfrm>
                  <a:off x="9948747" y="3101154"/>
                  <a:ext cx="1024218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zh-CN" altLang="en-US" sz="1600" b="1" dirty="0">
                      <a:solidFill>
                        <a:srgbClr val="FF0000"/>
                      </a:solidFill>
                    </a:rPr>
                    <a:t>耶路撒冷</a:t>
                  </a:r>
                  <a:endParaRPr lang="en-US" sz="1600" b="1" dirty="0">
                    <a:solidFill>
                      <a:srgbClr val="FF0000"/>
                    </a:solidFill>
                  </a:endParaRPr>
                </a:p>
              </p:txBody>
            </p:sp>
          </p:grp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567CB40-DD57-9E29-D720-A05E28072698}"/>
                </a:ext>
              </a:extLst>
            </p:cNvPr>
            <p:cNvSpPr txBox="1"/>
            <p:nvPr/>
          </p:nvSpPr>
          <p:spPr>
            <a:xfrm>
              <a:off x="9574305" y="4790723"/>
              <a:ext cx="1024218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600" b="1" dirty="0">
                  <a:solidFill>
                    <a:srgbClr val="FF0000"/>
                  </a:solidFill>
                </a:rPr>
                <a:t>（南吾珥）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62608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4CB5E5E-E393-4B10-0A7E-4E4309A60414}"/>
              </a:ext>
            </a:extLst>
          </p:cNvPr>
          <p:cNvSpPr txBox="1"/>
          <p:nvPr/>
        </p:nvSpPr>
        <p:spPr>
          <a:xfrm>
            <a:off x="3048560" y="141925"/>
            <a:ext cx="60948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i="0" dirty="0">
                <a:solidFill>
                  <a:srgbClr val="000000"/>
                </a:solidFill>
                <a:effectLst/>
                <a:latin typeface="Cardo"/>
              </a:rPr>
              <a:t>哪個吾珥？</a:t>
            </a:r>
            <a:r>
              <a:rPr lang="zh-CN" altLang="en-US" sz="3200" b="1" dirty="0">
                <a:solidFill>
                  <a:srgbClr val="000000"/>
                </a:solidFill>
                <a:latin typeface="Cardo"/>
              </a:rPr>
              <a:t>不同看法</a:t>
            </a:r>
            <a:endParaRPr lang="zh-CN" altLang="en-US" sz="3200" b="1" i="0" dirty="0">
              <a:solidFill>
                <a:srgbClr val="000000"/>
              </a:solidFill>
              <a:effectLst/>
              <a:latin typeface="Cardo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ECFE2E0-7073-9238-4C37-F7F8BED478C4}"/>
              </a:ext>
            </a:extLst>
          </p:cNvPr>
          <p:cNvGrpSpPr/>
          <p:nvPr/>
        </p:nvGrpSpPr>
        <p:grpSpPr>
          <a:xfrm>
            <a:off x="684810" y="780492"/>
            <a:ext cx="10822379" cy="6077508"/>
            <a:chOff x="684810" y="780492"/>
            <a:chExt cx="10822379" cy="6077508"/>
          </a:xfrm>
        </p:grpSpPr>
        <p:pic>
          <p:nvPicPr>
            <p:cNvPr id="3074" name="Picture 2" descr="Picture">
              <a:extLst>
                <a:ext uri="{FF2B5EF4-FFF2-40B4-BE49-F238E27FC236}">
                  <a16:creationId xmlns:a16="http://schemas.microsoft.com/office/drawing/2014/main" id="{1C23B147-4D97-EF3F-56ED-B4B3176D9E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810" y="780492"/>
              <a:ext cx="10822379" cy="6077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E51F6A3-428B-5D26-B7E5-1B2E9D085FAD}"/>
                </a:ext>
              </a:extLst>
            </p:cNvPr>
            <p:cNvSpPr txBox="1"/>
            <p:nvPr/>
          </p:nvSpPr>
          <p:spPr>
            <a:xfrm>
              <a:off x="7745504" y="6229558"/>
              <a:ext cx="1532965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600" b="1" dirty="0">
                  <a:solidFill>
                    <a:srgbClr val="FF0000"/>
                  </a:solidFill>
                </a:rPr>
                <a:t>（</a:t>
              </a:r>
              <a:r>
                <a:rPr lang="en-US" altLang="zh-CN" sz="1600" b="1" dirty="0">
                  <a:solidFill>
                    <a:srgbClr val="FF0000"/>
                  </a:solidFill>
                </a:rPr>
                <a:t>Ur</a:t>
              </a:r>
              <a:r>
                <a:rPr lang="zh-CN" altLang="en-US" sz="1600" b="1" dirty="0">
                  <a:solidFill>
                    <a:srgbClr val="FF0000"/>
                  </a:solidFill>
                </a:rPr>
                <a:t>，南吾珥）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863345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E899AA3-CCCB-0F3C-8DC3-062622F63907}"/>
              </a:ext>
            </a:extLst>
          </p:cNvPr>
          <p:cNvSpPr txBox="1"/>
          <p:nvPr/>
        </p:nvSpPr>
        <p:spPr>
          <a:xfrm>
            <a:off x="189378" y="79453"/>
            <a:ext cx="12002621" cy="4739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600" dirty="0"/>
              <a:t>亚伯兰在埃及</a:t>
            </a:r>
            <a:endParaRPr lang="en-US" altLang="zh-CN" sz="2600" dirty="0"/>
          </a:p>
          <a:p>
            <a:endParaRPr lang="en-US" altLang="zh-CN" sz="1200" dirty="0"/>
          </a:p>
          <a:p>
            <a:r>
              <a:rPr lang="en-US" altLang="zh-CN" sz="2400" dirty="0"/>
              <a:t>11</a:t>
            </a:r>
            <a:r>
              <a:rPr lang="zh-CN" altLang="en-US" sz="2400" dirty="0"/>
              <a:t>将近埃及，就对他妻子撒莱说，</a:t>
            </a:r>
            <a:r>
              <a:rPr lang="zh-CN" altLang="en-US" sz="2400" b="1" dirty="0"/>
              <a:t>我知道你是容貌俊美的妇人。</a:t>
            </a:r>
          </a:p>
          <a:p>
            <a:r>
              <a:rPr lang="en-US" altLang="zh-CN" sz="2400" dirty="0"/>
              <a:t>12</a:t>
            </a:r>
            <a:r>
              <a:rPr lang="zh-CN" altLang="en-US" sz="2400" b="1" dirty="0"/>
              <a:t>埃及人看见你必说，这是他的妻子，他们就要杀我，却叫你存活。</a:t>
            </a:r>
          </a:p>
          <a:p>
            <a:r>
              <a:rPr lang="en-US" altLang="zh-CN" sz="2400" dirty="0"/>
              <a:t>13</a:t>
            </a:r>
            <a:r>
              <a:rPr lang="zh-CN" altLang="en-US" sz="2400" b="1" dirty="0"/>
              <a:t>求你说，你是我的妹子，使我因你得平安，我的命也因你存活。</a:t>
            </a:r>
          </a:p>
          <a:p>
            <a:r>
              <a:rPr lang="en-US" altLang="zh-CN" sz="2400" dirty="0"/>
              <a:t>14</a:t>
            </a:r>
            <a:r>
              <a:rPr lang="zh-CN" altLang="en-US" sz="2400" dirty="0"/>
              <a:t>及至亚伯兰到了埃及，埃及人看见那妇人极其美貌。</a:t>
            </a:r>
          </a:p>
          <a:p>
            <a:r>
              <a:rPr lang="en-US" altLang="zh-CN" sz="2400" dirty="0"/>
              <a:t>15</a:t>
            </a:r>
            <a:r>
              <a:rPr lang="zh-CN" altLang="en-US" sz="2400" dirty="0"/>
              <a:t>法老的臣宰看见了她，就在法老面前夸奖她。那妇人就被带进法老的宫去。</a:t>
            </a:r>
          </a:p>
          <a:p>
            <a:r>
              <a:rPr lang="en-US" altLang="zh-CN" sz="2400" dirty="0"/>
              <a:t>16</a:t>
            </a:r>
            <a:r>
              <a:rPr lang="zh-CN" altLang="en-US" sz="2400" dirty="0"/>
              <a:t>法老因这妇人就厚待亚伯兰，亚伯兰得了许多牛，羊，骆驼，公驴，母驴，仆婢。</a:t>
            </a:r>
          </a:p>
          <a:p>
            <a:r>
              <a:rPr lang="en-US" altLang="zh-CN" sz="2400" dirty="0"/>
              <a:t>17</a:t>
            </a:r>
            <a:r>
              <a:rPr lang="zh-CN" altLang="en-US" sz="2400" b="1" dirty="0"/>
              <a:t>耶和华因亚伯兰妻子撒莱的缘故，降大灾与法老和他的全家。</a:t>
            </a:r>
          </a:p>
          <a:p>
            <a:r>
              <a:rPr lang="en-US" altLang="zh-CN" sz="2400" dirty="0"/>
              <a:t>18</a:t>
            </a:r>
            <a:r>
              <a:rPr lang="zh-CN" altLang="en-US" sz="2300" dirty="0"/>
              <a:t>法老就召了亚伯兰来，说，你这向我作的是什么事呢？为什么没有告诉我她是你的妻子？</a:t>
            </a:r>
          </a:p>
          <a:p>
            <a:r>
              <a:rPr lang="en-US" altLang="zh-CN" sz="2400" dirty="0"/>
              <a:t>19</a:t>
            </a:r>
            <a:r>
              <a:rPr lang="zh-CN" altLang="en-US" sz="2400" dirty="0"/>
              <a:t>为什么说她是你的妹子，以致我把她取来要作我的妻子？现在你的妻子在这里，可以带她走吧。</a:t>
            </a:r>
          </a:p>
          <a:p>
            <a:r>
              <a:rPr lang="en-US" altLang="zh-CN" sz="2400" dirty="0"/>
              <a:t>20</a:t>
            </a:r>
            <a:r>
              <a:rPr lang="zh-CN" altLang="en-US" sz="2400" dirty="0"/>
              <a:t>于是法老吩咐人将亚伯兰和他妻子，并他所有的都送走了。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83EA58-F3DE-6073-2751-4DD63822E9A9}"/>
              </a:ext>
            </a:extLst>
          </p:cNvPr>
          <p:cNvSpPr txBox="1"/>
          <p:nvPr/>
        </p:nvSpPr>
        <p:spPr>
          <a:xfrm>
            <a:off x="189379" y="4870469"/>
            <a:ext cx="694162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亚伯兰为什么让撒莱说她是他的妹子？</a:t>
            </a:r>
            <a:endParaRPr lang="en-US" altLang="zh-CN" sz="2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亚伯兰有没有撒谎？</a:t>
            </a:r>
            <a:endParaRPr lang="en-US" sz="2400" b="1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耶和华如何干预此事？</a:t>
            </a:r>
            <a:endParaRPr lang="en-US" altLang="zh-CN" sz="2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法老如何回应？</a:t>
            </a:r>
            <a:endParaRPr lang="en-US" altLang="zh-CN" sz="2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亚伯兰不是信心的伟人吗？我们如何看待此事？</a:t>
            </a:r>
            <a:endParaRPr lang="en-US" sz="2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C8AF96-91F7-4218-77A6-B903397B1EE7}"/>
              </a:ext>
            </a:extLst>
          </p:cNvPr>
          <p:cNvSpPr txBox="1"/>
          <p:nvPr/>
        </p:nvSpPr>
        <p:spPr>
          <a:xfrm>
            <a:off x="8977030" y="1405003"/>
            <a:ext cx="32149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0" i="0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20</a:t>
            </a:r>
            <a:r>
              <a:rPr lang="en-US" altLang="zh-CN" sz="2400" dirty="0">
                <a:solidFill>
                  <a:srgbClr val="0000FF"/>
                </a:solidFill>
                <a:latin typeface="Arial" panose="020B0604020202020204" pitchFamily="34" charset="0"/>
              </a:rPr>
              <a:t>:</a:t>
            </a:r>
            <a:r>
              <a:rPr lang="en-US" altLang="zh-CN" sz="2400" b="0" i="0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12 </a:t>
            </a:r>
            <a:r>
              <a:rPr lang="zh-CN" altLang="en-US" sz="2400" b="0" i="0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同父异母的妹妹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651DFA-727B-4722-C468-E113A9C2C6C8}"/>
              </a:ext>
            </a:extLst>
          </p:cNvPr>
          <p:cNvSpPr txBox="1"/>
          <p:nvPr/>
        </p:nvSpPr>
        <p:spPr>
          <a:xfrm>
            <a:off x="9613522" y="965518"/>
            <a:ext cx="19419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b="1" i="0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Half truth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8C64E6-AC64-E61E-DB3D-9BE18D6A16B9}"/>
              </a:ext>
            </a:extLst>
          </p:cNvPr>
          <p:cNvSpPr txBox="1"/>
          <p:nvPr/>
        </p:nvSpPr>
        <p:spPr>
          <a:xfrm>
            <a:off x="5400881" y="5153608"/>
            <a:ext cx="66574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法庭宣誓：</a:t>
            </a:r>
            <a:r>
              <a:rPr lang="en-US" sz="24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 swear that the evidence that I shall give shall be 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the truth</a:t>
            </a:r>
            <a:r>
              <a:rPr lang="en-US" sz="24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the whole truth</a:t>
            </a:r>
            <a:r>
              <a:rPr lang="en-US" sz="24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and 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nothing but the truth</a:t>
            </a:r>
            <a:r>
              <a:rPr lang="en-US" sz="24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so help me God.</a:t>
            </a:r>
          </a:p>
        </p:txBody>
      </p:sp>
    </p:spTree>
    <p:extLst>
      <p:ext uri="{BB962C8B-B14F-4D97-AF65-F5344CB8AC3E}">
        <p14:creationId xmlns:p14="http://schemas.microsoft.com/office/powerpoint/2010/main" val="166429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414EFA6-B57C-B8E0-7CCE-E9C8FF253F3E}"/>
              </a:ext>
            </a:extLst>
          </p:cNvPr>
          <p:cNvSpPr txBox="1"/>
          <p:nvPr/>
        </p:nvSpPr>
        <p:spPr>
          <a:xfrm>
            <a:off x="124989" y="58846"/>
            <a:ext cx="11689848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创世记</a:t>
            </a:r>
            <a:r>
              <a:rPr lang="en-US" altLang="zh-CN" sz="24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13</a:t>
            </a:r>
            <a:r>
              <a:rPr lang="en-US" altLang="zh-CN" sz="2400" b="1" dirty="0">
                <a:latin typeface="Roboto Condensed" panose="02000000000000000000" pitchFamily="2" charset="0"/>
              </a:rPr>
              <a:t> </a:t>
            </a:r>
            <a:endParaRPr lang="en-US" altLang="zh-CN" sz="2400" dirty="0"/>
          </a:p>
          <a:p>
            <a:r>
              <a:rPr lang="en-US" altLang="zh-CN" sz="2400" dirty="0"/>
              <a:t>1</a:t>
            </a:r>
            <a:r>
              <a:rPr lang="zh-CN" altLang="en-US" sz="2400" dirty="0"/>
              <a:t>亚伯兰带着他的妻子与罗得，并一切所有的，都从埃及上南地去。</a:t>
            </a:r>
            <a:r>
              <a:rPr lang="en-US" altLang="zh-CN" sz="2400" dirty="0"/>
              <a:t>2</a:t>
            </a:r>
            <a:r>
              <a:rPr lang="zh-CN" altLang="en-US" sz="2400" dirty="0"/>
              <a:t>亚伯兰的金，银，牲畜极多。</a:t>
            </a:r>
            <a:r>
              <a:rPr lang="en-US" altLang="zh-CN" sz="2400" dirty="0"/>
              <a:t>3</a:t>
            </a:r>
            <a:r>
              <a:rPr lang="zh-CN" altLang="en-US" sz="2400" dirty="0"/>
              <a:t>他从南地渐渐往伯特利去，到了伯特利和艾的中间，就是从前支搭帐棚的地方，</a:t>
            </a:r>
            <a:r>
              <a:rPr lang="en-US" altLang="zh-CN" sz="2400" dirty="0"/>
              <a:t>4</a:t>
            </a:r>
            <a:r>
              <a:rPr lang="zh-CN" altLang="en-US" sz="2400" dirty="0"/>
              <a:t>也是他起先筑坛的地方，他又在那里求告耶和华的名。</a:t>
            </a:r>
          </a:p>
          <a:p>
            <a:r>
              <a:rPr lang="en-US" altLang="zh-CN" sz="2400" dirty="0"/>
              <a:t>5</a:t>
            </a:r>
            <a:r>
              <a:rPr lang="zh-CN" altLang="en-US" sz="2400" dirty="0"/>
              <a:t>与亚伯兰同行的罗得也有牛群，羊群，帐棚。</a:t>
            </a:r>
            <a:r>
              <a:rPr lang="en-US" altLang="zh-CN" sz="2400" dirty="0"/>
              <a:t>6</a:t>
            </a:r>
            <a:r>
              <a:rPr lang="zh-CN" altLang="en-US" sz="2400" dirty="0"/>
              <a:t>那地容不下他们，因为他们的财物甚多，使他们不能同居。</a:t>
            </a:r>
            <a:r>
              <a:rPr lang="en-US" altLang="zh-CN" sz="2400" dirty="0"/>
              <a:t>7</a:t>
            </a:r>
            <a:r>
              <a:rPr lang="zh-CN" altLang="en-US" sz="2400" dirty="0"/>
              <a:t>当时，迦南人与比利洗人在那地居住。亚伯兰的牧人和罗得的牧人相争。</a:t>
            </a:r>
            <a:r>
              <a:rPr lang="en-US" altLang="zh-CN" sz="2400" dirty="0"/>
              <a:t>8</a:t>
            </a:r>
            <a:r>
              <a:rPr lang="zh-CN" altLang="en-US" sz="2400" dirty="0"/>
              <a:t>亚伯兰就对罗得说，</a:t>
            </a:r>
            <a:r>
              <a:rPr lang="zh-CN" altLang="en-US" sz="2400" b="1" dirty="0">
                <a:solidFill>
                  <a:srgbClr val="FF0000"/>
                </a:solidFill>
              </a:rPr>
              <a:t>你我不可相争，你的牧人和我的牧人也不可相争，因为我们是骨肉（原文作弟兄）</a:t>
            </a:r>
            <a:r>
              <a:rPr lang="zh-CN" altLang="en-US" sz="2400" dirty="0"/>
              <a:t>。</a:t>
            </a:r>
            <a:r>
              <a:rPr lang="en-US" altLang="zh-CN" sz="2400" dirty="0"/>
              <a:t>9</a:t>
            </a:r>
            <a:r>
              <a:rPr lang="zh-CN" altLang="en-US" sz="2400" dirty="0"/>
              <a:t>遍地不都在你眼前吗？</a:t>
            </a:r>
            <a:r>
              <a:rPr lang="zh-CN" altLang="en-US" sz="2400" b="1" dirty="0">
                <a:solidFill>
                  <a:srgbClr val="FF0000"/>
                </a:solidFill>
              </a:rPr>
              <a:t>请你离开我，你向左，我就向右。你向右，我就向左。</a:t>
            </a:r>
          </a:p>
          <a:p>
            <a:r>
              <a:rPr lang="en-US" altLang="zh-CN" sz="2400" dirty="0"/>
              <a:t>10</a:t>
            </a:r>
            <a:r>
              <a:rPr lang="zh-CN" altLang="en-US" sz="2400" b="1" dirty="0">
                <a:solidFill>
                  <a:srgbClr val="0000FF"/>
                </a:solidFill>
              </a:rPr>
              <a:t>罗得举目看见约旦河的全平原，直到琐珥，都是滋润的</a:t>
            </a:r>
            <a:r>
              <a:rPr lang="zh-CN" altLang="en-US" sz="2400" dirty="0"/>
              <a:t>，那地在耶和华未灭所多玛，蛾摩拉以先如同耶和华的园子，也像埃及地。</a:t>
            </a:r>
            <a:r>
              <a:rPr lang="en-US" altLang="zh-CN" sz="2400" dirty="0"/>
              <a:t>11</a:t>
            </a:r>
            <a:r>
              <a:rPr lang="zh-CN" altLang="en-US" sz="2400" b="1" dirty="0">
                <a:solidFill>
                  <a:srgbClr val="0000FF"/>
                </a:solidFill>
              </a:rPr>
              <a:t>于是罗得选择约旦河的全平原，往东迁移</a:t>
            </a:r>
            <a:r>
              <a:rPr lang="zh-CN" altLang="en-US" sz="2400" dirty="0"/>
              <a:t>。他们就彼此分离了。</a:t>
            </a:r>
            <a:r>
              <a:rPr lang="en-US" altLang="zh-CN" sz="2400" dirty="0"/>
              <a:t>12</a:t>
            </a:r>
            <a:r>
              <a:rPr lang="zh-CN" altLang="en-US" sz="2400" dirty="0"/>
              <a:t>亚伯兰住在迦南地，</a:t>
            </a:r>
            <a:r>
              <a:rPr lang="zh-CN" altLang="en-US" sz="2400" b="1" dirty="0">
                <a:solidFill>
                  <a:srgbClr val="0000FF"/>
                </a:solidFill>
              </a:rPr>
              <a:t>罗得住在平原的城邑，渐渐挪移帐棚，直到所多玛。</a:t>
            </a:r>
            <a:r>
              <a:rPr lang="en-US" altLang="zh-CN" sz="2400" b="1" dirty="0">
                <a:solidFill>
                  <a:srgbClr val="0000FF"/>
                </a:solidFill>
              </a:rPr>
              <a:t>13</a:t>
            </a:r>
            <a:r>
              <a:rPr lang="zh-CN" altLang="en-US" sz="2400" b="1" dirty="0">
                <a:solidFill>
                  <a:srgbClr val="0000FF"/>
                </a:solidFill>
              </a:rPr>
              <a:t>所多玛人在耶和华面前罪大恶极</a:t>
            </a:r>
            <a:r>
              <a:rPr lang="zh-CN" altLang="en-US" sz="2400" dirty="0"/>
              <a:t>。</a:t>
            </a:r>
          </a:p>
          <a:p>
            <a:r>
              <a:rPr lang="en-US" altLang="zh-CN" sz="2400" dirty="0"/>
              <a:t>14</a:t>
            </a:r>
            <a:r>
              <a:rPr lang="zh-CN" altLang="en-US" sz="2400" dirty="0"/>
              <a:t>罗得离别亚伯兰以后，耶和华对亚伯兰说，</a:t>
            </a:r>
            <a:r>
              <a:rPr lang="zh-CN" altLang="en-US" sz="2400" b="1" dirty="0">
                <a:solidFill>
                  <a:srgbClr val="FF0000"/>
                </a:solidFill>
              </a:rPr>
              <a:t>从你所在的地方，你举目向东西南北观看。</a:t>
            </a:r>
            <a:r>
              <a:rPr lang="en-US" altLang="zh-CN" sz="2400" b="1" dirty="0">
                <a:solidFill>
                  <a:srgbClr val="FF0000"/>
                </a:solidFill>
              </a:rPr>
              <a:t>15</a:t>
            </a:r>
            <a:r>
              <a:rPr lang="zh-CN" altLang="en-US" sz="2400" b="1" dirty="0">
                <a:solidFill>
                  <a:srgbClr val="FF0000"/>
                </a:solidFill>
              </a:rPr>
              <a:t>凡你所看见的一切地，我都要赐给你和你的后裔，直到永远。</a:t>
            </a:r>
            <a:r>
              <a:rPr lang="en-US" altLang="zh-CN" sz="2400" b="1" dirty="0">
                <a:solidFill>
                  <a:srgbClr val="FF0000"/>
                </a:solidFill>
              </a:rPr>
              <a:t>16</a:t>
            </a:r>
            <a:r>
              <a:rPr lang="zh-CN" altLang="en-US" sz="2400" b="1" dirty="0">
                <a:solidFill>
                  <a:srgbClr val="FF0000"/>
                </a:solidFill>
              </a:rPr>
              <a:t>我也要使你的后裔如同地上的尘沙那样多，人若能数算地上的尘沙才能数算你的后裔。</a:t>
            </a:r>
            <a:r>
              <a:rPr lang="en-US" altLang="zh-CN" sz="2400" b="1" dirty="0">
                <a:solidFill>
                  <a:srgbClr val="FF0000"/>
                </a:solidFill>
              </a:rPr>
              <a:t>17</a:t>
            </a:r>
            <a:r>
              <a:rPr lang="zh-CN" altLang="en-US" sz="2400" b="1" dirty="0">
                <a:solidFill>
                  <a:srgbClr val="FF0000"/>
                </a:solidFill>
              </a:rPr>
              <a:t>你起来，纵横走遍这地，因为我必把这地赐给你</a:t>
            </a:r>
            <a:r>
              <a:rPr lang="zh-CN" altLang="en-US" sz="2400" dirty="0"/>
              <a:t>。</a:t>
            </a:r>
            <a:r>
              <a:rPr lang="en-US" altLang="zh-CN" sz="2400" dirty="0"/>
              <a:t>18</a:t>
            </a:r>
            <a:r>
              <a:rPr lang="zh-CN" altLang="en-US" sz="2400" b="1" dirty="0">
                <a:solidFill>
                  <a:srgbClr val="0000FF"/>
                </a:solidFill>
              </a:rPr>
              <a:t>亚伯兰就搬了帐棚，来到希伯仑幔利的橡树那里居住，在那里为耶和华筑了一座坛。</a:t>
            </a:r>
            <a:endParaRPr 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3909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FE7914E-367A-8DC8-4BD1-A38327E4A7C4}"/>
              </a:ext>
            </a:extLst>
          </p:cNvPr>
          <p:cNvSpPr txBox="1"/>
          <p:nvPr/>
        </p:nvSpPr>
        <p:spPr>
          <a:xfrm>
            <a:off x="0" y="0"/>
            <a:ext cx="12091131" cy="70019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创世记</a:t>
            </a:r>
            <a:r>
              <a:rPr lang="en-US" altLang="zh-CN" sz="24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14</a:t>
            </a:r>
            <a:r>
              <a:rPr lang="en-US" altLang="zh-CN" sz="2400" b="1" dirty="0">
                <a:latin typeface="Roboto Condensed" panose="02000000000000000000" pitchFamily="2" charset="0"/>
              </a:rPr>
              <a:t> </a:t>
            </a:r>
            <a:endParaRPr lang="en-US" altLang="zh-CN" sz="2400" dirty="0"/>
          </a:p>
          <a:p>
            <a:r>
              <a:rPr lang="en-US" altLang="zh-CN" dirty="0"/>
              <a:t>1</a:t>
            </a:r>
            <a:r>
              <a:rPr lang="zh-CN" altLang="en-US" dirty="0"/>
              <a:t>当暗拉非作示拿王，亚略作以拉撒王，基大老玛作以拦王，提达作戈印王的时候，</a:t>
            </a:r>
            <a:r>
              <a:rPr lang="en-US" altLang="zh-CN" dirty="0"/>
              <a:t>2</a:t>
            </a:r>
            <a:r>
              <a:rPr lang="zh-CN" altLang="en-US" dirty="0"/>
              <a:t>他们都攻打所多玛王比拉，蛾摩拉王比沙，押玛王示纳，洗扁王善以别，和比拉王。比拉就是琐珥。</a:t>
            </a:r>
            <a:r>
              <a:rPr lang="en-US" altLang="zh-CN" dirty="0"/>
              <a:t>3</a:t>
            </a:r>
            <a:r>
              <a:rPr lang="zh-CN" altLang="en-US" dirty="0"/>
              <a:t>这五王都在西订谷会合。西订谷就是盐海。</a:t>
            </a:r>
            <a:r>
              <a:rPr lang="en-US" altLang="zh-CN" dirty="0"/>
              <a:t>4</a:t>
            </a:r>
            <a:r>
              <a:rPr lang="zh-CN" altLang="en-US" dirty="0"/>
              <a:t>他们已经事奉基大老玛十二年，到十三年就背叛了。</a:t>
            </a:r>
            <a:r>
              <a:rPr lang="en-US" altLang="zh-CN" dirty="0"/>
              <a:t>5</a:t>
            </a:r>
            <a:r>
              <a:rPr lang="zh-CN" altLang="en-US" dirty="0"/>
              <a:t>十四年，基大老玛和同盟的王都来在亚特律加宁，杀败了利乏音人，在哈麦杀败了苏西人，在沙微基列亭杀败了以米人，</a:t>
            </a:r>
            <a:r>
              <a:rPr lang="en-US" altLang="zh-CN" dirty="0"/>
              <a:t>6</a:t>
            </a:r>
            <a:r>
              <a:rPr lang="zh-CN" altLang="en-US" dirty="0"/>
              <a:t>在何利人的西珥山杀败了何利人，一直杀到靠近旷野的伊勒巴兰。</a:t>
            </a:r>
            <a:r>
              <a:rPr lang="en-US" altLang="zh-CN" dirty="0"/>
              <a:t>7</a:t>
            </a:r>
            <a:r>
              <a:rPr lang="zh-CN" altLang="en-US" dirty="0"/>
              <a:t>他们回到安密巴，就是加低斯，杀败了亚玛力全地的人，以及住在哈洗逊他玛的亚摩利人。</a:t>
            </a:r>
            <a:r>
              <a:rPr lang="en-US" altLang="zh-CN" dirty="0"/>
              <a:t>8</a:t>
            </a:r>
            <a:r>
              <a:rPr lang="zh-CN" altLang="en-US" dirty="0"/>
              <a:t>于是所多玛王，蛾摩拉王，押玛王，洗扁王，和比拉王（比拉就是琐珥）都出来，在西订谷摆阵，与他们交战，</a:t>
            </a:r>
            <a:r>
              <a:rPr lang="en-US" altLang="zh-CN" dirty="0"/>
              <a:t>9</a:t>
            </a:r>
            <a:r>
              <a:rPr lang="zh-CN" altLang="en-US" dirty="0"/>
              <a:t>就是与以拦王基大老玛，戈印王提达，示拿王暗拉非，以拉撒王亚略交战。乃是四王与五王交战。</a:t>
            </a:r>
            <a:r>
              <a:rPr lang="en-US" altLang="zh-CN" dirty="0"/>
              <a:t>10</a:t>
            </a:r>
            <a:r>
              <a:rPr lang="zh-CN" altLang="en-US" dirty="0"/>
              <a:t>西订谷有许多石漆坑。所多玛王和蛾摩拉王逃跑，有掉在坑里的，其余的人都往山上逃跑。</a:t>
            </a:r>
            <a:r>
              <a:rPr lang="en-US" altLang="zh-CN" dirty="0"/>
              <a:t>11</a:t>
            </a:r>
            <a:r>
              <a:rPr lang="zh-CN" altLang="en-US" dirty="0"/>
              <a:t>四王就把所多玛和蛾摩拉所有的财物，并一切的粮食都掳掠去了。</a:t>
            </a:r>
            <a:r>
              <a:rPr lang="en-US" altLang="zh-CN" dirty="0"/>
              <a:t>12</a:t>
            </a:r>
            <a:r>
              <a:rPr lang="zh-CN" altLang="en-US" sz="2400" b="1" dirty="0">
                <a:solidFill>
                  <a:srgbClr val="0000FF"/>
                </a:solidFill>
              </a:rPr>
              <a:t>又把亚伯兰的侄儿罗得和罗得的财物掳掠去了。当时罗得正住在所多玛。</a:t>
            </a:r>
          </a:p>
          <a:p>
            <a:r>
              <a:rPr lang="en-US" altLang="zh-CN" dirty="0"/>
              <a:t>13</a:t>
            </a:r>
            <a:r>
              <a:rPr lang="zh-CN" altLang="en-US" dirty="0"/>
              <a:t>有一个逃出来的人告诉希伯来人亚伯兰。亚伯兰正住在亚摩利人幔利的橡树那里。幔利和以实各并亚乃都是弟兄，曾与亚伯兰联盟。</a:t>
            </a:r>
            <a:r>
              <a:rPr lang="en-US" altLang="zh-CN" dirty="0"/>
              <a:t>14</a:t>
            </a:r>
            <a:r>
              <a:rPr lang="zh-CN" altLang="en-US" sz="2400" b="1" dirty="0">
                <a:solidFill>
                  <a:srgbClr val="FF0000"/>
                </a:solidFill>
              </a:rPr>
              <a:t>亚伯兰听见他侄儿（原文作弟兄）被掳去，就率领他家里生养的精练壮丁三百一十八人，直追到但，</a:t>
            </a:r>
            <a:r>
              <a:rPr lang="en-US" altLang="zh-CN" sz="2400" b="1" dirty="0">
                <a:solidFill>
                  <a:srgbClr val="FF0000"/>
                </a:solidFill>
              </a:rPr>
              <a:t>15</a:t>
            </a:r>
            <a:r>
              <a:rPr lang="zh-CN" altLang="en-US" sz="2400" b="1" dirty="0">
                <a:solidFill>
                  <a:srgbClr val="FF0000"/>
                </a:solidFill>
              </a:rPr>
              <a:t>便在夜间，自己同仆人分队杀败敌人，又追到大马色左边的何把，</a:t>
            </a:r>
            <a:r>
              <a:rPr lang="en-US" altLang="zh-CN" sz="2400" b="1" dirty="0">
                <a:solidFill>
                  <a:srgbClr val="FF0000"/>
                </a:solidFill>
              </a:rPr>
              <a:t>16</a:t>
            </a:r>
            <a:r>
              <a:rPr lang="zh-CN" altLang="en-US" sz="2400" b="1" dirty="0">
                <a:solidFill>
                  <a:srgbClr val="FF0000"/>
                </a:solidFill>
              </a:rPr>
              <a:t>将被掳掠的一切财物夺回来，连他侄儿罗得和他的财物，以及妇女，人民也都夺回来</a:t>
            </a:r>
            <a:r>
              <a:rPr lang="zh-CN" altLang="en-US" sz="2400" dirty="0"/>
              <a:t>。</a:t>
            </a:r>
            <a:r>
              <a:rPr lang="en-US" altLang="zh-CN" dirty="0"/>
              <a:t>17</a:t>
            </a:r>
            <a:r>
              <a:rPr lang="zh-CN" altLang="en-US" dirty="0"/>
              <a:t>亚伯兰杀败基大老玛和与他同盟的王回来的时候，所多玛王出来，在沙微谷迎接他。沙微谷就是王谷。</a:t>
            </a:r>
          </a:p>
          <a:p>
            <a:r>
              <a:rPr lang="en-US" altLang="zh-CN" dirty="0"/>
              <a:t>18</a:t>
            </a:r>
            <a:r>
              <a:rPr lang="zh-CN" altLang="en-US" sz="2200" b="1" dirty="0"/>
              <a:t>又有撒冷王麦基洗德带着饼和酒出来迎接。他是至高神的祭司</a:t>
            </a:r>
            <a:r>
              <a:rPr lang="zh-CN" altLang="en-US" sz="2200" dirty="0"/>
              <a:t>。</a:t>
            </a:r>
            <a:r>
              <a:rPr lang="en-US" altLang="zh-CN" dirty="0"/>
              <a:t>19</a:t>
            </a:r>
            <a:r>
              <a:rPr lang="zh-CN" altLang="en-US" dirty="0"/>
              <a:t>他为亚伯兰祝福，说，愿天地的主，至高的神赐福与亚伯兰。</a:t>
            </a:r>
            <a:r>
              <a:rPr lang="en-US" altLang="zh-CN" dirty="0"/>
              <a:t>20</a:t>
            </a:r>
            <a:r>
              <a:rPr lang="zh-CN" altLang="en-US" dirty="0"/>
              <a:t>至高的神把敌人交在你手里，是应当称颂的。</a:t>
            </a:r>
            <a:r>
              <a:rPr lang="zh-CN" altLang="en-US" sz="2300" b="1" dirty="0">
                <a:solidFill>
                  <a:srgbClr val="FF0000"/>
                </a:solidFill>
              </a:rPr>
              <a:t>亚伯兰就把所得的拿出十分之一来，给麦基洗德。</a:t>
            </a:r>
            <a:r>
              <a:rPr lang="en-US" altLang="zh-CN" dirty="0"/>
              <a:t>21</a:t>
            </a:r>
            <a:r>
              <a:rPr lang="zh-CN" altLang="en-US" dirty="0"/>
              <a:t>所多玛王对亚伯兰说，你把人口给我，财物你自己拿去吧。</a:t>
            </a:r>
            <a:r>
              <a:rPr lang="en-US" altLang="zh-CN" dirty="0"/>
              <a:t>22</a:t>
            </a:r>
            <a:r>
              <a:rPr lang="zh-CN" altLang="en-US" sz="2400" b="1" dirty="0">
                <a:solidFill>
                  <a:srgbClr val="FF0000"/>
                </a:solidFill>
              </a:rPr>
              <a:t>亚伯兰对所多玛王说，我已经向天地的主至高的神耶和华起誓。</a:t>
            </a:r>
            <a:r>
              <a:rPr lang="en-US" altLang="zh-CN" sz="2400" b="1" dirty="0">
                <a:solidFill>
                  <a:srgbClr val="FF0000"/>
                </a:solidFill>
              </a:rPr>
              <a:t>23</a:t>
            </a:r>
            <a:r>
              <a:rPr lang="zh-CN" altLang="en-US" sz="2400" b="1" dirty="0">
                <a:solidFill>
                  <a:srgbClr val="FF0000"/>
                </a:solidFill>
              </a:rPr>
              <a:t>凡是你的东西，就是一根线，一根鞋带，我都不拿，免得你说，我使亚伯兰富足。</a:t>
            </a:r>
            <a:r>
              <a:rPr lang="en-US" altLang="zh-CN" dirty="0"/>
              <a:t>24</a:t>
            </a:r>
            <a:r>
              <a:rPr lang="zh-CN" altLang="en-US" dirty="0"/>
              <a:t>只有仆人所吃的，并与我同行的亚乃，以实各，幔利所应得的分，可以任凭他们拿去。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783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7DBFAA-6E5F-27DA-3E44-F79081F82E4D}"/>
              </a:ext>
            </a:extLst>
          </p:cNvPr>
          <p:cNvSpPr txBox="1"/>
          <p:nvPr/>
        </p:nvSpPr>
        <p:spPr>
          <a:xfrm>
            <a:off x="431466" y="488727"/>
            <a:ext cx="11468100" cy="587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200" b="1" dirty="0"/>
              <a:t>创世纪</a:t>
            </a:r>
            <a:r>
              <a:rPr lang="en-US" altLang="zh-CN" sz="3200" b="1" dirty="0"/>
              <a:t> 1	</a:t>
            </a:r>
            <a:r>
              <a:rPr lang="zh-CN" altLang="en-US" sz="3200" b="1" dirty="0">
                <a:latin typeface="+mn-lt"/>
                <a:cs typeface="+mn-cs"/>
              </a:rPr>
              <a:t>起初</a:t>
            </a:r>
            <a:r>
              <a:rPr lang="en-US" altLang="zh-CN" sz="3200" b="1" dirty="0">
                <a:latin typeface="+mn-lt"/>
                <a:cs typeface="+mn-cs"/>
              </a:rPr>
              <a:t>, </a:t>
            </a:r>
            <a:r>
              <a:rPr lang="zh-CN" altLang="en-US" sz="3200" b="1" dirty="0">
                <a:latin typeface="+mn-lt"/>
                <a:cs typeface="+mn-cs"/>
              </a:rPr>
              <a:t>神创造天地</a:t>
            </a:r>
            <a:r>
              <a:rPr lang="en-US" altLang="zh-CN" sz="3200" b="1" dirty="0">
                <a:latin typeface="+mn-lt"/>
                <a:cs typeface="+mn-cs"/>
              </a:rPr>
              <a:t>(</a:t>
            </a:r>
            <a:r>
              <a:rPr lang="zh-CN" altLang="en-US" sz="3200" b="1" dirty="0">
                <a:latin typeface="+mn-lt"/>
                <a:cs typeface="+mn-cs"/>
              </a:rPr>
              <a:t>諸天</a:t>
            </a:r>
            <a:r>
              <a:rPr lang="en-US" altLang="zh-CN" sz="3200" b="1" dirty="0">
                <a:latin typeface="+mn-lt"/>
                <a:cs typeface="+mn-cs"/>
              </a:rPr>
              <a:t>heavens</a:t>
            </a:r>
            <a:r>
              <a:rPr lang="zh-CN" altLang="en-US" sz="3200" b="1" dirty="0">
                <a:latin typeface="+mn-lt"/>
                <a:cs typeface="+mn-cs"/>
              </a:rPr>
              <a:t>和地</a:t>
            </a:r>
            <a:r>
              <a:rPr lang="en-US" altLang="zh-CN" sz="3200" b="1" dirty="0">
                <a:latin typeface="+mn-lt"/>
                <a:cs typeface="+mn-cs"/>
              </a:rPr>
              <a:t>)</a:t>
            </a:r>
            <a:r>
              <a:rPr lang="zh-CN" altLang="en-US" sz="3200" b="1" dirty="0">
                <a:latin typeface="+mn-lt"/>
                <a:cs typeface="+mn-cs"/>
              </a:rPr>
              <a:t>。</a:t>
            </a:r>
            <a:endParaRPr lang="en-US" altLang="zh-CN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400" dirty="0">
              <a:latin typeface="+mn-lt"/>
              <a:cs typeface="+mn-cs"/>
            </a:endParaRPr>
          </a:p>
          <a:p>
            <a:pPr>
              <a:defRPr/>
            </a:pPr>
            <a:r>
              <a:rPr lang="zh-CN" altLang="en-US" sz="2400" dirty="0"/>
              <a:t>头一日</a:t>
            </a:r>
            <a:r>
              <a:rPr lang="en-US" altLang="zh-CN" sz="2400" dirty="0"/>
              <a:t>: </a:t>
            </a:r>
            <a:r>
              <a:rPr lang="zh-CN" altLang="en-US" sz="2400" dirty="0">
                <a:latin typeface="+mn-lt"/>
                <a:cs typeface="+mn-cs"/>
              </a:rPr>
              <a:t>光</a:t>
            </a:r>
            <a:r>
              <a:rPr lang="en-US" altLang="zh-CN" sz="2400" dirty="0"/>
              <a:t>/</a:t>
            </a:r>
            <a:r>
              <a:rPr lang="zh-CN" altLang="en-US" sz="2400" dirty="0">
                <a:latin typeface="+mn-lt"/>
                <a:cs typeface="+mn-cs"/>
              </a:rPr>
              <a:t>昼，暗</a:t>
            </a:r>
            <a:r>
              <a:rPr lang="en-US" altLang="zh-CN" sz="2400" dirty="0"/>
              <a:t>/</a:t>
            </a:r>
            <a:r>
              <a:rPr lang="zh-CN" altLang="en-US" sz="2400" dirty="0">
                <a:latin typeface="+mn-lt"/>
                <a:cs typeface="+mn-cs"/>
              </a:rPr>
              <a:t>夜。有晚上，有早晨</a:t>
            </a:r>
            <a:endParaRPr lang="en-US" altLang="zh-CN" sz="2400" dirty="0">
              <a:latin typeface="+mn-lt"/>
              <a:cs typeface="+mn-cs"/>
            </a:endParaRPr>
          </a:p>
          <a:p>
            <a:pPr>
              <a:defRPr/>
            </a:pPr>
            <a:r>
              <a:rPr lang="zh-CN" altLang="en-US" sz="2400" dirty="0"/>
              <a:t>第二日</a:t>
            </a:r>
            <a:r>
              <a:rPr lang="en-US" altLang="zh-CN" sz="2400" dirty="0"/>
              <a:t>: </a:t>
            </a:r>
            <a:r>
              <a:rPr lang="zh-CN" altLang="en-US" sz="2400" dirty="0"/>
              <a:t>空气，将空气以下的水，空气以上的水分开了。</a:t>
            </a:r>
            <a:endParaRPr lang="en-US" altLang="zh-CN" sz="2400" dirty="0"/>
          </a:p>
          <a:p>
            <a:pPr>
              <a:defRPr/>
            </a:pPr>
            <a:r>
              <a:rPr lang="zh-CN" altLang="en-US" sz="2400" dirty="0">
                <a:latin typeface="+mn-lt"/>
                <a:cs typeface="+mn-cs"/>
              </a:rPr>
              <a:t>第三日</a:t>
            </a:r>
            <a:r>
              <a:rPr lang="en-US" altLang="zh-CN" sz="2400" dirty="0">
                <a:latin typeface="+mn-lt"/>
                <a:cs typeface="+mn-cs"/>
              </a:rPr>
              <a:t>: </a:t>
            </a:r>
            <a:r>
              <a:rPr lang="zh-CN" altLang="en-US" sz="2400" dirty="0">
                <a:latin typeface="+mn-lt"/>
                <a:cs typeface="+mn-cs"/>
              </a:rPr>
              <a:t>旱地与海</a:t>
            </a:r>
            <a:r>
              <a:rPr lang="en-US" altLang="zh-CN" sz="2400" dirty="0">
                <a:latin typeface="+mn-lt"/>
                <a:cs typeface="+mn-cs"/>
              </a:rPr>
              <a:t>; </a:t>
            </a:r>
            <a:r>
              <a:rPr lang="zh-CN" altLang="en-US" sz="2400" dirty="0">
                <a:latin typeface="+mn-lt"/>
                <a:cs typeface="+mn-cs"/>
              </a:rPr>
              <a:t>地要发生青草，和结种子的菜蔬，并结果子的树木，各从其类</a:t>
            </a:r>
            <a:endParaRPr lang="en-US" altLang="zh-CN" sz="2400" dirty="0">
              <a:latin typeface="+mn-lt"/>
              <a:cs typeface="+mn-cs"/>
            </a:endParaRPr>
          </a:p>
          <a:p>
            <a:pPr>
              <a:defRPr/>
            </a:pPr>
            <a:r>
              <a:rPr lang="zh-CN" altLang="en-US" sz="2400" dirty="0"/>
              <a:t>第四日</a:t>
            </a:r>
            <a:r>
              <a:rPr lang="en-US" altLang="zh-CN" sz="2400" dirty="0">
                <a:latin typeface="+mn-lt"/>
                <a:cs typeface="+mn-cs"/>
              </a:rPr>
              <a:t>: </a:t>
            </a:r>
            <a:r>
              <a:rPr lang="zh-CN" altLang="en-US" sz="2400" dirty="0"/>
              <a:t>分昼夜，定节令，日子，年岁</a:t>
            </a:r>
            <a:endParaRPr lang="en-US" altLang="zh-CN" sz="2400" dirty="0"/>
          </a:p>
          <a:p>
            <a:pPr>
              <a:defRPr/>
            </a:pPr>
            <a:r>
              <a:rPr lang="zh-CN" altLang="en-US" sz="2400" dirty="0"/>
              <a:t>第五日</a:t>
            </a:r>
            <a:r>
              <a:rPr lang="en-US" altLang="zh-CN" sz="2400" dirty="0"/>
              <a:t>: </a:t>
            </a:r>
            <a:r>
              <a:rPr lang="zh-CN" altLang="en-US" sz="2400" dirty="0"/>
              <a:t>水要多多滋生有生命的物，要有雀鸟飞在地面以上，天空之中。各从其类。</a:t>
            </a:r>
            <a:endParaRPr lang="en-US" altLang="zh-CN" sz="24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/>
              <a:t>第六日</a:t>
            </a:r>
            <a:r>
              <a:rPr lang="en-US" altLang="zh-CN" sz="2400" dirty="0"/>
              <a:t>: </a:t>
            </a:r>
            <a:r>
              <a:rPr lang="zh-CN" altLang="en-US" sz="2400" dirty="0"/>
              <a:t>地要生出活物来，各从其类。牲畜，昆虫，野兽，各从其类。</a:t>
            </a:r>
            <a:endParaRPr lang="en-US" altLang="zh-CN" sz="2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/>
              <a:t>	  </a:t>
            </a:r>
            <a:r>
              <a:rPr lang="zh-CN" altLang="en-US" sz="2400" dirty="0"/>
              <a:t>神就照着自己的形像造人，乃是照着他的形像造男造女。</a:t>
            </a:r>
            <a:endParaRPr lang="en-US" altLang="zh-CN" sz="2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latin typeface="+mn-lt"/>
                <a:cs typeface="+mn-cs"/>
              </a:rPr>
              <a:t>第七日</a:t>
            </a:r>
            <a:r>
              <a:rPr lang="en-US" altLang="zh-CN" sz="2400" dirty="0">
                <a:latin typeface="+mn-lt"/>
                <a:cs typeface="+mn-cs"/>
              </a:rPr>
              <a:t>: </a:t>
            </a:r>
            <a:r>
              <a:rPr lang="zh-CN" altLang="en-US" sz="2400" dirty="0">
                <a:latin typeface="+mn-lt"/>
                <a:cs typeface="+mn-cs"/>
              </a:rPr>
              <a:t>神赐福给第七日，定为圣日，因为在这日神歇了他一切创造的工，就安息了。</a:t>
            </a:r>
            <a:endParaRPr lang="en-US" altLang="zh-CN" sz="24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400" dirty="0"/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zh-CN" altLang="en-US" sz="2400" b="1" dirty="0">
                <a:latin typeface="+mn-lt"/>
                <a:cs typeface="+mn-cs"/>
              </a:rPr>
              <a:t>神如何创造？ </a:t>
            </a:r>
            <a:r>
              <a:rPr lang="zh-CN" altLang="en-US" sz="3200" b="1" dirty="0">
                <a:solidFill>
                  <a:srgbClr val="FF0000"/>
                </a:solidFill>
              </a:rPr>
              <a:t>神说。。。</a:t>
            </a:r>
            <a:r>
              <a:rPr lang="zh-CN" altLang="en-US" sz="2400" b="1" dirty="0">
                <a:solidFill>
                  <a:srgbClr val="FF0000"/>
                </a:solidFill>
              </a:rPr>
              <a:t>  “</a:t>
            </a:r>
            <a:r>
              <a:rPr lang="zh-CN" altLang="en-US" sz="2400" b="1" dirty="0">
                <a:solidFill>
                  <a:srgbClr val="FF0000"/>
                </a:solidFill>
                <a:latin typeface="+mn-lt"/>
                <a:cs typeface="+mn-cs"/>
              </a:rPr>
              <a:t>因为他说有，就有；命立，就立。</a:t>
            </a:r>
            <a:r>
              <a:rPr lang="en-US" altLang="zh-CN" sz="2400" b="1" dirty="0">
                <a:solidFill>
                  <a:srgbClr val="FF0000"/>
                </a:solidFill>
                <a:latin typeface="+mn-lt"/>
                <a:cs typeface="+mn-cs"/>
              </a:rPr>
              <a:t>”</a:t>
            </a:r>
            <a:r>
              <a:rPr lang="zh-CN" altLang="en-US" sz="2400" dirty="0">
                <a:latin typeface="+mn-lt"/>
                <a:cs typeface="+mn-cs"/>
              </a:rPr>
              <a:t>（诗篇</a:t>
            </a:r>
            <a:r>
              <a:rPr lang="en-US" altLang="zh-CN" sz="2400" dirty="0">
                <a:latin typeface="+mn-lt"/>
                <a:cs typeface="+mn-cs"/>
              </a:rPr>
              <a:t>33:9</a:t>
            </a:r>
            <a:r>
              <a:rPr lang="zh-CN" altLang="en-US" sz="2400" dirty="0">
                <a:latin typeface="+mn-lt"/>
                <a:cs typeface="+mn-cs"/>
              </a:rPr>
              <a:t>）</a:t>
            </a:r>
            <a:endParaRPr lang="en-US" altLang="zh-CN" sz="24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n-US" altLang="zh-CN" sz="24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zh-CN" sz="2400" dirty="0">
                <a:latin typeface="+mn-lt"/>
                <a:cs typeface="+mn-cs"/>
              </a:rPr>
              <a:t>“</a:t>
            </a:r>
            <a:r>
              <a:rPr lang="zh-CN" altLang="en-US" sz="2400" b="1" dirty="0">
                <a:solidFill>
                  <a:srgbClr val="FF0000"/>
                </a:solidFill>
                <a:latin typeface="+mn-lt"/>
                <a:cs typeface="+mn-cs"/>
              </a:rPr>
              <a:t>神看着是好的</a:t>
            </a:r>
            <a:r>
              <a:rPr lang="en-US" altLang="zh-CN" sz="2400" dirty="0"/>
              <a:t>” v10, 12, 18, 21, 25</a:t>
            </a:r>
            <a:endParaRPr lang="en-US" altLang="zh-CN" sz="24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164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38BED7-4556-5C94-7E2A-F916171D4D04}"/>
              </a:ext>
            </a:extLst>
          </p:cNvPr>
          <p:cNvSpPr txBox="1"/>
          <p:nvPr/>
        </p:nvSpPr>
        <p:spPr>
          <a:xfrm>
            <a:off x="307202" y="435381"/>
            <a:ext cx="11725505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课堂提问与分享 </a:t>
            </a:r>
            <a:r>
              <a:rPr lang="en-US" altLang="zh-CN" sz="3200" b="1" dirty="0"/>
              <a:t>Q&amp;A</a:t>
            </a:r>
          </a:p>
          <a:p>
            <a:pPr algn="ctr"/>
            <a:endParaRPr lang="en-US" altLang="zh-CN" sz="26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400" dirty="0"/>
              <a:t>Q1: </a:t>
            </a:r>
            <a:r>
              <a:rPr lang="zh-CN" altLang="en-US" sz="2400" dirty="0"/>
              <a:t>哈兰在哪里？</a:t>
            </a:r>
            <a:endParaRPr lang="en-US" altLang="zh-CN" sz="2400" dirty="0"/>
          </a:p>
          <a:p>
            <a:r>
              <a:rPr lang="en-US" altLang="zh-CN" sz="2400" dirty="0"/>
              <a:t>       </a:t>
            </a:r>
            <a:r>
              <a:rPr lang="zh-CN" altLang="en-US" sz="2400" dirty="0"/>
              <a:t>答：见添加的地图。哈兰没有争议，但吾珥的地点有争议，见添加的两个地图。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zh-CN" altLang="en-US" sz="24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400" dirty="0"/>
              <a:t>Q2: </a:t>
            </a:r>
            <a:r>
              <a:rPr lang="zh-CN" altLang="en-US" sz="2400" dirty="0"/>
              <a:t>亚伯兰自己在走？神有没有告诉亚伯兰怎么走？</a:t>
            </a:r>
          </a:p>
          <a:p>
            <a:r>
              <a:rPr lang="en-US" altLang="zh-CN" sz="2400" dirty="0"/>
              <a:t>       </a:t>
            </a:r>
            <a:r>
              <a:rPr lang="zh-CN" altLang="en-US" sz="2400" dirty="0"/>
              <a:t>答：神对亚伯兰应该有启示的，神也亚伯兰显现，比如耶和华在示剑向亚伯兰显现。</a:t>
            </a:r>
            <a:endParaRPr lang="en-US" altLang="zh-CN" sz="2400" dirty="0"/>
          </a:p>
          <a:p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400" dirty="0"/>
              <a:t>Q3: </a:t>
            </a:r>
            <a:r>
              <a:rPr lang="zh-CN" altLang="en-US" sz="2400" dirty="0"/>
              <a:t>如何看待亚伯兰让撒莱撒谎？</a:t>
            </a:r>
          </a:p>
          <a:p>
            <a:r>
              <a:rPr lang="zh-CN" altLang="en-US" sz="2400" dirty="0"/>
              <a:t>       答：即便是信心的伟人，亚伯兰也有信心软弱的时候。我们虽然信心软弱，做的不对，亏欠了神，神仍然爱我们，对我们不离不弃。</a:t>
            </a: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2400" dirty="0"/>
              <a:t>引申问题：当我们遇到逼迫，甚至有生命危险的时候，我们是否敢于坚持信仰？</a:t>
            </a:r>
            <a:endParaRPr lang="en-US" altLang="zh-CN" sz="2400" dirty="0"/>
          </a:p>
          <a:p>
            <a:endParaRPr lang="en-US" altLang="zh-CN" sz="1200" b="1" dirty="0"/>
          </a:p>
        </p:txBody>
      </p:sp>
    </p:spTree>
    <p:extLst>
      <p:ext uri="{BB962C8B-B14F-4D97-AF65-F5344CB8AC3E}">
        <p14:creationId xmlns:p14="http://schemas.microsoft.com/office/powerpoint/2010/main" val="303531271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38BED7-4556-5C94-7E2A-F916171D4D04}"/>
              </a:ext>
            </a:extLst>
          </p:cNvPr>
          <p:cNvSpPr txBox="1"/>
          <p:nvPr/>
        </p:nvSpPr>
        <p:spPr>
          <a:xfrm>
            <a:off x="233243" y="368141"/>
            <a:ext cx="11725505" cy="6340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课堂提问与分享 </a:t>
            </a:r>
            <a:r>
              <a:rPr lang="en-US" altLang="zh-CN" sz="3200" b="1" dirty="0"/>
              <a:t>Q&amp;A</a:t>
            </a:r>
          </a:p>
          <a:p>
            <a:pPr algn="ctr"/>
            <a:endParaRPr lang="en-US" altLang="zh-CN" sz="26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400" dirty="0"/>
              <a:t>Q4: </a:t>
            </a:r>
            <a:r>
              <a:rPr lang="zh-CN" altLang="en-US" sz="2400" dirty="0"/>
              <a:t>创</a:t>
            </a:r>
            <a:r>
              <a:rPr lang="en-US" altLang="zh-CN" sz="2400" dirty="0"/>
              <a:t>11:31 “</a:t>
            </a:r>
            <a:r>
              <a:rPr lang="zh-CN" altLang="en-US" sz="2400" dirty="0"/>
              <a:t>他拉带着他儿子，亚伯兰和他孙子，哈兰的儿子罗得，并他儿妇亚伯兰的妻子撒莱，出了迦勒底的吾珥，要往迦南地去。他们走到哈兰，就住在那里。</a:t>
            </a:r>
            <a:r>
              <a:rPr lang="en-US" altLang="zh-CN" sz="2400" dirty="0"/>
              <a:t>” </a:t>
            </a:r>
            <a:r>
              <a:rPr lang="zh-CN" altLang="en-US" sz="2400" dirty="0"/>
              <a:t>为什么他拉就已经要往迦南地去？</a:t>
            </a:r>
          </a:p>
          <a:p>
            <a:r>
              <a:rPr lang="en-US" altLang="zh-CN" sz="2400" dirty="0"/>
              <a:t> </a:t>
            </a:r>
          </a:p>
          <a:p>
            <a:r>
              <a:rPr lang="zh-CN" altLang="en-US" sz="2400" dirty="0"/>
              <a:t>答：神第一次在吾珥向亚伯兰显现，使徒行传</a:t>
            </a:r>
            <a:r>
              <a:rPr lang="en-US" altLang="zh-CN" sz="2400" dirty="0"/>
              <a:t>7</a:t>
            </a:r>
            <a:r>
              <a:rPr lang="zh-CN" altLang="en-US" sz="2400" dirty="0"/>
              <a:t>：</a:t>
            </a:r>
            <a:endParaRPr lang="en-US" altLang="zh-CN" sz="2400" dirty="0"/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司提反说，诸位父兄请听。</a:t>
            </a:r>
            <a:r>
              <a:rPr lang="zh-CN" altLang="en-US" sz="2400" b="1" dirty="0"/>
              <a:t>当日我们的祖宗亚伯拉罕在米所波大米还未住哈兰的时候，荣耀的神向他显现</a:t>
            </a:r>
            <a:r>
              <a:rPr lang="zh-CN" altLang="en-US" sz="2400" dirty="0"/>
              <a:t>，</a:t>
            </a:r>
            <a:r>
              <a:rPr lang="en-US" altLang="zh-CN" sz="2400" dirty="0"/>
              <a:t>3</a:t>
            </a:r>
            <a:r>
              <a:rPr lang="zh-CN" altLang="en-US" sz="2400" dirty="0"/>
              <a:t>对他说，</a:t>
            </a:r>
            <a:r>
              <a:rPr lang="zh-CN" altLang="en-US" sz="2400" b="1" dirty="0"/>
              <a:t>你要离开本地和亲族，往我所要指示你的地方去</a:t>
            </a:r>
            <a:r>
              <a:rPr lang="zh-CN" altLang="en-US" sz="2400" dirty="0"/>
              <a:t>。</a:t>
            </a:r>
            <a:r>
              <a:rPr lang="en-US" altLang="zh-CN" sz="2400" dirty="0"/>
              <a:t>4</a:t>
            </a:r>
            <a:r>
              <a:rPr lang="zh-CN" altLang="en-US" sz="2400" b="1" dirty="0"/>
              <a:t>他就离开迦勒底人之地住在哈兰。</a:t>
            </a:r>
            <a:r>
              <a:rPr lang="zh-CN" altLang="en-US" sz="2400" dirty="0"/>
              <a:t>他父亲死了以后，神使他从那里搬到你们现在所住之地。</a:t>
            </a:r>
            <a:r>
              <a:rPr lang="en-US" altLang="zh-CN" sz="2400" dirty="0"/>
              <a:t>5</a:t>
            </a:r>
            <a:r>
              <a:rPr lang="zh-CN" altLang="en-US" sz="2400" dirty="0"/>
              <a:t>在这地方神并没有给他产业，连立足之地也没有给他。但应许要将这地赐给他和他的后裔为业。那时他还没有儿子。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zh-CN" altLang="en-US" sz="2400" dirty="0"/>
              <a:t>使徒行传</a:t>
            </a:r>
            <a:r>
              <a:rPr lang="en-US" altLang="zh-CN" sz="2400" dirty="0"/>
              <a:t>7:2-5</a:t>
            </a:r>
            <a:r>
              <a:rPr lang="zh-CN" altLang="en-US" sz="2400" dirty="0"/>
              <a:t>是对应创世记</a:t>
            </a:r>
            <a:r>
              <a:rPr lang="en-US" altLang="zh-CN" sz="2400" dirty="0"/>
              <a:t>11:31</a:t>
            </a:r>
            <a:r>
              <a:rPr lang="zh-CN" altLang="en-US" sz="2400" dirty="0"/>
              <a:t>，神在吾珥向亚伯兰显现。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zh-CN" altLang="en-US" sz="2400" dirty="0"/>
              <a:t>创世记</a:t>
            </a:r>
            <a:r>
              <a:rPr lang="en-US" altLang="zh-CN" sz="2400" dirty="0"/>
              <a:t>12</a:t>
            </a:r>
            <a:r>
              <a:rPr lang="zh-CN" altLang="en-US" sz="2400" dirty="0"/>
              <a:t>，神在哈兰向亚伯兰显现是第二次向亚伯兰显现。</a:t>
            </a:r>
            <a:endParaRPr lang="en-US" altLang="zh-CN" sz="2400" dirty="0"/>
          </a:p>
          <a:p>
            <a:endParaRPr lang="en-US" altLang="zh-CN" sz="1200" b="1" dirty="0"/>
          </a:p>
        </p:txBody>
      </p:sp>
    </p:spTree>
    <p:extLst>
      <p:ext uri="{BB962C8B-B14F-4D97-AF65-F5344CB8AC3E}">
        <p14:creationId xmlns:p14="http://schemas.microsoft.com/office/powerpoint/2010/main" val="128471164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5E38FEC-F41F-2F94-FAC3-F1AF6FC5D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21" y="904411"/>
            <a:ext cx="8220075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016D372-A7BA-AD93-4CED-6A393A5B7CDA}"/>
              </a:ext>
            </a:extLst>
          </p:cNvPr>
          <p:cNvSpPr/>
          <p:nvPr/>
        </p:nvSpPr>
        <p:spPr>
          <a:xfrm>
            <a:off x="4036741" y="1276815"/>
            <a:ext cx="407020" cy="28993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AF19D99-AC7E-9670-CE65-C0A0A3799A0A}"/>
              </a:ext>
            </a:extLst>
          </p:cNvPr>
          <p:cNvSpPr/>
          <p:nvPr/>
        </p:nvSpPr>
        <p:spPr>
          <a:xfrm>
            <a:off x="6820829" y="4172415"/>
            <a:ext cx="407020" cy="28993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13C999A-F5F4-2355-275A-7D96BA0B3457}"/>
              </a:ext>
            </a:extLst>
          </p:cNvPr>
          <p:cNvSpPr/>
          <p:nvPr/>
        </p:nvSpPr>
        <p:spPr>
          <a:xfrm>
            <a:off x="2588941" y="3523786"/>
            <a:ext cx="407020" cy="28993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60117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CB41BED-26B5-553B-23EE-A09BE814F842}"/>
              </a:ext>
            </a:extLst>
          </p:cNvPr>
          <p:cNvSpPr txBox="1"/>
          <p:nvPr/>
        </p:nvSpPr>
        <p:spPr>
          <a:xfrm>
            <a:off x="8686801" y="321083"/>
            <a:ext cx="3287366" cy="62478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神呼召亚伯兰</a:t>
            </a:r>
            <a:endParaRPr lang="en-US" altLang="zh-CN" sz="3200" b="1" i="0" dirty="0">
              <a:effectLst/>
              <a:latin typeface="Roboto Condensed" panose="02000000000000000000" pitchFamily="2" charset="0"/>
            </a:endParaRPr>
          </a:p>
          <a:p>
            <a:endParaRPr lang="en-US" altLang="zh-CN" sz="2000" b="1" dirty="0">
              <a:solidFill>
                <a:srgbClr val="2A2A2A"/>
              </a:solidFill>
              <a:latin typeface="Roboto Condensed" panose="02000000000000000000" pitchFamily="2" charset="0"/>
            </a:endParaRPr>
          </a:p>
          <a:p>
            <a:r>
              <a:rPr lang="zh-CN" altLang="en-US" sz="20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创世记</a:t>
            </a:r>
            <a:r>
              <a:rPr lang="en-US" altLang="zh-CN" sz="20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1</a:t>
            </a:r>
            <a:r>
              <a:rPr lang="en-US" altLang="zh-CN" sz="2000" b="1" dirty="0">
                <a:latin typeface="Roboto Condensed" panose="02000000000000000000" pitchFamily="2" charset="0"/>
              </a:rPr>
              <a:t>2 </a:t>
            </a:r>
            <a:endParaRPr lang="en-US" altLang="zh-CN" sz="2200" dirty="0"/>
          </a:p>
          <a:p>
            <a:r>
              <a:rPr lang="en-US" altLang="zh-CN" sz="2200" dirty="0"/>
              <a:t>1</a:t>
            </a:r>
            <a:r>
              <a:rPr lang="zh-CN" altLang="en-US" sz="2200" dirty="0"/>
              <a:t>耶和华对亚伯兰说，</a:t>
            </a:r>
            <a:r>
              <a:rPr lang="zh-CN" altLang="en-US" sz="2200" b="1" dirty="0">
                <a:solidFill>
                  <a:srgbClr val="FF0000"/>
                </a:solidFill>
              </a:rPr>
              <a:t>你要离开本地，本族，父家，往我所要指示你的地去</a:t>
            </a:r>
            <a:r>
              <a:rPr lang="zh-CN" altLang="en-US" sz="2200" dirty="0"/>
              <a:t>。</a:t>
            </a:r>
          </a:p>
          <a:p>
            <a:r>
              <a:rPr lang="en-US" altLang="zh-CN" sz="2200" dirty="0"/>
              <a:t>2</a:t>
            </a:r>
            <a:r>
              <a:rPr lang="zh-CN" altLang="en-US" sz="2200" b="1" dirty="0">
                <a:solidFill>
                  <a:srgbClr val="FF0000"/>
                </a:solidFill>
              </a:rPr>
              <a:t>我必叫你成为大国</a:t>
            </a:r>
            <a:r>
              <a:rPr lang="zh-CN" altLang="en-US" sz="2200" dirty="0"/>
              <a:t>，</a:t>
            </a:r>
            <a:r>
              <a:rPr lang="zh-CN" altLang="en-US" sz="2200" b="1" dirty="0">
                <a:solidFill>
                  <a:srgbClr val="FF0000"/>
                </a:solidFill>
              </a:rPr>
              <a:t>我必赐福给你</a:t>
            </a:r>
            <a:r>
              <a:rPr lang="zh-CN" altLang="en-US" sz="2200" dirty="0"/>
              <a:t>，</a:t>
            </a:r>
            <a:r>
              <a:rPr lang="zh-CN" altLang="en-US" sz="2200" b="1" dirty="0">
                <a:solidFill>
                  <a:srgbClr val="FF0000"/>
                </a:solidFill>
              </a:rPr>
              <a:t>叫你的名为大，你也要叫别人得福</a:t>
            </a:r>
            <a:r>
              <a:rPr lang="zh-CN" altLang="en-US" sz="2200" dirty="0"/>
              <a:t>。</a:t>
            </a:r>
          </a:p>
          <a:p>
            <a:r>
              <a:rPr lang="en-US" altLang="zh-CN" sz="2200" dirty="0"/>
              <a:t>3</a:t>
            </a:r>
            <a:r>
              <a:rPr lang="zh-CN" altLang="en-US" sz="2200" b="1" dirty="0">
                <a:solidFill>
                  <a:srgbClr val="FF0000"/>
                </a:solidFill>
              </a:rPr>
              <a:t>为你祝福的，我必赐福与他</a:t>
            </a:r>
            <a:r>
              <a:rPr lang="zh-CN" altLang="en-US" sz="2200" dirty="0"/>
              <a:t>。</a:t>
            </a:r>
            <a:r>
              <a:rPr lang="zh-CN" altLang="en-US" sz="2200" b="1" dirty="0">
                <a:solidFill>
                  <a:srgbClr val="FF0000"/>
                </a:solidFill>
              </a:rPr>
              <a:t>那咒诅你的，我必咒诅他</a:t>
            </a:r>
            <a:r>
              <a:rPr lang="zh-CN" altLang="en-US" sz="2200" dirty="0"/>
              <a:t>，</a:t>
            </a:r>
            <a:r>
              <a:rPr lang="zh-CN" altLang="en-US" sz="2200" b="1" dirty="0">
                <a:solidFill>
                  <a:srgbClr val="FF0000"/>
                </a:solidFill>
              </a:rPr>
              <a:t>地上的万族都要因你得福</a:t>
            </a:r>
            <a:r>
              <a:rPr lang="zh-CN" altLang="en-US" sz="2200" dirty="0"/>
              <a:t>。</a:t>
            </a:r>
          </a:p>
          <a:p>
            <a:endParaRPr lang="en-US" altLang="zh-CN" sz="2200" b="1" dirty="0">
              <a:solidFill>
                <a:srgbClr val="FF0000"/>
              </a:solidFill>
            </a:endParaRPr>
          </a:p>
          <a:p>
            <a:endParaRPr lang="en-US" altLang="zh-CN" sz="2200" b="1" dirty="0">
              <a:solidFill>
                <a:srgbClr val="FF0000"/>
              </a:solidFill>
            </a:endParaRPr>
          </a:p>
          <a:p>
            <a:pPr algn="ctr"/>
            <a:r>
              <a:rPr lang="zh-CN" altLang="en-US" sz="3200" b="1" dirty="0"/>
              <a:t>亚伯拉罕之约</a:t>
            </a:r>
            <a:endParaRPr lang="en-US" altLang="zh-CN" sz="3200" b="1" dirty="0"/>
          </a:p>
          <a:p>
            <a:pPr algn="ctr"/>
            <a:r>
              <a:rPr lang="zh-CN" altLang="en-US" sz="2400" b="1" i="0" dirty="0">
                <a:solidFill>
                  <a:srgbClr val="0000FF"/>
                </a:solidFill>
                <a:effectLst/>
                <a:latin typeface="Roboto Condensed" panose="02000000000000000000" pitchFamily="2" charset="0"/>
              </a:rPr>
              <a:t>下次分晓。。。</a:t>
            </a:r>
            <a:endParaRPr lang="en-US" altLang="zh-CN" sz="2400" b="1" i="0" dirty="0">
              <a:solidFill>
                <a:srgbClr val="0000FF"/>
              </a:solidFill>
              <a:effectLst/>
              <a:latin typeface="Roboto Condensed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F6373C-B18B-59A0-9489-8F66EC5BE479}"/>
              </a:ext>
            </a:extLst>
          </p:cNvPr>
          <p:cNvSpPr txBox="1"/>
          <p:nvPr/>
        </p:nvSpPr>
        <p:spPr>
          <a:xfrm>
            <a:off x="3870463" y="121028"/>
            <a:ext cx="4702039" cy="664797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挪亚之约</a:t>
            </a:r>
            <a:endParaRPr lang="en-US" altLang="zh-CN" sz="3200" b="1" i="0" dirty="0">
              <a:effectLst/>
              <a:latin typeface="Roboto Condensed" panose="02000000000000000000" pitchFamily="2" charset="0"/>
            </a:endParaRPr>
          </a:p>
          <a:p>
            <a:r>
              <a:rPr lang="zh-CN" altLang="en-US" sz="20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创世记</a:t>
            </a:r>
            <a:r>
              <a:rPr lang="en-US" altLang="zh-CN" sz="2000" b="1" dirty="0">
                <a:latin typeface="Roboto Condensed" panose="02000000000000000000" pitchFamily="2" charset="0"/>
              </a:rPr>
              <a:t>9 </a:t>
            </a:r>
            <a:endParaRPr lang="en-US" altLang="zh-CN" sz="2200" dirty="0"/>
          </a:p>
          <a:p>
            <a:r>
              <a:rPr lang="en-US" altLang="zh-CN" sz="2200" dirty="0"/>
              <a:t>1</a:t>
            </a:r>
            <a:r>
              <a:rPr lang="zh-CN" altLang="en-US" sz="2200" dirty="0"/>
              <a:t>神赐福给挪亚和他的儿子，对他们说，</a:t>
            </a:r>
            <a:r>
              <a:rPr lang="zh-CN" altLang="en-US" sz="2200" b="1" dirty="0">
                <a:solidFill>
                  <a:srgbClr val="FF0000"/>
                </a:solidFill>
              </a:rPr>
              <a:t>你们要生养众多，遍满了地。</a:t>
            </a:r>
          </a:p>
          <a:p>
            <a:r>
              <a:rPr lang="en-US" altLang="zh-CN" sz="2200" dirty="0"/>
              <a:t>8</a:t>
            </a:r>
            <a:r>
              <a:rPr lang="zh-CN" altLang="en-US" sz="2200" dirty="0"/>
              <a:t>神晓谕挪亚和他的儿子说，</a:t>
            </a:r>
            <a:r>
              <a:rPr lang="en-US" altLang="zh-CN" sz="2200" dirty="0"/>
              <a:t>9</a:t>
            </a:r>
            <a:r>
              <a:rPr lang="zh-CN" altLang="en-US" sz="2200" dirty="0"/>
              <a:t>我</a:t>
            </a:r>
            <a:r>
              <a:rPr lang="zh-CN" altLang="en-US" sz="2200" b="1" dirty="0"/>
              <a:t>与你们和你们的后裔立约</a:t>
            </a:r>
            <a:r>
              <a:rPr lang="zh-CN" altLang="en-US" sz="2200" dirty="0"/>
              <a:t>，</a:t>
            </a:r>
            <a:r>
              <a:rPr lang="en-US" altLang="zh-CN" sz="2200" dirty="0"/>
              <a:t>11</a:t>
            </a:r>
            <a:r>
              <a:rPr lang="zh-CN" altLang="en-US" sz="2200" b="1" dirty="0">
                <a:solidFill>
                  <a:srgbClr val="FF0000"/>
                </a:solidFill>
              </a:rPr>
              <a:t>我与你们立约，凡有血肉的，不再被洪水灭绝，也不再有洪水毁坏地了。</a:t>
            </a:r>
            <a:r>
              <a:rPr lang="en-US" altLang="zh-CN" sz="2200" dirty="0"/>
              <a:t>12</a:t>
            </a:r>
            <a:r>
              <a:rPr lang="zh-CN" altLang="en-US" sz="2200" dirty="0"/>
              <a:t>神说，我与你们并你们这里的各样活物所立的</a:t>
            </a:r>
            <a:r>
              <a:rPr lang="zh-CN" altLang="en-US" sz="2200" b="1" dirty="0">
                <a:solidFill>
                  <a:srgbClr val="FF0000"/>
                </a:solidFill>
              </a:rPr>
              <a:t>永约</a:t>
            </a:r>
            <a:r>
              <a:rPr lang="zh-CN" altLang="en-US" sz="2200" dirty="0"/>
              <a:t>，是</a:t>
            </a:r>
            <a:r>
              <a:rPr lang="zh-CN" altLang="en-US" sz="2200" b="1" dirty="0">
                <a:solidFill>
                  <a:srgbClr val="FF0000"/>
                </a:solidFill>
              </a:rPr>
              <a:t>有记号</a:t>
            </a:r>
            <a:r>
              <a:rPr lang="zh-CN" altLang="en-US" sz="2200" dirty="0"/>
              <a:t>的。</a:t>
            </a:r>
            <a:r>
              <a:rPr lang="en-US" altLang="zh-CN" sz="2200" dirty="0"/>
              <a:t>13</a:t>
            </a:r>
            <a:r>
              <a:rPr lang="zh-CN" altLang="en-US" sz="2200" b="1" dirty="0">
                <a:solidFill>
                  <a:srgbClr val="FF0000"/>
                </a:solidFill>
              </a:rPr>
              <a:t>我把虹放在云彩中，这就可作我与地立约的记号了。</a:t>
            </a:r>
            <a:r>
              <a:rPr lang="en-US" altLang="zh-CN" sz="2200" dirty="0"/>
              <a:t>14</a:t>
            </a:r>
            <a:r>
              <a:rPr lang="zh-CN" altLang="en-US" sz="2200" dirty="0"/>
              <a:t>我使云彩盖地的时候，必有虹现在云彩中，</a:t>
            </a:r>
            <a:r>
              <a:rPr lang="en-US" altLang="zh-CN" sz="2200" dirty="0"/>
              <a:t>15</a:t>
            </a:r>
            <a:r>
              <a:rPr lang="zh-CN" altLang="en-US" sz="2200" dirty="0"/>
              <a:t>我便记念我与你们和各样有血肉的活物所立的约，水就再不泛滥，毁坏一切有血肉的物了。</a:t>
            </a:r>
            <a:r>
              <a:rPr lang="en-US" altLang="zh-CN" sz="2200" dirty="0"/>
              <a:t>16</a:t>
            </a:r>
            <a:r>
              <a:rPr lang="zh-CN" altLang="en-US" sz="2200" dirty="0"/>
              <a:t>虹必现在云彩中，我看见，就要记念我与地上各样有血肉的活物所立的永约。</a:t>
            </a:r>
            <a:r>
              <a:rPr lang="en-US" altLang="zh-CN" sz="2200" dirty="0"/>
              <a:t>17</a:t>
            </a:r>
            <a:r>
              <a:rPr lang="zh-CN" altLang="en-US" sz="2200" b="1" dirty="0">
                <a:solidFill>
                  <a:srgbClr val="FF0000"/>
                </a:solidFill>
              </a:rPr>
              <a:t>神对挪亚说，这就是我与地上一切有血肉之物立约的记号了。</a:t>
            </a:r>
            <a:endParaRPr lang="en-US" altLang="zh-CN" sz="22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9B95C8-84FD-4E7C-3D98-82FFF751E870}"/>
              </a:ext>
            </a:extLst>
          </p:cNvPr>
          <p:cNvSpPr txBox="1"/>
          <p:nvPr/>
        </p:nvSpPr>
        <p:spPr>
          <a:xfrm>
            <a:off x="123702" y="798137"/>
            <a:ext cx="3639181" cy="529375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亚当之约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sz="2200" dirty="0"/>
              <a:t>1:28  </a:t>
            </a:r>
            <a:r>
              <a:rPr lang="zh-CN" altLang="en-US" sz="2200" dirty="0"/>
              <a:t>神就</a:t>
            </a:r>
            <a:r>
              <a:rPr lang="zh-CN" altLang="en-US" sz="2200" b="1" dirty="0">
                <a:solidFill>
                  <a:srgbClr val="FF0000"/>
                </a:solidFill>
              </a:rPr>
              <a:t>赐福</a:t>
            </a:r>
            <a:r>
              <a:rPr lang="zh-CN" altLang="en-US" sz="2200" dirty="0"/>
              <a:t>给他们，又对他们说，</a:t>
            </a:r>
            <a:r>
              <a:rPr lang="zh-CN" altLang="en-US" sz="2200" b="1" dirty="0">
                <a:solidFill>
                  <a:srgbClr val="FF0000"/>
                </a:solidFill>
              </a:rPr>
              <a:t>要生养众多，遍满地面，治理这地。也要管理海里的鱼，空中的鸟，和地上各样行动的活物</a:t>
            </a:r>
            <a:r>
              <a:rPr lang="zh-CN" altLang="en-US" sz="2200" dirty="0"/>
              <a:t>。</a:t>
            </a:r>
            <a:endParaRPr lang="en-US" altLang="zh-CN" sz="2200" dirty="0"/>
          </a:p>
          <a:p>
            <a:endParaRPr lang="en-US" altLang="zh-CN" sz="1200" dirty="0"/>
          </a:p>
          <a:p>
            <a:r>
              <a:rPr lang="en-US" altLang="zh-CN" sz="2200" dirty="0"/>
              <a:t>2:15</a:t>
            </a:r>
            <a:r>
              <a:rPr lang="zh-CN" altLang="en-US" sz="2200" dirty="0"/>
              <a:t>耶和华神将那人安置在伊甸园，使他</a:t>
            </a:r>
            <a:r>
              <a:rPr lang="zh-CN" altLang="en-US" sz="2200" b="1" dirty="0">
                <a:solidFill>
                  <a:srgbClr val="FF0000"/>
                </a:solidFill>
              </a:rPr>
              <a:t>修理看守</a:t>
            </a:r>
            <a:r>
              <a:rPr lang="zh-CN" altLang="en-US" sz="2200" dirty="0">
                <a:solidFill>
                  <a:srgbClr val="FF0000"/>
                </a:solidFill>
              </a:rPr>
              <a:t>。</a:t>
            </a:r>
            <a:endParaRPr lang="en-US" altLang="zh-CN" sz="2200" dirty="0">
              <a:solidFill>
                <a:srgbClr val="FF0000"/>
              </a:solidFill>
            </a:endParaRPr>
          </a:p>
          <a:p>
            <a:endParaRPr lang="en-US" altLang="zh-CN" sz="1200" dirty="0"/>
          </a:p>
          <a:p>
            <a:r>
              <a:rPr lang="en-US" altLang="zh-CN" sz="2200" dirty="0"/>
              <a:t>2:16 </a:t>
            </a:r>
            <a:r>
              <a:rPr lang="zh-CN" altLang="en-US" sz="2200" dirty="0"/>
              <a:t>耶和华神吩咐他说，园中各样树上的果子，你可以随意吃。 </a:t>
            </a:r>
            <a:r>
              <a:rPr lang="en-US" altLang="zh-CN" sz="2200" dirty="0"/>
              <a:t>17 </a:t>
            </a:r>
            <a:r>
              <a:rPr lang="zh-CN" altLang="en-US" sz="2200" b="1" dirty="0">
                <a:solidFill>
                  <a:srgbClr val="FF0000"/>
                </a:solidFill>
              </a:rPr>
              <a:t>只是分别善恶树上的果子，你不可吃，因为你吃的日子必定死 。</a:t>
            </a:r>
            <a:endParaRPr lang="en-US" altLang="zh-CN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92358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A7CF69-09BB-45A0-F908-AC2547C7F6F7}"/>
              </a:ext>
            </a:extLst>
          </p:cNvPr>
          <p:cNvSpPr txBox="1"/>
          <p:nvPr/>
        </p:nvSpPr>
        <p:spPr>
          <a:xfrm>
            <a:off x="726688" y="188863"/>
            <a:ext cx="10831551" cy="6586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48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3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3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亚伯</a:t>
            </a:r>
            <a:endParaRPr lang="en-US" altLang="zh-CN" sz="3000" b="1" i="0" dirty="0">
              <a:solidFill>
                <a:schemeClr val="bg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6-9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章：大洪水</a:t>
            </a:r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神与挪亚立约</a:t>
            </a:r>
            <a:endParaRPr lang="en-US" altLang="zh-CN" sz="3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10–11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章：巴别塔</a:t>
            </a:r>
            <a:endParaRPr lang="en-US" altLang="zh-CN" sz="3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12-14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章：亚伯兰蒙召</a:t>
            </a:r>
            <a:endParaRPr lang="en-US" altLang="zh-CN" sz="3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15-18:16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：神与亚伯兰立约</a:t>
            </a:r>
          </a:p>
          <a:p>
            <a:pPr algn="ctr"/>
            <a:endParaRPr lang="en-US" sz="36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3200" dirty="0">
                <a:solidFill>
                  <a:srgbClr val="0D2100"/>
                </a:solidFill>
                <a:latin typeface="Source Sans Pro" panose="020B0503030403020204" pitchFamily="34" charset="0"/>
              </a:rPr>
              <a:t>10/15/2023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9998753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FB251B6-74FB-7D10-BE01-C07B051FFCE0}"/>
              </a:ext>
            </a:extLst>
          </p:cNvPr>
          <p:cNvSpPr txBox="1"/>
          <p:nvPr/>
        </p:nvSpPr>
        <p:spPr>
          <a:xfrm>
            <a:off x="99432" y="31909"/>
            <a:ext cx="12092568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1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创世记</a:t>
            </a:r>
            <a:r>
              <a:rPr lang="en-US" altLang="zh-CN" sz="21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15</a:t>
            </a:r>
            <a:r>
              <a:rPr lang="en-US" altLang="zh-CN" sz="2100" b="1" dirty="0">
                <a:latin typeface="Roboto Condensed" panose="02000000000000000000" pitchFamily="2" charset="0"/>
              </a:rPr>
              <a:t> </a:t>
            </a:r>
            <a:endParaRPr lang="en-US" altLang="zh-CN" sz="2100" dirty="0"/>
          </a:p>
          <a:p>
            <a:r>
              <a:rPr lang="en-US" altLang="zh-CN" sz="2100" dirty="0"/>
              <a:t>1</a:t>
            </a:r>
            <a:r>
              <a:rPr lang="zh-CN" altLang="en-US" sz="2100" b="1" dirty="0">
                <a:solidFill>
                  <a:srgbClr val="C00000"/>
                </a:solidFill>
              </a:rPr>
              <a:t>这事以后</a:t>
            </a:r>
            <a:r>
              <a:rPr lang="zh-CN" altLang="en-US" sz="2100" dirty="0"/>
              <a:t>，耶和华在异象中有话对亚伯兰说，</a:t>
            </a:r>
            <a:r>
              <a:rPr lang="zh-CN" altLang="en-US" sz="2100" b="1" dirty="0">
                <a:solidFill>
                  <a:srgbClr val="FF0000"/>
                </a:solidFill>
              </a:rPr>
              <a:t>亚伯兰，你不要惧怕，我是你的盾牌，必大大地赏赐你</a:t>
            </a:r>
            <a:r>
              <a:rPr lang="zh-CN" altLang="en-US" sz="2100" dirty="0"/>
              <a:t>。</a:t>
            </a:r>
          </a:p>
          <a:p>
            <a:r>
              <a:rPr lang="en-US" altLang="zh-CN" sz="2100" dirty="0"/>
              <a:t>2</a:t>
            </a:r>
            <a:r>
              <a:rPr lang="zh-CN" altLang="en-US" sz="2100" dirty="0"/>
              <a:t>亚伯兰说，主耶和华阿，我既无子，你还赐我什么呢？并且要承受我家业的是大马色人以利以谢。</a:t>
            </a:r>
          </a:p>
          <a:p>
            <a:r>
              <a:rPr lang="en-US" altLang="zh-CN" sz="2100" dirty="0"/>
              <a:t>3</a:t>
            </a:r>
            <a:r>
              <a:rPr lang="zh-CN" altLang="en-US" sz="2100" dirty="0"/>
              <a:t>亚伯兰又说，你没有给我儿子。那生在我家中的人就是我的后嗣。</a:t>
            </a:r>
          </a:p>
          <a:p>
            <a:r>
              <a:rPr lang="en-US" altLang="zh-CN" sz="2100" dirty="0"/>
              <a:t>4</a:t>
            </a:r>
            <a:r>
              <a:rPr lang="zh-CN" altLang="en-US" sz="2100" dirty="0"/>
              <a:t>耶和华又有话对他说，</a:t>
            </a:r>
            <a:r>
              <a:rPr lang="zh-CN" altLang="en-US" sz="2100" b="1" dirty="0">
                <a:solidFill>
                  <a:srgbClr val="FF0000"/>
                </a:solidFill>
              </a:rPr>
              <a:t>这人必不成为你的后嗣。你本身所生的才成为你的后嗣</a:t>
            </a:r>
            <a:r>
              <a:rPr lang="zh-CN" altLang="en-US" sz="2100" dirty="0"/>
              <a:t>。</a:t>
            </a:r>
          </a:p>
          <a:p>
            <a:r>
              <a:rPr lang="en-US" altLang="zh-CN" sz="2100" dirty="0"/>
              <a:t>5</a:t>
            </a:r>
            <a:r>
              <a:rPr lang="zh-CN" altLang="en-US" sz="2100" dirty="0"/>
              <a:t>于是领他走到外边，说，</a:t>
            </a:r>
            <a:r>
              <a:rPr lang="zh-CN" altLang="en-US" sz="2100" b="1" dirty="0">
                <a:solidFill>
                  <a:srgbClr val="FF0000"/>
                </a:solidFill>
              </a:rPr>
              <a:t>你向天观看，数算众星，能数得过来吗？又对他说，你的后裔将要如此</a:t>
            </a:r>
            <a:r>
              <a:rPr lang="zh-CN" altLang="en-US" sz="2100" dirty="0"/>
              <a:t>。</a:t>
            </a:r>
          </a:p>
          <a:p>
            <a:r>
              <a:rPr lang="en-US" altLang="zh-CN" sz="2100" dirty="0"/>
              <a:t>6</a:t>
            </a:r>
            <a:r>
              <a:rPr lang="zh-CN" altLang="en-US" sz="2100" b="1" dirty="0">
                <a:solidFill>
                  <a:srgbClr val="0000FF"/>
                </a:solidFill>
              </a:rPr>
              <a:t>亚伯兰信耶和华，耶和华就以此为他的义</a:t>
            </a:r>
            <a:r>
              <a:rPr lang="zh-CN" altLang="en-US" sz="2100" dirty="0"/>
              <a:t>。</a:t>
            </a:r>
          </a:p>
          <a:p>
            <a:r>
              <a:rPr lang="en-US" altLang="zh-CN" sz="2100" dirty="0"/>
              <a:t>7</a:t>
            </a:r>
            <a:r>
              <a:rPr lang="zh-CN" altLang="en-US" sz="2100" dirty="0"/>
              <a:t>耶和华又对他说，</a:t>
            </a:r>
            <a:r>
              <a:rPr lang="zh-CN" altLang="en-US" sz="2100" b="1" dirty="0">
                <a:solidFill>
                  <a:srgbClr val="FF0000"/>
                </a:solidFill>
              </a:rPr>
              <a:t>我是耶和华，曾领你出了迦勒底的吾珥，为要将这地赐你为业</a:t>
            </a:r>
            <a:r>
              <a:rPr lang="zh-CN" altLang="en-US" sz="2100" dirty="0"/>
              <a:t>。</a:t>
            </a:r>
          </a:p>
          <a:p>
            <a:r>
              <a:rPr lang="en-US" altLang="zh-CN" sz="2100" dirty="0"/>
              <a:t>8</a:t>
            </a:r>
            <a:r>
              <a:rPr lang="zh-CN" altLang="en-US" sz="2100" dirty="0"/>
              <a:t>亚伯兰说，</a:t>
            </a:r>
            <a:r>
              <a:rPr lang="zh-CN" altLang="en-US" sz="2100" b="1" dirty="0">
                <a:solidFill>
                  <a:srgbClr val="0000FF"/>
                </a:solidFill>
              </a:rPr>
              <a:t>主耶和华阿，我怎能知道必得这地为业呢</a:t>
            </a:r>
            <a:r>
              <a:rPr lang="zh-CN" altLang="en-US" sz="2100" dirty="0"/>
              <a:t>？</a:t>
            </a:r>
          </a:p>
          <a:p>
            <a:r>
              <a:rPr lang="en-US" altLang="zh-CN" sz="1900" dirty="0"/>
              <a:t>9</a:t>
            </a:r>
            <a:r>
              <a:rPr lang="zh-CN" altLang="en-US" sz="1900" dirty="0"/>
              <a:t>他说，你为我取一只三年的母牛，一只三年的母山羊，一只三年的公绵羊，一只斑鸠，一只雏鸽。</a:t>
            </a:r>
            <a:r>
              <a:rPr lang="en-US" altLang="zh-CN" sz="1900" dirty="0"/>
              <a:t>10</a:t>
            </a:r>
            <a:r>
              <a:rPr lang="zh-CN" altLang="en-US" sz="1900" dirty="0"/>
              <a:t>亚伯兰就取了这些来，每样劈开，分成两半，一半对着一半地摆列，只有鸟没有劈开。</a:t>
            </a:r>
            <a:r>
              <a:rPr lang="en-US" altLang="zh-CN" sz="1900" dirty="0"/>
              <a:t>11</a:t>
            </a:r>
            <a:r>
              <a:rPr lang="zh-CN" altLang="en-US" sz="1900" dirty="0"/>
              <a:t>有鸷鸟下来，落在那死畜的肉上，亚伯兰就把它吓飞了。</a:t>
            </a:r>
            <a:r>
              <a:rPr lang="en-US" altLang="zh-CN" sz="1900" dirty="0"/>
              <a:t>12</a:t>
            </a:r>
            <a:r>
              <a:rPr lang="zh-CN" altLang="en-US" sz="1900" dirty="0"/>
              <a:t>日头正落的时候，亚伯兰沉沉地睡了。忽然有惊人的大黑暗落在他身上。</a:t>
            </a:r>
            <a:r>
              <a:rPr lang="en-US" altLang="zh-CN" sz="1900" dirty="0"/>
              <a:t>13</a:t>
            </a:r>
            <a:r>
              <a:rPr lang="zh-CN" altLang="en-US" sz="1900" dirty="0"/>
              <a:t>耶和华对亚伯兰说，你要的确知道，你的后裔必寄居别人的地，又服事那地的人。那地的人要苦待他们四百年。</a:t>
            </a:r>
            <a:r>
              <a:rPr lang="en-US" altLang="zh-CN" sz="1900" dirty="0"/>
              <a:t>14</a:t>
            </a:r>
            <a:r>
              <a:rPr lang="zh-CN" altLang="en-US" sz="1900" dirty="0"/>
              <a:t>并且他们所要服事的那国，我要惩罚，后来他们必带着许多财物从那里出来。</a:t>
            </a:r>
            <a:r>
              <a:rPr lang="en-US" altLang="zh-CN" sz="1900" dirty="0"/>
              <a:t>15</a:t>
            </a:r>
            <a:r>
              <a:rPr lang="zh-CN" altLang="en-US" sz="1900" dirty="0"/>
              <a:t>但你要享大寿数，平平安安地归到你列祖那里，被人埋葬。</a:t>
            </a:r>
            <a:r>
              <a:rPr lang="en-US" altLang="zh-CN" sz="1900" dirty="0"/>
              <a:t>16</a:t>
            </a:r>
            <a:r>
              <a:rPr lang="zh-CN" altLang="en-US" sz="1900" dirty="0"/>
              <a:t>到了第四代，他们必回到此地，因为亚摩利人的罪孽还没有满盈。</a:t>
            </a:r>
            <a:r>
              <a:rPr lang="en-US" altLang="zh-CN" sz="1900" dirty="0"/>
              <a:t>17</a:t>
            </a:r>
            <a:r>
              <a:rPr lang="zh-CN" altLang="en-US" sz="1900" dirty="0"/>
              <a:t>日落天黑，不料有冒烟的炉并烧着的火把从那些肉块中经过。</a:t>
            </a:r>
          </a:p>
          <a:p>
            <a:r>
              <a:rPr lang="en-US" altLang="zh-CN" sz="2100" dirty="0"/>
              <a:t>18</a:t>
            </a:r>
            <a:r>
              <a:rPr lang="zh-CN" altLang="en-US" sz="2100" dirty="0"/>
              <a:t>当那日，耶和华与亚伯兰立约，说，</a:t>
            </a:r>
            <a:r>
              <a:rPr lang="zh-CN" altLang="en-US" sz="2100" b="1" dirty="0">
                <a:solidFill>
                  <a:srgbClr val="FF0000"/>
                </a:solidFill>
              </a:rPr>
              <a:t>我已赐给你的后裔，从埃及河直到伯拉大河之地</a:t>
            </a:r>
            <a:r>
              <a:rPr lang="zh-CN" altLang="en-US" sz="2100" dirty="0"/>
              <a:t>，</a:t>
            </a:r>
            <a:r>
              <a:rPr lang="en-US" altLang="zh-CN" sz="2100" dirty="0"/>
              <a:t>19</a:t>
            </a:r>
            <a:r>
              <a:rPr lang="zh-CN" altLang="en-US" sz="2100" b="1" dirty="0">
                <a:solidFill>
                  <a:srgbClr val="FF0000"/>
                </a:solidFill>
              </a:rPr>
              <a:t>就是基尼人，基尼洗人，甲摩尼人，</a:t>
            </a:r>
            <a:r>
              <a:rPr lang="en-US" altLang="zh-CN" sz="2100" dirty="0"/>
              <a:t>20</a:t>
            </a:r>
            <a:r>
              <a:rPr lang="zh-CN" altLang="en-US" sz="2100" b="1" dirty="0">
                <a:solidFill>
                  <a:srgbClr val="FF0000"/>
                </a:solidFill>
              </a:rPr>
              <a:t>赫人，比利洗人，利乏音人，</a:t>
            </a:r>
            <a:r>
              <a:rPr lang="en-US" altLang="zh-CN" sz="2100" dirty="0"/>
              <a:t>21</a:t>
            </a:r>
            <a:r>
              <a:rPr lang="zh-CN" altLang="en-US" sz="2100" b="1" dirty="0">
                <a:solidFill>
                  <a:srgbClr val="FF0000"/>
                </a:solidFill>
              </a:rPr>
              <a:t>亚摩利人，迦南人，革迦撒人，耶布斯人之地。</a:t>
            </a:r>
            <a:endParaRPr lang="en-US" sz="2100" b="1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CDD27F-A091-25C9-4FA6-7CC2809EBFBE}"/>
              </a:ext>
            </a:extLst>
          </p:cNvPr>
          <p:cNvSpPr txBox="1"/>
          <p:nvPr/>
        </p:nvSpPr>
        <p:spPr>
          <a:xfrm>
            <a:off x="1557093" y="5672220"/>
            <a:ext cx="105354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“这事以后”指什么事？为什么要“这事以后”？</a:t>
            </a:r>
            <a:endParaRPr lang="en-US" altLang="zh-CN" sz="2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“亚伯兰信耶和华，耶和华就以此为他的义</a:t>
            </a:r>
            <a:r>
              <a:rPr lang="en-US" altLang="zh-CN" sz="2400" b="1" dirty="0"/>
              <a:t>”	</a:t>
            </a:r>
            <a:endParaRPr lang="en-US" altLang="zh-CN" sz="2400" b="1" dirty="0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耶和华与亚伯兰立约是一个多次的过程，但这里有一个什么问题？</a:t>
            </a:r>
            <a:endParaRPr lang="en-US" altLang="zh-CN" sz="2400" b="1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2A434F4-8B2F-FCC8-69DC-11DFF79589E5}"/>
              </a:ext>
            </a:extLst>
          </p:cNvPr>
          <p:cNvCxnSpPr/>
          <p:nvPr/>
        </p:nvCxnSpPr>
        <p:spPr>
          <a:xfrm>
            <a:off x="7854097" y="6269847"/>
            <a:ext cx="57860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624F2E5-4B77-B0A5-794F-305EC27C224B}"/>
              </a:ext>
            </a:extLst>
          </p:cNvPr>
          <p:cNvSpPr txBox="1"/>
          <p:nvPr/>
        </p:nvSpPr>
        <p:spPr>
          <a:xfrm>
            <a:off x="8482374" y="6052940"/>
            <a:ext cx="26662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</a:rPr>
              <a:t>罗马书：因信称义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2932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96ECE4D-9FEB-3BF0-93F3-A7EBEED81224}"/>
              </a:ext>
            </a:extLst>
          </p:cNvPr>
          <p:cNvSpPr txBox="1"/>
          <p:nvPr/>
        </p:nvSpPr>
        <p:spPr>
          <a:xfrm>
            <a:off x="125404" y="41700"/>
            <a:ext cx="11937642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创世记</a:t>
            </a:r>
            <a:r>
              <a:rPr lang="en-US" altLang="zh-CN" sz="22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16</a:t>
            </a:r>
            <a:endParaRPr lang="en-US" altLang="zh-CN" sz="2200" dirty="0"/>
          </a:p>
          <a:p>
            <a:r>
              <a:rPr lang="en-US" altLang="zh-CN" sz="2200" dirty="0"/>
              <a:t>1</a:t>
            </a:r>
            <a:r>
              <a:rPr lang="zh-CN" altLang="en-US" sz="2200" dirty="0"/>
              <a:t>亚伯兰的妻子撒莱不给他生儿女。撒莱有一个使女，名叫夏甲，是埃及人。</a:t>
            </a:r>
            <a:r>
              <a:rPr lang="en-US" altLang="zh-CN" sz="2200" dirty="0"/>
              <a:t>2</a:t>
            </a:r>
            <a:r>
              <a:rPr lang="zh-CN" altLang="en-US" sz="2200" b="1" dirty="0">
                <a:solidFill>
                  <a:srgbClr val="0000FF"/>
                </a:solidFill>
              </a:rPr>
              <a:t>撒莱对亚伯兰说，耶和华使我不能生育。求你和我的使女同房，或者我可以因她得孩子</a:t>
            </a:r>
            <a:r>
              <a:rPr lang="zh-CN" altLang="en-US" sz="2200" dirty="0"/>
              <a:t>（得孩子原文作被建立）。亚伯兰听从了撒莱的话。</a:t>
            </a:r>
            <a:r>
              <a:rPr lang="en-US" altLang="zh-CN" sz="2200" dirty="0"/>
              <a:t>3</a:t>
            </a:r>
            <a:r>
              <a:rPr lang="zh-CN" altLang="en-US" sz="2200" dirty="0"/>
              <a:t>于是亚伯兰的妻子撒莱将使女埃及人夏甲给了丈夫为妾。那时亚伯兰在迦南已经住了十年。</a:t>
            </a:r>
            <a:r>
              <a:rPr lang="en-US" altLang="zh-CN" sz="2200" dirty="0"/>
              <a:t>4</a:t>
            </a:r>
            <a:r>
              <a:rPr lang="zh-CN" altLang="en-US" sz="2200" b="1" dirty="0">
                <a:solidFill>
                  <a:srgbClr val="0000FF"/>
                </a:solidFill>
              </a:rPr>
              <a:t>亚伯兰与夏甲同房，夏甲就怀了孕。她见自己有孕，就小看她的主母</a:t>
            </a:r>
            <a:r>
              <a:rPr lang="zh-CN" altLang="en-US" sz="2200" dirty="0"/>
              <a:t>。</a:t>
            </a:r>
            <a:r>
              <a:rPr lang="en-US" altLang="zh-CN" sz="2200" dirty="0"/>
              <a:t>5</a:t>
            </a:r>
            <a:r>
              <a:rPr lang="zh-CN" altLang="en-US" sz="2200" dirty="0"/>
              <a:t>撒莱对亚伯兰说，我因你受屈。我将我的使女放在你怀中，她见自己有了孕，就小看我。愿耶和华在你我中间判断。</a:t>
            </a:r>
            <a:r>
              <a:rPr lang="en-US" altLang="zh-CN" sz="2200" dirty="0"/>
              <a:t>6</a:t>
            </a:r>
            <a:r>
              <a:rPr lang="zh-CN" altLang="en-US" sz="2200" b="1" dirty="0">
                <a:solidFill>
                  <a:srgbClr val="0000FF"/>
                </a:solidFill>
              </a:rPr>
              <a:t>亚伯兰对撒莱说，使女在你手下，你可以随意待她。撒莱苦待她，她就从撒莱面前逃走了</a:t>
            </a:r>
            <a:r>
              <a:rPr lang="zh-CN" altLang="en-US" sz="2200" dirty="0"/>
              <a:t>。</a:t>
            </a:r>
            <a:endParaRPr lang="en-US" altLang="zh-CN" sz="2200" dirty="0"/>
          </a:p>
          <a:p>
            <a:r>
              <a:rPr lang="en-US" altLang="zh-CN" sz="2200" dirty="0"/>
              <a:t>7</a:t>
            </a:r>
            <a:r>
              <a:rPr lang="zh-CN" altLang="en-US" sz="2200" dirty="0"/>
              <a:t>耶和华的使者在旷野书珥路上的水泉旁遇见她，</a:t>
            </a:r>
            <a:r>
              <a:rPr lang="en-US" altLang="zh-CN" sz="2200" dirty="0"/>
              <a:t>8</a:t>
            </a:r>
            <a:r>
              <a:rPr lang="zh-CN" altLang="en-US" sz="2200" dirty="0"/>
              <a:t>对她说，撒莱的使女夏甲，你从哪里来，要往哪里去。夏甲说，我从我的主母撒莱面前逃出来。</a:t>
            </a:r>
            <a:r>
              <a:rPr lang="en-US" altLang="zh-CN" sz="2200" dirty="0"/>
              <a:t>9</a:t>
            </a:r>
            <a:r>
              <a:rPr lang="zh-CN" altLang="en-US" sz="2200" dirty="0"/>
              <a:t>耶和华的使者对她说，你回到你主母那里，服在她手下。</a:t>
            </a:r>
            <a:r>
              <a:rPr lang="en-US" altLang="zh-CN" sz="2200" dirty="0"/>
              <a:t>10</a:t>
            </a:r>
            <a:r>
              <a:rPr lang="zh-CN" altLang="en-US" sz="2200" dirty="0"/>
              <a:t>又说，</a:t>
            </a:r>
            <a:r>
              <a:rPr lang="zh-CN" altLang="en-US" sz="2200" b="1" dirty="0">
                <a:solidFill>
                  <a:srgbClr val="FF0000"/>
                </a:solidFill>
              </a:rPr>
              <a:t>我必使你的后裔极其繁多，甚至不可胜数</a:t>
            </a:r>
            <a:r>
              <a:rPr lang="zh-CN" altLang="en-US" sz="2200" dirty="0"/>
              <a:t>。</a:t>
            </a:r>
            <a:r>
              <a:rPr lang="en-US" altLang="zh-CN" sz="2200" dirty="0"/>
              <a:t>11</a:t>
            </a:r>
            <a:r>
              <a:rPr lang="zh-CN" altLang="en-US" sz="2200" dirty="0"/>
              <a:t>并说，</a:t>
            </a:r>
            <a:r>
              <a:rPr lang="zh-CN" altLang="en-US" sz="2200" b="1" dirty="0">
                <a:solidFill>
                  <a:srgbClr val="FF0000"/>
                </a:solidFill>
              </a:rPr>
              <a:t>你如今怀孕要生一个儿子，可以给他起名叫以实玛利，因为耶和华听见了你的苦情</a:t>
            </a:r>
            <a:r>
              <a:rPr lang="zh-CN" altLang="en-US" sz="2200" dirty="0"/>
              <a:t>。（以实玛利就是神听见的意思）</a:t>
            </a:r>
            <a:r>
              <a:rPr lang="en-US" altLang="zh-CN" sz="2200" dirty="0"/>
              <a:t>12</a:t>
            </a:r>
            <a:r>
              <a:rPr lang="zh-CN" altLang="en-US" sz="2200" b="1" dirty="0">
                <a:solidFill>
                  <a:srgbClr val="FF0000"/>
                </a:solidFill>
              </a:rPr>
              <a:t>他为人必像野驴。他的手要攻打人，人的手也要攻打他。他必住在众弟兄的东边。</a:t>
            </a:r>
          </a:p>
          <a:p>
            <a:r>
              <a:rPr lang="en-US" altLang="zh-CN" sz="2200" dirty="0"/>
              <a:t>13</a:t>
            </a:r>
            <a:r>
              <a:rPr lang="zh-CN" altLang="en-US" sz="2200" dirty="0"/>
              <a:t>夏甲就称那对她说话的耶和华为看顾人的神。因而说，在这里我也看见那看顾我的吗？</a:t>
            </a:r>
            <a:r>
              <a:rPr lang="en-US" altLang="zh-CN" sz="2200" dirty="0"/>
              <a:t>14</a:t>
            </a:r>
            <a:r>
              <a:rPr lang="zh-CN" altLang="en-US" sz="2200" dirty="0"/>
              <a:t>所以这井名叫庇耳拉海莱。这井正在加低斯和巴列中间。</a:t>
            </a:r>
            <a:r>
              <a:rPr lang="en-US" altLang="zh-CN" sz="2200" dirty="0"/>
              <a:t>15</a:t>
            </a:r>
            <a:r>
              <a:rPr lang="zh-CN" altLang="en-US" sz="2200" dirty="0"/>
              <a:t>后来夏甲给亚伯兰生了一个儿子。亚伯兰给他起名叫以实玛利。</a:t>
            </a:r>
            <a:r>
              <a:rPr lang="en-US" altLang="zh-CN" sz="2200" dirty="0"/>
              <a:t>16</a:t>
            </a:r>
            <a:r>
              <a:rPr lang="zh-CN" altLang="en-US" sz="2200" b="1" dirty="0"/>
              <a:t>夏甲给亚伯兰生以实玛利的时候，亚伯兰年八十六岁。</a:t>
            </a:r>
            <a:endParaRPr lang="en-US" sz="2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524C06-AA75-9BF4-282A-1283048279B0}"/>
              </a:ext>
            </a:extLst>
          </p:cNvPr>
          <p:cNvSpPr txBox="1"/>
          <p:nvPr/>
        </p:nvSpPr>
        <p:spPr>
          <a:xfrm>
            <a:off x="2257587" y="41700"/>
            <a:ext cx="6096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dirty="0">
                <a:solidFill>
                  <a:srgbClr val="FF0000"/>
                </a:solidFill>
              </a:rPr>
              <a:t>创世记</a:t>
            </a:r>
            <a:r>
              <a:rPr lang="en-US" altLang="zh-CN" sz="2200" b="1" dirty="0">
                <a:solidFill>
                  <a:srgbClr val="FF0000"/>
                </a:solidFill>
              </a:rPr>
              <a:t>11:30 </a:t>
            </a:r>
            <a:r>
              <a:rPr lang="zh-CN" altLang="en-US" sz="2200" b="1" dirty="0">
                <a:solidFill>
                  <a:srgbClr val="FF0000"/>
                </a:solidFill>
              </a:rPr>
              <a:t>撒莱不生育，没有孩子。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6C7F41-08A5-34D8-B01B-60848AD840B7}"/>
              </a:ext>
            </a:extLst>
          </p:cNvPr>
          <p:cNvSpPr txBox="1"/>
          <p:nvPr/>
        </p:nvSpPr>
        <p:spPr>
          <a:xfrm>
            <a:off x="578216" y="5502236"/>
            <a:ext cx="105354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亚伯兰和撒莱如何来解决不生育的问题？</a:t>
            </a:r>
            <a:endParaRPr lang="en-US" altLang="zh-CN" sz="2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撒莱让亚伯兰与她的使女夏甲同房怀了孕，她们之间发生了什么事？</a:t>
            </a:r>
            <a:endParaRPr lang="en-US" altLang="zh-CN" sz="2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耶和华的使者如何对待夏甲？</a:t>
            </a:r>
            <a:endParaRPr lang="en-US" altLang="zh-CN" sz="2400" b="1" dirty="0"/>
          </a:p>
        </p:txBody>
      </p:sp>
    </p:spTree>
    <p:extLst>
      <p:ext uri="{BB962C8B-B14F-4D97-AF65-F5344CB8AC3E}">
        <p14:creationId xmlns:p14="http://schemas.microsoft.com/office/powerpoint/2010/main" val="102911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AC6D423-137B-68BC-4A1F-EBBA4744AEF2}"/>
              </a:ext>
            </a:extLst>
          </p:cNvPr>
          <p:cNvSpPr txBox="1"/>
          <p:nvPr/>
        </p:nvSpPr>
        <p:spPr>
          <a:xfrm>
            <a:off x="165313" y="13375"/>
            <a:ext cx="11913031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创世记</a:t>
            </a:r>
            <a:r>
              <a:rPr lang="en-US" altLang="zh-CN" sz="20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17</a:t>
            </a:r>
            <a:endParaRPr lang="en-US" altLang="zh-CN" sz="2000" dirty="0"/>
          </a:p>
          <a:p>
            <a:r>
              <a:rPr lang="en-US" altLang="zh-CN" sz="2000" dirty="0"/>
              <a:t>1</a:t>
            </a:r>
            <a:r>
              <a:rPr lang="zh-CN" altLang="en-US" sz="2000" dirty="0"/>
              <a:t>亚伯兰年九十九岁的时候，耶和华向他显现，对他说，</a:t>
            </a:r>
            <a:r>
              <a:rPr lang="zh-CN" altLang="en-US" sz="2000" b="1" dirty="0">
                <a:solidFill>
                  <a:srgbClr val="FF0000"/>
                </a:solidFill>
              </a:rPr>
              <a:t>我是全能的神。你当在我面前作完全人</a:t>
            </a:r>
            <a:r>
              <a:rPr lang="zh-CN" altLang="en-US" sz="2000" dirty="0"/>
              <a:t>，</a:t>
            </a:r>
            <a:r>
              <a:rPr lang="en-US" altLang="zh-CN" sz="2000" dirty="0"/>
              <a:t>2</a:t>
            </a:r>
            <a:r>
              <a:rPr lang="zh-CN" altLang="en-US" sz="2000" b="1" dirty="0">
                <a:solidFill>
                  <a:srgbClr val="FF0000"/>
                </a:solidFill>
              </a:rPr>
              <a:t>我就与你立约，使你的后裔极其繁多</a:t>
            </a:r>
            <a:r>
              <a:rPr lang="zh-CN" altLang="en-US" sz="2000" dirty="0"/>
              <a:t>。</a:t>
            </a:r>
            <a:r>
              <a:rPr lang="en-US" altLang="zh-CN" sz="2000" dirty="0"/>
              <a:t>3</a:t>
            </a:r>
            <a:r>
              <a:rPr lang="zh-CN" altLang="en-US" sz="2000" dirty="0"/>
              <a:t>亚伯兰俯伏在地。神又对他说，</a:t>
            </a:r>
            <a:r>
              <a:rPr lang="en-US" altLang="zh-CN" sz="2000" dirty="0"/>
              <a:t>4</a:t>
            </a:r>
            <a:r>
              <a:rPr lang="zh-CN" altLang="en-US" sz="2000" b="1" dirty="0">
                <a:solidFill>
                  <a:srgbClr val="FF0000"/>
                </a:solidFill>
              </a:rPr>
              <a:t>我与你立约，你要作多国的父</a:t>
            </a:r>
            <a:r>
              <a:rPr lang="zh-CN" altLang="en-US" sz="2000" dirty="0"/>
              <a:t>。</a:t>
            </a:r>
            <a:r>
              <a:rPr lang="en-US" altLang="zh-CN" sz="2000" dirty="0"/>
              <a:t>5</a:t>
            </a:r>
            <a:r>
              <a:rPr lang="zh-CN" altLang="en-US" sz="2000" b="1" dirty="0">
                <a:solidFill>
                  <a:srgbClr val="FF0000"/>
                </a:solidFill>
              </a:rPr>
              <a:t>从此以后，你的名不再叫亚伯兰，要叫亚伯拉罕，因为我已立你作多国的父</a:t>
            </a:r>
            <a:r>
              <a:rPr lang="zh-CN" altLang="en-US" sz="2000" dirty="0"/>
              <a:t>。</a:t>
            </a:r>
            <a:r>
              <a:rPr lang="en-US" altLang="zh-CN" sz="2000" dirty="0"/>
              <a:t>6</a:t>
            </a:r>
            <a:r>
              <a:rPr lang="zh-CN" altLang="en-US" sz="2000" b="1" dirty="0">
                <a:solidFill>
                  <a:srgbClr val="FF0000"/>
                </a:solidFill>
              </a:rPr>
              <a:t>我必使你的后裔极其繁多。国度从你而立，君王从你而出。</a:t>
            </a:r>
            <a:r>
              <a:rPr lang="en-US" altLang="zh-CN" sz="2000" dirty="0"/>
              <a:t>7</a:t>
            </a:r>
            <a:r>
              <a:rPr lang="zh-CN" altLang="en-US" sz="2000" b="1" dirty="0">
                <a:solidFill>
                  <a:srgbClr val="FF0000"/>
                </a:solidFill>
              </a:rPr>
              <a:t>我要与你并你世世代代的后裔坚立我的约，作永远的约，是要作你和你后裔的神</a:t>
            </a:r>
            <a:r>
              <a:rPr lang="zh-CN" altLang="en-US" sz="2000" dirty="0"/>
              <a:t>。</a:t>
            </a:r>
            <a:r>
              <a:rPr lang="en-US" altLang="zh-CN" sz="2000" dirty="0"/>
              <a:t>8</a:t>
            </a:r>
            <a:r>
              <a:rPr lang="zh-CN" altLang="en-US" sz="2000" b="1" dirty="0">
                <a:solidFill>
                  <a:srgbClr val="FF0000"/>
                </a:solidFill>
              </a:rPr>
              <a:t>我要将你现在寄居的地，就是迦南全地，赐给你和你的后裔永远为业，我也必作他们的神</a:t>
            </a:r>
            <a:r>
              <a:rPr lang="zh-CN" altLang="en-US" sz="2000" dirty="0"/>
              <a:t>。</a:t>
            </a:r>
          </a:p>
          <a:p>
            <a:r>
              <a:rPr lang="en-US" altLang="zh-CN" sz="2000" dirty="0"/>
              <a:t>9</a:t>
            </a:r>
            <a:r>
              <a:rPr lang="zh-CN" altLang="en-US" sz="2000" b="1" dirty="0"/>
              <a:t>神又对亚伯拉罕说，你和你的后裔，必世世代代遵守我的约</a:t>
            </a:r>
            <a:r>
              <a:rPr lang="zh-CN" altLang="en-US" sz="2000" dirty="0"/>
              <a:t>。</a:t>
            </a:r>
            <a:r>
              <a:rPr lang="en-US" altLang="zh-CN" sz="2000" dirty="0"/>
              <a:t>10</a:t>
            </a:r>
            <a:r>
              <a:rPr lang="zh-CN" altLang="en-US" sz="2000" b="1" dirty="0">
                <a:solidFill>
                  <a:srgbClr val="FF0000"/>
                </a:solidFill>
              </a:rPr>
              <a:t>你们所有的男子，都要受割礼。这就是我与你，并你的后裔所立的约，是你们所当遵守的。</a:t>
            </a:r>
            <a:r>
              <a:rPr lang="en-US" altLang="zh-CN" sz="2000" dirty="0"/>
              <a:t>11</a:t>
            </a:r>
            <a:r>
              <a:rPr lang="zh-CN" altLang="en-US" sz="2000" b="1" dirty="0">
                <a:solidFill>
                  <a:srgbClr val="FF0000"/>
                </a:solidFill>
              </a:rPr>
              <a:t>你们都要受割礼，这是我与你们立约的证据</a:t>
            </a:r>
            <a:r>
              <a:rPr lang="zh-CN" altLang="en-US" sz="2000" dirty="0"/>
              <a:t>。</a:t>
            </a:r>
            <a:r>
              <a:rPr lang="en-US" altLang="zh-CN" sz="2000" dirty="0"/>
              <a:t>12</a:t>
            </a:r>
            <a:r>
              <a:rPr lang="zh-CN" altLang="en-US" sz="2000" dirty="0"/>
              <a:t>你们世世代代的男子，无论是家里生的，是在你后裔之外用银子从外人买的，生下来第八日，都要受割礼。</a:t>
            </a:r>
            <a:r>
              <a:rPr lang="en-US" altLang="zh-CN" sz="2000" dirty="0"/>
              <a:t>13</a:t>
            </a:r>
            <a:r>
              <a:rPr lang="zh-CN" altLang="en-US" sz="2000" dirty="0"/>
              <a:t>你家里生的和你用银子买的，都必须受割礼。这样，我的约就立在你们肉体上作永远的约。</a:t>
            </a:r>
            <a:r>
              <a:rPr lang="en-US" altLang="zh-CN" sz="2000" dirty="0"/>
              <a:t>14</a:t>
            </a:r>
            <a:r>
              <a:rPr lang="zh-CN" altLang="en-US" sz="2000" dirty="0"/>
              <a:t>但不受割礼的男子，必从民中剪除，因他背了我的约。</a:t>
            </a: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3B1E0E-8FE9-AD4F-2ACB-A9AC30199172}"/>
              </a:ext>
            </a:extLst>
          </p:cNvPr>
          <p:cNvSpPr txBox="1"/>
          <p:nvPr/>
        </p:nvSpPr>
        <p:spPr>
          <a:xfrm>
            <a:off x="149639" y="3574851"/>
            <a:ext cx="11913031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/>
              <a:t>亚伯拉罕之约</a:t>
            </a:r>
            <a:endParaRPr lang="en-US" altLang="zh-CN" sz="2400" b="1" dirty="0"/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altLang="zh-CN" sz="1200" b="1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zh-CN" altLang="en-US" sz="2400" b="1" dirty="0">
                <a:solidFill>
                  <a:srgbClr val="FF0000"/>
                </a:solidFill>
              </a:rPr>
              <a:t>使你的后裔极其繁多 </a:t>
            </a:r>
            <a:r>
              <a:rPr lang="en-US" altLang="zh-CN" sz="2400" b="1" dirty="0"/>
              <a:t>(13:16; 15:4-5; 17:6; 17:16///16:10; 17:20) </a:t>
            </a:r>
            <a:endParaRPr lang="en-US" altLang="zh-CN" sz="24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zh-CN" altLang="en-US" sz="2400" b="1" dirty="0">
                <a:solidFill>
                  <a:srgbClr val="FF0000"/>
                </a:solidFill>
              </a:rPr>
              <a:t>我必叫你成为大国 </a:t>
            </a:r>
            <a:r>
              <a:rPr lang="en-US" altLang="zh-CN" sz="2400" b="1" dirty="0"/>
              <a:t>(12:2-3)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zh-CN" altLang="en-US" sz="2400" b="1" dirty="0">
                <a:solidFill>
                  <a:srgbClr val="FF0000"/>
                </a:solidFill>
              </a:rPr>
              <a:t>你要作多国的父</a:t>
            </a:r>
            <a:r>
              <a:rPr lang="zh-CN" altLang="en-US" sz="2400" dirty="0"/>
              <a:t>。</a:t>
            </a:r>
            <a:r>
              <a:rPr lang="zh-CN" altLang="en-US" sz="2400" b="1" dirty="0">
                <a:solidFill>
                  <a:srgbClr val="FF0000"/>
                </a:solidFill>
              </a:rPr>
              <a:t>国度从你而立，君王从你而出 </a:t>
            </a:r>
            <a:r>
              <a:rPr lang="en-US" altLang="zh-CN" sz="2400" b="1" dirty="0"/>
              <a:t>(17:5-6) 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zh-CN" altLang="en-US" sz="2400" b="1" dirty="0">
                <a:solidFill>
                  <a:srgbClr val="FF0000"/>
                </a:solidFill>
              </a:rPr>
              <a:t>我要将你现在寄居的地，就是迦南全地，赐给你和你的后裔永远为业 </a:t>
            </a:r>
            <a:r>
              <a:rPr lang="en-US" altLang="zh-CN" sz="2400" b="1" dirty="0"/>
              <a:t>(13:14-15; 15:7; 15:18-21; 17:8)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zh-CN" altLang="en-US" sz="2400" b="1" dirty="0">
                <a:solidFill>
                  <a:srgbClr val="FF0000"/>
                </a:solidFill>
              </a:rPr>
              <a:t>我要与你并你世世代代的后裔坚立我的约，作永远的约，是要作你和你后裔的神</a:t>
            </a:r>
            <a:r>
              <a:rPr lang="en-US" altLang="zh-CN" sz="2400" b="1" dirty="0"/>
              <a:t>(17:7)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zh-CN" altLang="en-US" sz="2400" b="1" dirty="0">
                <a:solidFill>
                  <a:srgbClr val="FF0000"/>
                </a:solidFill>
              </a:rPr>
              <a:t>你们都要受割礼，这是我与你们立约的证据</a:t>
            </a:r>
            <a:r>
              <a:rPr lang="en-US" altLang="zh-CN" sz="2400" b="1" dirty="0"/>
              <a:t>(17:10-14)</a:t>
            </a:r>
            <a:endParaRPr lang="en-US" altLang="zh-CN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75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AC6D423-137B-68BC-4A1F-EBBA4744AEF2}"/>
              </a:ext>
            </a:extLst>
          </p:cNvPr>
          <p:cNvSpPr txBox="1"/>
          <p:nvPr/>
        </p:nvSpPr>
        <p:spPr>
          <a:xfrm>
            <a:off x="139484" y="24890"/>
            <a:ext cx="11913031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创世记</a:t>
            </a:r>
            <a:r>
              <a:rPr lang="en-US" altLang="zh-CN" sz="22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17</a:t>
            </a:r>
            <a:endParaRPr lang="en-US" altLang="zh-CN" sz="2200" dirty="0"/>
          </a:p>
          <a:p>
            <a:r>
              <a:rPr lang="en-US" altLang="zh-CN" sz="2200" dirty="0"/>
              <a:t>15</a:t>
            </a:r>
            <a:r>
              <a:rPr lang="zh-CN" altLang="en-US" sz="2200" dirty="0"/>
              <a:t>神又对亚伯拉罕说，</a:t>
            </a:r>
            <a:r>
              <a:rPr lang="zh-CN" altLang="en-US" sz="2200" b="1" dirty="0">
                <a:solidFill>
                  <a:srgbClr val="FF0000"/>
                </a:solidFill>
              </a:rPr>
              <a:t>你的妻子撒莱，不可再叫撒莱，她的名要叫撒拉</a:t>
            </a:r>
            <a:r>
              <a:rPr lang="zh-CN" altLang="en-US" sz="2200" dirty="0"/>
              <a:t>。</a:t>
            </a:r>
            <a:r>
              <a:rPr lang="en-US" altLang="zh-CN" sz="2200" dirty="0"/>
              <a:t>16</a:t>
            </a:r>
            <a:r>
              <a:rPr lang="zh-CN" altLang="en-US" sz="2200" b="1" dirty="0">
                <a:solidFill>
                  <a:srgbClr val="FF0000"/>
                </a:solidFill>
              </a:rPr>
              <a:t>我必赐福给她，也要使你从她得一个儿子。我要赐福给她，她也要作多国之母。必有百姓的君王从她而出</a:t>
            </a:r>
            <a:r>
              <a:rPr lang="zh-CN" altLang="en-US" sz="2200" dirty="0"/>
              <a:t>。</a:t>
            </a:r>
            <a:r>
              <a:rPr lang="en-US" altLang="zh-CN" sz="2200" dirty="0"/>
              <a:t>17</a:t>
            </a:r>
            <a:r>
              <a:rPr lang="zh-CN" altLang="en-US" sz="2200" b="1" dirty="0">
                <a:solidFill>
                  <a:srgbClr val="0000FF"/>
                </a:solidFill>
              </a:rPr>
              <a:t>亚伯拉罕就俯伏在地喜笑，心里说，一百岁的人还能得孩子吗？撒拉已经九十岁了，还能生养吗？</a:t>
            </a:r>
            <a:r>
              <a:rPr lang="en-US" altLang="zh-CN" sz="2200" dirty="0"/>
              <a:t>18</a:t>
            </a:r>
            <a:r>
              <a:rPr lang="zh-CN" altLang="en-US" sz="2200" dirty="0"/>
              <a:t>亚伯拉罕对神说，</a:t>
            </a:r>
            <a:r>
              <a:rPr lang="zh-CN" altLang="en-US" sz="2200" b="1" dirty="0">
                <a:solidFill>
                  <a:srgbClr val="0000FF"/>
                </a:solidFill>
              </a:rPr>
              <a:t>但愿以实玛利活在你面前</a:t>
            </a:r>
            <a:r>
              <a:rPr lang="zh-CN" altLang="en-US" sz="2200" dirty="0"/>
              <a:t>。</a:t>
            </a:r>
            <a:r>
              <a:rPr lang="en-US" altLang="zh-CN" sz="2200" dirty="0"/>
              <a:t>19</a:t>
            </a:r>
            <a:r>
              <a:rPr lang="zh-CN" altLang="en-US" sz="2200" dirty="0"/>
              <a:t>神说，</a:t>
            </a:r>
            <a:r>
              <a:rPr lang="zh-CN" altLang="en-US" sz="2200" b="1" dirty="0">
                <a:solidFill>
                  <a:srgbClr val="FF0000"/>
                </a:solidFill>
              </a:rPr>
              <a:t>不然，你妻子撒拉要给你生一个儿子，你要给他起名叫以撒。我要与他坚定所立的约，作他后裔永远的约</a:t>
            </a:r>
            <a:r>
              <a:rPr lang="zh-CN" altLang="en-US" sz="2200" dirty="0"/>
              <a:t>。</a:t>
            </a:r>
            <a:r>
              <a:rPr lang="en-US" altLang="zh-CN" sz="2200" dirty="0"/>
              <a:t>20</a:t>
            </a:r>
            <a:r>
              <a:rPr lang="zh-CN" altLang="en-US" sz="2200" b="1" dirty="0">
                <a:solidFill>
                  <a:srgbClr val="FF0000"/>
                </a:solidFill>
              </a:rPr>
              <a:t>至于以实玛利，我也应允你，我必赐福给他，使他昌盛极其繁多，他必生十二个族长，我也要使他成为大国</a:t>
            </a:r>
            <a:r>
              <a:rPr lang="zh-CN" altLang="en-US" sz="2200" dirty="0"/>
              <a:t>。</a:t>
            </a:r>
            <a:r>
              <a:rPr lang="en-US" altLang="zh-CN" sz="2200" dirty="0"/>
              <a:t>21</a:t>
            </a:r>
            <a:r>
              <a:rPr lang="zh-CN" altLang="en-US" sz="2200" b="1" dirty="0">
                <a:solidFill>
                  <a:srgbClr val="FF0000"/>
                </a:solidFill>
              </a:rPr>
              <a:t>到明年这时节，撒拉必给你生以撒，我要与他坚定所立的约。</a:t>
            </a:r>
            <a:r>
              <a:rPr lang="en-US" altLang="zh-CN" sz="2200" dirty="0"/>
              <a:t>22</a:t>
            </a:r>
            <a:r>
              <a:rPr lang="zh-CN" altLang="en-US" sz="2200" dirty="0"/>
              <a:t>神和亚伯拉罕说完了话，就离开他上升去了。</a:t>
            </a:r>
          </a:p>
          <a:p>
            <a:r>
              <a:rPr lang="en-US" altLang="zh-CN" sz="2200" dirty="0"/>
              <a:t>23</a:t>
            </a:r>
            <a:r>
              <a:rPr lang="zh-CN" altLang="en-US" sz="2200" dirty="0"/>
              <a:t>正当那日，亚伯拉罕遵着神的命，给他的儿子以实玛利和家里的一切男子，无论是在家里生的，是用银子买的，都行了割礼。</a:t>
            </a:r>
            <a:r>
              <a:rPr lang="en-US" altLang="zh-CN" sz="2200" dirty="0"/>
              <a:t>24</a:t>
            </a:r>
            <a:r>
              <a:rPr lang="zh-CN" altLang="en-US" sz="2200" dirty="0"/>
              <a:t>亚伯拉罕受割礼的时候，年九十九岁。</a:t>
            </a:r>
            <a:r>
              <a:rPr lang="en-US" altLang="zh-CN" sz="2200" dirty="0"/>
              <a:t>25</a:t>
            </a:r>
            <a:r>
              <a:rPr lang="zh-CN" altLang="en-US" sz="2200" dirty="0"/>
              <a:t>他儿子以实玛利受割礼的时候，年十三岁。</a:t>
            </a:r>
            <a:r>
              <a:rPr lang="en-US" altLang="zh-CN" sz="2200" dirty="0"/>
              <a:t>26</a:t>
            </a:r>
            <a:r>
              <a:rPr lang="zh-CN" altLang="en-US" sz="2200" dirty="0"/>
              <a:t>正当那日，亚伯拉罕和他儿子以实玛利，一同受了割礼。</a:t>
            </a:r>
            <a:r>
              <a:rPr lang="en-US" altLang="zh-CN" sz="2200" dirty="0"/>
              <a:t>27</a:t>
            </a:r>
            <a:r>
              <a:rPr lang="zh-CN" altLang="en-US" sz="2200" dirty="0"/>
              <a:t>家里所有的人，无论是在家里生的，是用银子从外人买的，也都一同受了割礼。</a:t>
            </a:r>
            <a:endParaRPr lang="en-US" sz="22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42E5DFF-A289-0340-0458-B91DA88144C7}"/>
              </a:ext>
            </a:extLst>
          </p:cNvPr>
          <p:cNvGrpSpPr/>
          <p:nvPr/>
        </p:nvGrpSpPr>
        <p:grpSpPr>
          <a:xfrm>
            <a:off x="356460" y="4491407"/>
            <a:ext cx="11380923" cy="2308324"/>
            <a:chOff x="439118" y="4754873"/>
            <a:chExt cx="10533681" cy="230832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B28572C-69FB-E642-D8FA-84CFF15FFC75}"/>
                </a:ext>
              </a:extLst>
            </p:cNvPr>
            <p:cNvSpPr txBox="1"/>
            <p:nvPr/>
          </p:nvSpPr>
          <p:spPr>
            <a:xfrm>
              <a:off x="439118" y="4754873"/>
              <a:ext cx="10533681" cy="23083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zh-CN" altLang="en-US" sz="2400" dirty="0"/>
                <a:t>亚伯兰          亚伯拉罕，是多国之父的意思。</a:t>
              </a:r>
            </a:p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zh-CN" altLang="en-US" sz="2400" dirty="0"/>
                <a:t>撒莱          撒拉，带有公主的意思。</a:t>
              </a:r>
            </a:p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zh-CN" altLang="en-US" sz="2400" dirty="0"/>
                <a:t>神给孩子起名以撒，就是笑的意思。（ </a:t>
              </a:r>
              <a:r>
                <a:rPr lang="en-US" altLang="zh-CN" sz="2400" dirty="0"/>
                <a:t>v17: </a:t>
              </a:r>
              <a:r>
                <a:rPr lang="zh-CN" altLang="en-US" sz="2400" dirty="0"/>
                <a:t>亚伯拉罕就俯伏在地喜笑）</a:t>
              </a:r>
              <a:r>
                <a:rPr lang="zh-CN" altLang="en-US" sz="2400" b="1" dirty="0">
                  <a:solidFill>
                    <a:srgbClr val="FF0000"/>
                  </a:solidFill>
                </a:rPr>
                <a:t>我要与他坚定所立的约，作他后裔永远的约</a:t>
              </a:r>
              <a:endParaRPr lang="en-US" altLang="zh-CN" sz="2400" dirty="0"/>
            </a:p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zh-CN" altLang="en-US" sz="2400" dirty="0"/>
                <a:t>以实玛利：神听见的意思 </a:t>
              </a:r>
              <a:r>
                <a:rPr lang="en-US" altLang="zh-CN" sz="2400" dirty="0"/>
                <a:t>(</a:t>
              </a:r>
              <a:r>
                <a:rPr lang="zh-CN" altLang="en-US" sz="2400" dirty="0"/>
                <a:t>创</a:t>
              </a:r>
              <a:r>
                <a:rPr lang="en-US" altLang="zh-CN" sz="2400" dirty="0"/>
                <a:t>16:11)   </a:t>
              </a:r>
              <a:r>
                <a:rPr lang="en-US" altLang="zh-CN" sz="2400" b="1" dirty="0">
                  <a:solidFill>
                    <a:srgbClr val="FF0000"/>
                  </a:solidFill>
                </a:rPr>
                <a:t>20: </a:t>
              </a:r>
              <a:r>
                <a:rPr lang="zh-CN" altLang="en-US" sz="2400" b="1" dirty="0">
                  <a:solidFill>
                    <a:srgbClr val="FF0000"/>
                  </a:solidFill>
                </a:rPr>
                <a:t>至于以实玛利，我也应允你，我必赐福给他，使他昌盛极其繁多，他必生十二个族长，我也要使他成为大国</a:t>
              </a:r>
              <a:endParaRPr lang="en-US" sz="2400" dirty="0"/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A314AF8E-9505-39E5-2C63-31725A0068D4}"/>
                </a:ext>
              </a:extLst>
            </p:cNvPr>
            <p:cNvCxnSpPr/>
            <p:nvPr/>
          </p:nvCxnSpPr>
          <p:spPr>
            <a:xfrm>
              <a:off x="1701238" y="4980122"/>
              <a:ext cx="57860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C1B31FA3-8C3F-FF03-D690-EE1B15906A9B}"/>
                </a:ext>
              </a:extLst>
            </p:cNvPr>
            <p:cNvCxnSpPr/>
            <p:nvPr/>
          </p:nvCxnSpPr>
          <p:spPr>
            <a:xfrm>
              <a:off x="1421774" y="5339166"/>
              <a:ext cx="57860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7252671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E7852F1-68DD-170D-2737-4AAF9EBB6B4F}"/>
              </a:ext>
            </a:extLst>
          </p:cNvPr>
          <p:cNvSpPr txBox="1"/>
          <p:nvPr/>
        </p:nvSpPr>
        <p:spPr>
          <a:xfrm>
            <a:off x="139484" y="90896"/>
            <a:ext cx="11866535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创世记</a:t>
            </a:r>
            <a:r>
              <a:rPr lang="en-US" altLang="zh-CN" sz="22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18</a:t>
            </a:r>
            <a:endParaRPr lang="en-US" altLang="zh-CN" sz="2200" dirty="0"/>
          </a:p>
          <a:p>
            <a:r>
              <a:rPr lang="en-US" altLang="zh-CN" sz="2200" dirty="0"/>
              <a:t>1</a:t>
            </a:r>
            <a:r>
              <a:rPr lang="zh-CN" altLang="en-US" sz="2200" b="1" dirty="0">
                <a:solidFill>
                  <a:srgbClr val="FF0000"/>
                </a:solidFill>
              </a:rPr>
              <a:t>耶和华在幔利橡树那里，向亚伯拉罕显现出来。</a:t>
            </a:r>
            <a:r>
              <a:rPr lang="zh-CN" altLang="en-US" sz="2200" dirty="0"/>
              <a:t>那时正热，亚伯拉罕坐在帐棚门口，</a:t>
            </a:r>
            <a:r>
              <a:rPr lang="en-US" altLang="zh-CN" sz="2200" dirty="0"/>
              <a:t>2</a:t>
            </a:r>
            <a:r>
              <a:rPr lang="zh-CN" altLang="en-US" sz="2200" dirty="0"/>
              <a:t>举目观看，</a:t>
            </a:r>
            <a:r>
              <a:rPr lang="zh-CN" altLang="en-US" sz="2200" b="1" dirty="0">
                <a:solidFill>
                  <a:srgbClr val="FF0000"/>
                </a:solidFill>
              </a:rPr>
              <a:t>见有三个人在对面站着</a:t>
            </a:r>
            <a:r>
              <a:rPr lang="zh-CN" altLang="en-US" sz="2200" dirty="0"/>
              <a:t>。他一见，就从帐棚门口跑去迎接他们，俯伏在地，</a:t>
            </a:r>
            <a:r>
              <a:rPr lang="en-US" altLang="zh-CN" sz="2200" dirty="0"/>
              <a:t>3</a:t>
            </a:r>
            <a:r>
              <a:rPr lang="zh-CN" altLang="en-US" sz="2200" dirty="0"/>
              <a:t>说，我主，我若在你眼前蒙恩，求你不要离开仆人往前去。</a:t>
            </a:r>
            <a:r>
              <a:rPr lang="en-US" altLang="zh-CN" sz="2200" dirty="0"/>
              <a:t>4</a:t>
            </a:r>
            <a:r>
              <a:rPr lang="zh-CN" altLang="en-US" sz="2200" dirty="0"/>
              <a:t>容我拿点水来，你们洗洗脚，在树下歇息歇息。</a:t>
            </a:r>
            <a:r>
              <a:rPr lang="en-US" altLang="zh-CN" sz="2200" dirty="0"/>
              <a:t>5</a:t>
            </a:r>
            <a:r>
              <a:rPr lang="zh-CN" altLang="en-US" sz="2200" dirty="0"/>
              <a:t>我再拿一点饼来，你们可以加添心力，然后往前去。你们既到仆人这里来，理当如此。他们说，就照你说的行吧。</a:t>
            </a:r>
          </a:p>
          <a:p>
            <a:r>
              <a:rPr lang="en-US" altLang="zh-CN" sz="2200" dirty="0"/>
              <a:t>6</a:t>
            </a:r>
            <a:r>
              <a:rPr lang="zh-CN" altLang="en-US" sz="2200" dirty="0"/>
              <a:t>亚伯拉罕急忙进帐棚见撒拉，说，你速速拿三细亚细面调和作饼。</a:t>
            </a:r>
            <a:r>
              <a:rPr lang="en-US" altLang="zh-CN" sz="2200" dirty="0"/>
              <a:t>7</a:t>
            </a:r>
            <a:r>
              <a:rPr lang="zh-CN" altLang="en-US" sz="2200" dirty="0"/>
              <a:t>亚伯拉罕又跑到牛群里，牵了一只又嫩又好的牛犊来，交给仆人，仆人急忙预备好了。</a:t>
            </a:r>
            <a:r>
              <a:rPr lang="en-US" altLang="zh-CN" sz="2200" dirty="0"/>
              <a:t>8</a:t>
            </a:r>
            <a:r>
              <a:rPr lang="zh-CN" altLang="en-US" sz="2200" dirty="0"/>
              <a:t>亚伯拉罕又取了奶油和奶，并预备好的牛犊来，摆在他们面前，自己在树下站在旁边，他们就吃了。</a:t>
            </a:r>
            <a:r>
              <a:rPr lang="en-US" altLang="zh-CN" sz="2200" dirty="0"/>
              <a:t>9</a:t>
            </a:r>
            <a:r>
              <a:rPr lang="zh-CN" altLang="en-US" sz="2200" dirty="0"/>
              <a:t>他们问亚伯拉罕说，你妻子撒拉在哪里。他说，在帐棚里。</a:t>
            </a:r>
            <a:r>
              <a:rPr lang="en-US" altLang="zh-CN" sz="2200" dirty="0"/>
              <a:t>10</a:t>
            </a:r>
            <a:r>
              <a:rPr lang="zh-CN" altLang="en-US" sz="2200" b="1" dirty="0"/>
              <a:t>三人中有一位说，到明年这时候，我必要回到你这里。你的妻子撒拉必生一个儿子。撒拉在那人后边的帐棚门口也听见了这话</a:t>
            </a:r>
            <a:r>
              <a:rPr lang="zh-CN" altLang="en-US" sz="2200" dirty="0"/>
              <a:t>。</a:t>
            </a:r>
            <a:endParaRPr lang="en-US" altLang="zh-CN" sz="2200" dirty="0"/>
          </a:p>
          <a:p>
            <a:r>
              <a:rPr lang="en-US" altLang="zh-CN" sz="2200" b="1" dirty="0"/>
              <a:t>11</a:t>
            </a:r>
            <a:r>
              <a:rPr lang="zh-CN" altLang="en-US" sz="2200" b="1" dirty="0"/>
              <a:t>亚伯拉罕和撒拉年纪老迈，撒拉的月经已断绝了。</a:t>
            </a:r>
            <a:r>
              <a:rPr lang="en-US" altLang="zh-CN" sz="2200" b="1" dirty="0"/>
              <a:t>12</a:t>
            </a:r>
            <a:r>
              <a:rPr lang="zh-CN" altLang="en-US" sz="2200" b="1" dirty="0">
                <a:solidFill>
                  <a:srgbClr val="0000FF"/>
                </a:solidFill>
              </a:rPr>
              <a:t>撒拉心里暗笑，说，我既已衰败，我主也老迈，岂能有这喜事呢？</a:t>
            </a:r>
            <a:r>
              <a:rPr lang="en-US" altLang="zh-CN" sz="2200" dirty="0"/>
              <a:t>13</a:t>
            </a:r>
            <a:r>
              <a:rPr lang="zh-CN" altLang="en-US" sz="2200" b="1" dirty="0">
                <a:solidFill>
                  <a:srgbClr val="FF0000"/>
                </a:solidFill>
              </a:rPr>
              <a:t>耶和华对亚伯拉罕说，撒拉为什么暗笑</a:t>
            </a:r>
            <a:r>
              <a:rPr lang="zh-CN" altLang="en-US" sz="2200" dirty="0"/>
              <a:t>，说，我既已年老，果真能生养吗？</a:t>
            </a:r>
            <a:r>
              <a:rPr lang="en-US" altLang="zh-CN" sz="2200" dirty="0"/>
              <a:t>14</a:t>
            </a:r>
            <a:r>
              <a:rPr lang="zh-CN" altLang="en-US" sz="2200" b="1" dirty="0">
                <a:solidFill>
                  <a:srgbClr val="FF0000"/>
                </a:solidFill>
              </a:rPr>
              <a:t>耶和华岂有难成的事吗？</a:t>
            </a:r>
            <a:r>
              <a:rPr lang="zh-CN" altLang="en-US" sz="2200" b="1" dirty="0"/>
              <a:t>到了日期，明年这时候，我必回到你这里，撒拉必生一个儿子。</a:t>
            </a:r>
            <a:r>
              <a:rPr lang="en-US" altLang="zh-CN" sz="2200" dirty="0"/>
              <a:t>15</a:t>
            </a:r>
            <a:r>
              <a:rPr lang="zh-CN" altLang="en-US" sz="2200" b="1" dirty="0">
                <a:solidFill>
                  <a:srgbClr val="0000FF"/>
                </a:solidFill>
              </a:rPr>
              <a:t>撒拉就害怕，不承认，说，我没有笑。</a:t>
            </a:r>
            <a:r>
              <a:rPr lang="zh-CN" altLang="en-US" sz="2200" b="1" dirty="0">
                <a:solidFill>
                  <a:srgbClr val="FF0000"/>
                </a:solidFill>
              </a:rPr>
              <a:t>那位说，不然，你实在笑了。</a:t>
            </a:r>
            <a:r>
              <a:rPr lang="en-US" altLang="zh-CN" sz="2200" dirty="0"/>
              <a:t>16</a:t>
            </a:r>
            <a:r>
              <a:rPr lang="zh-CN" altLang="en-US" sz="2200" dirty="0"/>
              <a:t>三人就从那里起行，向所多玛观看，亚伯拉罕也与他们同行，要送他们一程。</a:t>
            </a:r>
            <a:endParaRPr lang="en-US" sz="2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93E734-316C-EAD2-E5C7-FCDD21CB7334}"/>
              </a:ext>
            </a:extLst>
          </p:cNvPr>
          <p:cNvSpPr txBox="1"/>
          <p:nvPr/>
        </p:nvSpPr>
        <p:spPr>
          <a:xfrm>
            <a:off x="442517" y="5583391"/>
            <a:ext cx="88358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为什么有三个人在对面站着？</a:t>
            </a:r>
            <a:endParaRPr lang="en-US" altLang="zh-CN" sz="2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撒拉为什么心里暗笑？撒拉为什么不承认说我没有笑？</a:t>
            </a:r>
            <a:endParaRPr lang="en-US" sz="2400" b="1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耶和华岂有难成的事吗？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09654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7DBFAA-6E5F-27DA-3E44-F79081F82E4D}"/>
              </a:ext>
            </a:extLst>
          </p:cNvPr>
          <p:cNvSpPr txBox="1"/>
          <p:nvPr/>
        </p:nvSpPr>
        <p:spPr>
          <a:xfrm>
            <a:off x="663496" y="735955"/>
            <a:ext cx="11112192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200" b="1" dirty="0"/>
              <a:t>创世纪</a:t>
            </a:r>
            <a:r>
              <a:rPr lang="en-US" altLang="zh-CN" sz="3200" b="1" dirty="0"/>
              <a:t> 2 </a:t>
            </a:r>
            <a:r>
              <a:rPr lang="en-US" altLang="zh-CN" sz="3200" b="1" dirty="0">
                <a:latin typeface="+mn-lt"/>
                <a:cs typeface="+mn-cs"/>
              </a:rPr>
              <a:t> </a:t>
            </a:r>
            <a:r>
              <a:rPr lang="zh-CN" altLang="en-US" sz="3200" b="1" dirty="0">
                <a:latin typeface="+mn-lt"/>
                <a:cs typeface="+mn-cs"/>
              </a:rPr>
              <a:t>神创造</a:t>
            </a:r>
            <a:r>
              <a:rPr lang="zh-CN" altLang="en-US" sz="3200" b="1" dirty="0"/>
              <a:t>人</a:t>
            </a:r>
            <a:endParaRPr lang="en-US" altLang="zh-CN" sz="2400" dirty="0">
              <a:latin typeface="+mn-lt"/>
              <a:cs typeface="+mn-cs"/>
            </a:endParaRPr>
          </a:p>
          <a:p>
            <a:pPr>
              <a:defRPr/>
            </a:pPr>
            <a:endParaRPr lang="en-US" altLang="zh-CN" sz="2400" dirty="0"/>
          </a:p>
          <a:p>
            <a:pPr>
              <a:defRPr/>
            </a:pPr>
            <a:r>
              <a:rPr lang="en-US" altLang="zh-CN" sz="2400" dirty="0"/>
              <a:t>7 </a:t>
            </a:r>
            <a:r>
              <a:rPr lang="zh-CN" altLang="en-US" sz="2400" dirty="0"/>
              <a:t>耶和华神用地上的尘土造人，将生气吹在他鼻孔里，他就成了有灵的活人，名叫亚当。</a:t>
            </a:r>
            <a:endParaRPr lang="en-US" altLang="zh-CN" sz="2400" dirty="0"/>
          </a:p>
          <a:p>
            <a:pPr>
              <a:defRPr/>
            </a:pPr>
            <a:r>
              <a:rPr lang="en-US" altLang="zh-CN" sz="2400" dirty="0"/>
              <a:t>8</a:t>
            </a:r>
            <a:r>
              <a:rPr lang="zh-CN" altLang="en-US" sz="2400" dirty="0"/>
              <a:t>耶和华神在东方的伊甸立了一个园子，把所造的人安置在那里。</a:t>
            </a:r>
            <a:endParaRPr lang="en-US" altLang="zh-CN" sz="2400" dirty="0"/>
          </a:p>
          <a:p>
            <a:pPr>
              <a:defRPr/>
            </a:pPr>
            <a:endParaRPr lang="en-US" altLang="zh-CN" sz="2400" dirty="0"/>
          </a:p>
          <a:p>
            <a:pPr>
              <a:defRPr/>
            </a:pPr>
            <a:r>
              <a:rPr lang="en-US" altLang="zh-CN" sz="2400" dirty="0"/>
              <a:t>18</a:t>
            </a:r>
            <a:r>
              <a:rPr lang="zh-CN" altLang="en-US" sz="2400" dirty="0"/>
              <a:t>耶和华神说，那人独居不好，我要为他造一个配偶帮助他。</a:t>
            </a:r>
            <a:endParaRPr lang="en-US" altLang="zh-CN" sz="2400" dirty="0"/>
          </a:p>
          <a:p>
            <a:pPr>
              <a:defRPr/>
            </a:pPr>
            <a:endParaRPr lang="zh-CN" altLang="en-US" sz="2400" dirty="0"/>
          </a:p>
          <a:p>
            <a:pPr>
              <a:defRPr/>
            </a:pPr>
            <a:r>
              <a:rPr lang="en-US" altLang="zh-CN" sz="2400" dirty="0"/>
              <a:t>21</a:t>
            </a:r>
            <a:r>
              <a:rPr lang="zh-CN" altLang="en-US" sz="2400" dirty="0"/>
              <a:t>耶和华神使他沉睡，他就睡了。于是取下他的一条肋骨，又把肉合起来。</a:t>
            </a:r>
          </a:p>
          <a:p>
            <a:pPr>
              <a:defRPr/>
            </a:pPr>
            <a:r>
              <a:rPr lang="en-US" altLang="zh-CN" sz="2400" dirty="0"/>
              <a:t>22</a:t>
            </a:r>
            <a:r>
              <a:rPr lang="zh-CN" altLang="en-US" sz="2400" dirty="0"/>
              <a:t>耶和华神就用那人身上所取的肋骨，造成一个女人，领她到那人跟前。</a:t>
            </a:r>
          </a:p>
          <a:p>
            <a:pPr>
              <a:defRPr/>
            </a:pPr>
            <a:r>
              <a:rPr lang="en-US" altLang="zh-CN" sz="2400" dirty="0"/>
              <a:t>23</a:t>
            </a:r>
            <a:r>
              <a:rPr lang="zh-CN" altLang="en-US" sz="2400" dirty="0"/>
              <a:t>那人说，这是我骨中的骨，肉中的肉，可以称她为女人，因为她是从男人身上取出来的。</a:t>
            </a:r>
          </a:p>
          <a:p>
            <a:pPr>
              <a:defRPr/>
            </a:pPr>
            <a:r>
              <a:rPr lang="en-US" altLang="zh-CN" sz="2400" dirty="0"/>
              <a:t>24</a:t>
            </a:r>
            <a:r>
              <a:rPr lang="zh-CN" altLang="en-US" sz="2400" dirty="0"/>
              <a:t>因此，人要离开父母与妻子连合，二人成为一体。</a:t>
            </a:r>
          </a:p>
          <a:p>
            <a:pPr>
              <a:defRPr/>
            </a:pPr>
            <a:r>
              <a:rPr lang="en-US" altLang="zh-CN" sz="2400" dirty="0"/>
              <a:t>25</a:t>
            </a:r>
            <a:r>
              <a:rPr lang="zh-CN" altLang="en-US" sz="2400" dirty="0"/>
              <a:t>当时夫妻二人赤身露体，并不羞耻。</a:t>
            </a:r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137558624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70268FF-F409-7114-3907-DAB66336EBAC}"/>
              </a:ext>
            </a:extLst>
          </p:cNvPr>
          <p:cNvSpPr txBox="1"/>
          <p:nvPr/>
        </p:nvSpPr>
        <p:spPr>
          <a:xfrm>
            <a:off x="3854788" y="116058"/>
            <a:ext cx="4702039" cy="664797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挪亚之约</a:t>
            </a:r>
            <a:endParaRPr lang="en-US" altLang="zh-CN" sz="3200" b="1" i="0" dirty="0">
              <a:effectLst/>
              <a:latin typeface="Roboto Condensed" panose="02000000000000000000" pitchFamily="2" charset="0"/>
            </a:endParaRPr>
          </a:p>
          <a:p>
            <a:r>
              <a:rPr lang="zh-CN" altLang="en-US" sz="20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创世记</a:t>
            </a:r>
            <a:r>
              <a:rPr lang="en-US" altLang="zh-CN" sz="2000" b="1" dirty="0">
                <a:latin typeface="Roboto Condensed" panose="02000000000000000000" pitchFamily="2" charset="0"/>
              </a:rPr>
              <a:t>9 </a:t>
            </a:r>
            <a:endParaRPr lang="en-US" altLang="zh-CN" sz="2200" dirty="0"/>
          </a:p>
          <a:p>
            <a:r>
              <a:rPr lang="en-US" altLang="zh-CN" sz="2200" dirty="0"/>
              <a:t>1</a:t>
            </a:r>
            <a:r>
              <a:rPr lang="zh-CN" altLang="en-US" sz="2200" dirty="0"/>
              <a:t>神赐福给挪亚和他的儿子，对他们说，</a:t>
            </a:r>
            <a:r>
              <a:rPr lang="zh-CN" altLang="en-US" sz="2200" b="1" dirty="0">
                <a:solidFill>
                  <a:srgbClr val="FF0000"/>
                </a:solidFill>
              </a:rPr>
              <a:t>你们要生养众多，遍满了地。</a:t>
            </a:r>
          </a:p>
          <a:p>
            <a:r>
              <a:rPr lang="en-US" altLang="zh-CN" sz="2200" dirty="0"/>
              <a:t>8</a:t>
            </a:r>
            <a:r>
              <a:rPr lang="zh-CN" altLang="en-US" sz="2200" dirty="0"/>
              <a:t>神晓谕挪亚和他的儿子说，</a:t>
            </a:r>
            <a:r>
              <a:rPr lang="en-US" altLang="zh-CN" sz="2200" dirty="0"/>
              <a:t>9</a:t>
            </a:r>
            <a:r>
              <a:rPr lang="zh-CN" altLang="en-US" sz="2200" dirty="0"/>
              <a:t>我</a:t>
            </a:r>
            <a:r>
              <a:rPr lang="zh-CN" altLang="en-US" sz="2200" b="1" dirty="0"/>
              <a:t>与你们和你们的后裔立约</a:t>
            </a:r>
            <a:r>
              <a:rPr lang="zh-CN" altLang="en-US" sz="2200" dirty="0"/>
              <a:t>，</a:t>
            </a:r>
            <a:r>
              <a:rPr lang="en-US" altLang="zh-CN" sz="2200" dirty="0"/>
              <a:t>11</a:t>
            </a:r>
            <a:r>
              <a:rPr lang="zh-CN" altLang="en-US" sz="2200" b="1" dirty="0">
                <a:solidFill>
                  <a:srgbClr val="FF0000"/>
                </a:solidFill>
              </a:rPr>
              <a:t>我与你们立约，凡有血肉的，不再被洪水灭绝，也不再有洪水毁坏地了。</a:t>
            </a:r>
            <a:r>
              <a:rPr lang="en-US" altLang="zh-CN" sz="2200" dirty="0"/>
              <a:t>12</a:t>
            </a:r>
            <a:r>
              <a:rPr lang="zh-CN" altLang="en-US" sz="2200" dirty="0"/>
              <a:t>神说，我与你们并你们这里的各样活物所立的</a:t>
            </a:r>
            <a:r>
              <a:rPr lang="zh-CN" altLang="en-US" sz="2200" b="1" dirty="0">
                <a:solidFill>
                  <a:srgbClr val="FF0000"/>
                </a:solidFill>
              </a:rPr>
              <a:t>永约</a:t>
            </a:r>
            <a:r>
              <a:rPr lang="zh-CN" altLang="en-US" sz="2200" dirty="0"/>
              <a:t>，是</a:t>
            </a:r>
            <a:r>
              <a:rPr lang="zh-CN" altLang="en-US" sz="2200" b="1" dirty="0">
                <a:solidFill>
                  <a:srgbClr val="FF0000"/>
                </a:solidFill>
              </a:rPr>
              <a:t>有记号</a:t>
            </a:r>
            <a:r>
              <a:rPr lang="zh-CN" altLang="en-US" sz="2200" dirty="0"/>
              <a:t>的。</a:t>
            </a:r>
            <a:r>
              <a:rPr lang="en-US" altLang="zh-CN" sz="2200" dirty="0"/>
              <a:t>13</a:t>
            </a:r>
            <a:r>
              <a:rPr lang="zh-CN" altLang="en-US" sz="2200" b="1" dirty="0">
                <a:solidFill>
                  <a:srgbClr val="FF0000"/>
                </a:solidFill>
              </a:rPr>
              <a:t>我把虹放在云彩中，这就可作我与地立约的记号了。</a:t>
            </a:r>
            <a:r>
              <a:rPr lang="en-US" altLang="zh-CN" sz="2200" dirty="0"/>
              <a:t>14</a:t>
            </a:r>
            <a:r>
              <a:rPr lang="zh-CN" altLang="en-US" sz="2200" dirty="0"/>
              <a:t>我使云彩盖地的时候，必有虹现在云彩中，</a:t>
            </a:r>
            <a:r>
              <a:rPr lang="en-US" altLang="zh-CN" sz="2200" dirty="0"/>
              <a:t>15</a:t>
            </a:r>
            <a:r>
              <a:rPr lang="zh-CN" altLang="en-US" sz="2200" dirty="0"/>
              <a:t>我便记念我与你们和各样有血肉的活物所立的约，水就再不泛滥，毁坏一切有血肉的物了。</a:t>
            </a:r>
            <a:r>
              <a:rPr lang="en-US" altLang="zh-CN" sz="2200" dirty="0"/>
              <a:t>16</a:t>
            </a:r>
            <a:r>
              <a:rPr lang="zh-CN" altLang="en-US" sz="2200" dirty="0"/>
              <a:t>虹必现在云彩中，我看见，就要记念我与地上各样有血肉的活物所立的永约。</a:t>
            </a:r>
            <a:r>
              <a:rPr lang="en-US" altLang="zh-CN" sz="2200" dirty="0"/>
              <a:t>17</a:t>
            </a:r>
            <a:r>
              <a:rPr lang="zh-CN" altLang="en-US" sz="2200" b="1" dirty="0">
                <a:solidFill>
                  <a:srgbClr val="FF0000"/>
                </a:solidFill>
              </a:rPr>
              <a:t>神对挪亚说，这就是我与地上一切有血肉之物立约的记号了。</a:t>
            </a:r>
            <a:endParaRPr lang="en-US" altLang="zh-CN" sz="2200" b="1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8D98B3-79E5-5D2B-192D-38B09E0F6834}"/>
              </a:ext>
            </a:extLst>
          </p:cNvPr>
          <p:cNvSpPr txBox="1"/>
          <p:nvPr/>
        </p:nvSpPr>
        <p:spPr>
          <a:xfrm>
            <a:off x="123702" y="793167"/>
            <a:ext cx="3639181" cy="529375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亚当之约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sz="2200" dirty="0"/>
              <a:t>1:28  </a:t>
            </a:r>
            <a:r>
              <a:rPr lang="zh-CN" altLang="en-US" sz="2200" dirty="0"/>
              <a:t>神就</a:t>
            </a:r>
            <a:r>
              <a:rPr lang="zh-CN" altLang="en-US" sz="2200" b="1" dirty="0">
                <a:solidFill>
                  <a:srgbClr val="FF0000"/>
                </a:solidFill>
              </a:rPr>
              <a:t>赐福</a:t>
            </a:r>
            <a:r>
              <a:rPr lang="zh-CN" altLang="en-US" sz="2200" dirty="0"/>
              <a:t>给他们，又对他们说，</a:t>
            </a:r>
            <a:r>
              <a:rPr lang="zh-CN" altLang="en-US" sz="2200" b="1" dirty="0">
                <a:solidFill>
                  <a:srgbClr val="FF0000"/>
                </a:solidFill>
              </a:rPr>
              <a:t>要生养众多，遍满地面，治理这地。也要管理海里的鱼，空中的鸟，和地上各样行动的活物</a:t>
            </a:r>
            <a:r>
              <a:rPr lang="zh-CN" altLang="en-US" sz="2200" dirty="0"/>
              <a:t>。</a:t>
            </a:r>
            <a:endParaRPr lang="en-US" altLang="zh-CN" sz="2200" dirty="0"/>
          </a:p>
          <a:p>
            <a:endParaRPr lang="en-US" altLang="zh-CN" sz="1200" dirty="0"/>
          </a:p>
          <a:p>
            <a:r>
              <a:rPr lang="en-US" altLang="zh-CN" sz="2200" dirty="0"/>
              <a:t>2:15</a:t>
            </a:r>
            <a:r>
              <a:rPr lang="zh-CN" altLang="en-US" sz="2200" dirty="0"/>
              <a:t>耶和华神将那人安置在伊甸园，使他</a:t>
            </a:r>
            <a:r>
              <a:rPr lang="zh-CN" altLang="en-US" sz="2200" b="1" dirty="0">
                <a:solidFill>
                  <a:srgbClr val="FF0000"/>
                </a:solidFill>
              </a:rPr>
              <a:t>修理看守</a:t>
            </a:r>
            <a:r>
              <a:rPr lang="zh-CN" altLang="en-US" sz="2200" dirty="0">
                <a:solidFill>
                  <a:srgbClr val="FF0000"/>
                </a:solidFill>
              </a:rPr>
              <a:t>。</a:t>
            </a:r>
            <a:endParaRPr lang="en-US" altLang="zh-CN" sz="2200" dirty="0">
              <a:solidFill>
                <a:srgbClr val="FF0000"/>
              </a:solidFill>
            </a:endParaRPr>
          </a:p>
          <a:p>
            <a:endParaRPr lang="en-US" altLang="zh-CN" sz="1200" dirty="0"/>
          </a:p>
          <a:p>
            <a:r>
              <a:rPr lang="en-US" altLang="zh-CN" sz="2200" dirty="0"/>
              <a:t>2:16 </a:t>
            </a:r>
            <a:r>
              <a:rPr lang="zh-CN" altLang="en-US" sz="2200" dirty="0"/>
              <a:t>耶和华神吩咐他说，园中各样树上的果子，你可以随意吃。 </a:t>
            </a:r>
            <a:r>
              <a:rPr lang="en-US" altLang="zh-CN" sz="2200" dirty="0"/>
              <a:t>17 </a:t>
            </a:r>
            <a:r>
              <a:rPr lang="zh-CN" altLang="en-US" sz="2200" b="1" dirty="0">
                <a:solidFill>
                  <a:srgbClr val="FF0000"/>
                </a:solidFill>
              </a:rPr>
              <a:t>只是分别善恶树上的果子，你不可吃，因为你吃的日子必定死 。</a:t>
            </a:r>
            <a:endParaRPr lang="en-US" altLang="zh-CN" sz="2200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B41BED-26B5-553B-23EE-A09BE814F842}"/>
              </a:ext>
            </a:extLst>
          </p:cNvPr>
          <p:cNvSpPr txBox="1"/>
          <p:nvPr/>
        </p:nvSpPr>
        <p:spPr>
          <a:xfrm>
            <a:off x="8686800" y="69892"/>
            <a:ext cx="3381497" cy="674030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亚伯拉罕之约</a:t>
            </a:r>
            <a:endParaRPr lang="en-US" altLang="zh-CN" sz="3200" b="1" dirty="0"/>
          </a:p>
          <a:p>
            <a:pPr algn="ctr"/>
            <a:endParaRPr lang="en-US" altLang="zh-CN" sz="1600" b="1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zh-CN" altLang="en-US" sz="2400" b="1" dirty="0">
                <a:solidFill>
                  <a:srgbClr val="FF0000"/>
                </a:solidFill>
              </a:rPr>
              <a:t>使你的后裔极其繁多</a:t>
            </a:r>
            <a:endParaRPr lang="en-US" altLang="zh-CN" sz="24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zh-CN" altLang="en-US" sz="2400" b="1" dirty="0">
                <a:solidFill>
                  <a:srgbClr val="FF0000"/>
                </a:solidFill>
              </a:rPr>
              <a:t>我必叫你成为大国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zh-CN" altLang="en-US" sz="2400" b="1" dirty="0">
                <a:solidFill>
                  <a:srgbClr val="FF0000"/>
                </a:solidFill>
              </a:rPr>
              <a:t>你要作多国的父</a:t>
            </a:r>
            <a:r>
              <a:rPr lang="zh-CN" altLang="en-US" sz="2400" dirty="0"/>
              <a:t>。</a:t>
            </a:r>
            <a:r>
              <a:rPr lang="zh-CN" altLang="en-US" sz="2400" b="1" dirty="0">
                <a:solidFill>
                  <a:srgbClr val="FF0000"/>
                </a:solidFill>
              </a:rPr>
              <a:t>国度从你而立，君王从你而出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zh-CN" altLang="en-US" sz="2400" b="1" dirty="0">
                <a:solidFill>
                  <a:srgbClr val="FF0000"/>
                </a:solidFill>
              </a:rPr>
              <a:t>我要将你现在寄居的地，就是迦南全地，赐给你和你的后裔永远为业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zh-CN" altLang="en-US" sz="2400" b="1" dirty="0">
                <a:solidFill>
                  <a:srgbClr val="FF0000"/>
                </a:solidFill>
              </a:rPr>
              <a:t>我要与你并你世世代代的后裔坚立我的约，作永远的约，是要作你和你后裔的神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zh-CN" altLang="en-US" sz="2400" b="1" dirty="0">
                <a:solidFill>
                  <a:srgbClr val="FF0000"/>
                </a:solidFill>
              </a:rPr>
              <a:t>你们都要受割礼，这是我与你们立约的证据</a:t>
            </a:r>
            <a:endParaRPr lang="en-US" altLang="zh-CN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15879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B9EFAAB-236F-FDAE-E296-2B12C2EAE147}"/>
              </a:ext>
            </a:extLst>
          </p:cNvPr>
          <p:cNvGrpSpPr/>
          <p:nvPr/>
        </p:nvGrpSpPr>
        <p:grpSpPr>
          <a:xfrm>
            <a:off x="893521" y="1796405"/>
            <a:ext cx="10642383" cy="2985433"/>
            <a:chOff x="92777" y="5242195"/>
            <a:chExt cx="7014900" cy="298543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39F478F-F1C6-BAB2-CC32-416E25F380AD}"/>
                </a:ext>
              </a:extLst>
            </p:cNvPr>
            <p:cNvSpPr txBox="1"/>
            <p:nvPr/>
          </p:nvSpPr>
          <p:spPr>
            <a:xfrm>
              <a:off x="92777" y="5242195"/>
              <a:ext cx="7014900" cy="29854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rgbClr val="C00000"/>
                  </a:solidFill>
                </a:rPr>
                <a:t>共同原则</a:t>
              </a:r>
              <a:r>
                <a:rPr lang="en-US" altLang="zh-CN" sz="3200" b="1" dirty="0">
                  <a:solidFill>
                    <a:srgbClr val="C00000"/>
                  </a:solidFill>
                </a:rPr>
                <a:t>:</a:t>
              </a:r>
              <a:r>
                <a:rPr lang="zh-CN" altLang="en-US" sz="3200" b="1" dirty="0">
                  <a:solidFill>
                    <a:srgbClr val="C00000"/>
                  </a:solidFill>
                </a:rPr>
                <a:t>神人同工 </a:t>
              </a:r>
            </a:p>
            <a:p>
              <a:pPr marL="342900" indent="-342900">
                <a:buFont typeface="Wingdings" panose="05000000000000000000" pitchFamily="2" charset="2"/>
                <a:buChar char="Ø"/>
              </a:pPr>
              <a:endParaRPr lang="en-US" altLang="zh-CN" sz="2200" b="1" dirty="0">
                <a:solidFill>
                  <a:srgbClr val="FF0000"/>
                </a:solidFill>
              </a:endParaRPr>
            </a:p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zh-CN" altLang="en-US" sz="2800" b="1" dirty="0">
                  <a:solidFill>
                    <a:srgbClr val="FF0000"/>
                  </a:solidFill>
                </a:rPr>
                <a:t>神赐下整全的福</a:t>
              </a:r>
              <a:endParaRPr lang="en-US" altLang="zh-CN" sz="2800" b="1" dirty="0">
                <a:solidFill>
                  <a:srgbClr val="FF0000"/>
                </a:solidFill>
              </a:endParaRPr>
            </a:p>
            <a:p>
              <a:pPr marL="342900" indent="-342900">
                <a:buFont typeface="Wingdings" panose="05000000000000000000" pitchFamily="2" charset="2"/>
                <a:buChar char="Ø"/>
              </a:pPr>
              <a:endParaRPr lang="en-US" altLang="zh-CN" sz="2200" b="1" dirty="0">
                <a:solidFill>
                  <a:srgbClr val="0000FF"/>
                </a:solidFill>
              </a:endParaRPr>
            </a:p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zh-CN" altLang="en-US" sz="2800" b="1" dirty="0">
                  <a:solidFill>
                    <a:srgbClr val="0000FF"/>
                  </a:solidFill>
                </a:rPr>
                <a:t>人的责任：顺服 </a:t>
              </a:r>
              <a:endParaRPr lang="en-US" altLang="zh-CN" sz="2800" b="1" dirty="0">
                <a:solidFill>
                  <a:srgbClr val="0000FF"/>
                </a:solidFill>
              </a:endParaRPr>
            </a:p>
            <a:p>
              <a:pPr marL="342900" indent="-342900">
                <a:buFont typeface="Wingdings" panose="05000000000000000000" pitchFamily="2" charset="2"/>
                <a:buChar char="Ø"/>
              </a:pPr>
              <a:endParaRPr lang="en-US" altLang="zh-CN" sz="2800" b="1" dirty="0">
                <a:solidFill>
                  <a:srgbClr val="0000FF"/>
                </a:solidFill>
              </a:endParaRPr>
            </a:p>
            <a:p>
              <a:r>
                <a:rPr lang="en-US" altLang="zh-CN" sz="2200" b="1" dirty="0">
                  <a:solidFill>
                    <a:srgbClr val="0000FF"/>
                  </a:solidFill>
                </a:rPr>
                <a:t>		     </a:t>
              </a:r>
              <a:r>
                <a:rPr lang="zh-CN" altLang="en-US" sz="2800" b="1" dirty="0">
                  <a:solidFill>
                    <a:srgbClr val="0000FF"/>
                  </a:solidFill>
                </a:rPr>
                <a:t>得福 </a:t>
              </a:r>
              <a:r>
                <a:rPr lang="en-US" altLang="zh-CN" sz="2800" dirty="0"/>
                <a:t>             </a:t>
              </a:r>
              <a:r>
                <a:rPr lang="zh-CN" altLang="en-US" sz="2800" b="1" dirty="0">
                  <a:solidFill>
                    <a:srgbClr val="0000FF"/>
                  </a:solidFill>
                </a:rPr>
                <a:t>延福 </a:t>
              </a:r>
              <a:r>
                <a:rPr lang="en-US" altLang="zh-CN" sz="2800" b="1" dirty="0">
                  <a:solidFill>
                    <a:srgbClr val="0000FF"/>
                  </a:solidFill>
                </a:rPr>
                <a:t>(</a:t>
              </a:r>
              <a:r>
                <a:rPr lang="zh-CN" altLang="en-US" sz="2800" b="1" dirty="0">
                  <a:solidFill>
                    <a:srgbClr val="0000FF"/>
                  </a:solidFill>
                </a:rPr>
                <a:t>地上万族都要因你得福</a:t>
              </a:r>
              <a:r>
                <a:rPr lang="en-US" altLang="zh-CN" sz="2800" b="1" dirty="0">
                  <a:solidFill>
                    <a:srgbClr val="0000FF"/>
                  </a:solidFill>
                </a:rPr>
                <a:t>)</a:t>
              </a:r>
              <a:endParaRPr lang="en-US" sz="2800" b="1" dirty="0">
                <a:solidFill>
                  <a:srgbClr val="0000FF"/>
                </a:solidFill>
              </a:endParaRP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445F11A0-5615-6D2B-2E81-5BF1AF6966BD}"/>
                </a:ext>
              </a:extLst>
            </p:cNvPr>
            <p:cNvCxnSpPr>
              <a:cxnSpLocks/>
            </p:cNvCxnSpPr>
            <p:nvPr/>
          </p:nvCxnSpPr>
          <p:spPr>
            <a:xfrm>
              <a:off x="2110482" y="7913537"/>
              <a:ext cx="604458" cy="0"/>
            </a:xfrm>
            <a:prstGeom prst="straightConnector1">
              <a:avLst/>
            </a:prstGeom>
            <a:ln w="444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3035709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4C90BA4-9371-DFD0-14B3-628060890853}"/>
              </a:ext>
            </a:extLst>
          </p:cNvPr>
          <p:cNvSpPr txBox="1"/>
          <p:nvPr/>
        </p:nvSpPr>
        <p:spPr>
          <a:xfrm>
            <a:off x="233243" y="368141"/>
            <a:ext cx="1172550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课堂提问与分享 </a:t>
            </a:r>
            <a:r>
              <a:rPr lang="en-US" altLang="zh-CN" sz="3200" b="1" dirty="0"/>
              <a:t>Q&amp;A</a:t>
            </a:r>
          </a:p>
          <a:p>
            <a:pPr algn="ctr"/>
            <a:endParaRPr lang="en-US" altLang="zh-CN" sz="2600" b="1" dirty="0"/>
          </a:p>
          <a:p>
            <a:endParaRPr lang="en-US" altLang="zh-CN" sz="1200" b="1" dirty="0"/>
          </a:p>
        </p:txBody>
      </p:sp>
      <p:sp>
        <p:nvSpPr>
          <p:cNvPr id="3" name="Rectangle 2"/>
          <p:cNvSpPr/>
          <p:nvPr/>
        </p:nvSpPr>
        <p:spPr>
          <a:xfrm>
            <a:off x="296561" y="1326449"/>
            <a:ext cx="1175539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+mn-ea"/>
              </a:rPr>
              <a:t>Q1: </a:t>
            </a:r>
            <a:r>
              <a:rPr lang="zh-CN" altLang="en-US" sz="2400" dirty="0">
                <a:latin typeface="+mn-ea"/>
              </a:rPr>
              <a:t>伯拉罕与撒莱生以撒的事在圣经以外在历史书籍上有记载吗？</a:t>
            </a:r>
          </a:p>
          <a:p>
            <a:r>
              <a:rPr lang="zh-CN" altLang="en-US" sz="2400" dirty="0">
                <a:latin typeface="+mn-ea"/>
              </a:rPr>
              <a:t>答：</a:t>
            </a:r>
            <a:r>
              <a:rPr lang="en-US" altLang="zh-CN" sz="2400" dirty="0">
                <a:latin typeface="+mn-ea"/>
              </a:rPr>
              <a:t>(1) </a:t>
            </a:r>
            <a:r>
              <a:rPr lang="zh-CN" altLang="en-US" sz="2400" dirty="0">
                <a:latin typeface="+mn-ea"/>
              </a:rPr>
              <a:t>伯拉罕献以撒在新约里有记载；</a:t>
            </a:r>
            <a:r>
              <a:rPr lang="en-US" altLang="zh-CN" sz="2400" dirty="0">
                <a:latin typeface="+mn-ea"/>
              </a:rPr>
              <a:t>(2) </a:t>
            </a:r>
            <a:r>
              <a:rPr lang="zh-CN" altLang="en-US" sz="2400" dirty="0">
                <a:latin typeface="+mn-ea"/>
              </a:rPr>
              <a:t>历史书籍并不是完全准确的；</a:t>
            </a:r>
            <a:r>
              <a:rPr lang="en-US" altLang="zh-CN" sz="2400" dirty="0">
                <a:latin typeface="+mn-ea"/>
              </a:rPr>
              <a:t>(3) </a:t>
            </a:r>
            <a:r>
              <a:rPr lang="zh-CN" altLang="en-US" sz="2400" dirty="0">
                <a:latin typeface="+mn-ea"/>
              </a:rPr>
              <a:t>圣经无误；</a:t>
            </a:r>
            <a:r>
              <a:rPr lang="en-US" altLang="zh-CN" sz="2400" dirty="0">
                <a:latin typeface="+mn-ea"/>
              </a:rPr>
              <a:t>(4) </a:t>
            </a:r>
            <a:r>
              <a:rPr lang="zh-CN" altLang="en-US" sz="2400" dirty="0">
                <a:latin typeface="+mn-ea"/>
              </a:rPr>
              <a:t>死海古卷写于主前</a:t>
            </a:r>
            <a:r>
              <a:rPr lang="en-US" altLang="zh-CN" sz="2400" dirty="0">
                <a:latin typeface="+mn-ea"/>
              </a:rPr>
              <a:t>300-400</a:t>
            </a:r>
            <a:r>
              <a:rPr lang="zh-CN" altLang="en-US" sz="2400" dirty="0">
                <a:latin typeface="+mn-ea"/>
              </a:rPr>
              <a:t>年到主前</a:t>
            </a:r>
            <a:r>
              <a:rPr lang="en-US" altLang="zh-CN" sz="2400" dirty="0">
                <a:latin typeface="+mn-ea"/>
              </a:rPr>
              <a:t>100</a:t>
            </a:r>
            <a:r>
              <a:rPr lang="zh-CN" altLang="en-US" sz="2400" dirty="0">
                <a:latin typeface="+mn-ea"/>
              </a:rPr>
              <a:t>年左右，完全证实旧约，证实了圣经无误。</a:t>
            </a:r>
            <a:endParaRPr lang="en-US" altLang="zh-CN" sz="2400" dirty="0">
              <a:latin typeface="+mn-ea"/>
            </a:endParaRPr>
          </a:p>
          <a:p>
            <a:endParaRPr lang="zh-CN" altLang="en-US" sz="2400" dirty="0">
              <a:latin typeface="+mn-ea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+mn-ea"/>
              </a:rPr>
              <a:t>Q2: </a:t>
            </a:r>
            <a:r>
              <a:rPr lang="zh-CN" altLang="en-US" sz="2400" dirty="0">
                <a:latin typeface="+mn-ea"/>
              </a:rPr>
              <a:t>为什么神不在伯拉罕与撒莱年轻的时候就赐给他们孩子？而要等到</a:t>
            </a:r>
            <a:r>
              <a:rPr lang="en-US" altLang="zh-CN" sz="2400" dirty="0">
                <a:latin typeface="+mn-ea"/>
              </a:rPr>
              <a:t>80-90</a:t>
            </a:r>
            <a:r>
              <a:rPr lang="zh-CN" altLang="en-US" sz="2400" dirty="0">
                <a:latin typeface="+mn-ea"/>
              </a:rPr>
              <a:t>岁年老的时候？如果神在他们年轻的时候就赐给他们孩子，岂不是就没有以撒与以实马利的争斗？就没有了今天以色列与巴勒斯坦的战争？</a:t>
            </a:r>
          </a:p>
          <a:p>
            <a:r>
              <a:rPr lang="zh-CN" altLang="en-US" sz="2400" dirty="0">
                <a:latin typeface="+mn-ea"/>
              </a:rPr>
              <a:t>答：</a:t>
            </a:r>
            <a:r>
              <a:rPr lang="en-US" altLang="zh-CN" sz="2400" dirty="0">
                <a:latin typeface="+mn-ea"/>
              </a:rPr>
              <a:t>(1) </a:t>
            </a:r>
            <a:r>
              <a:rPr lang="zh-CN" altLang="en-US" sz="2400" dirty="0">
                <a:latin typeface="+mn-ea"/>
              </a:rPr>
              <a:t>圣经没有假设性的问题；</a:t>
            </a:r>
            <a:r>
              <a:rPr lang="en-US" altLang="zh-CN" sz="2400" dirty="0">
                <a:latin typeface="+mn-ea"/>
              </a:rPr>
              <a:t>(2) </a:t>
            </a:r>
            <a:r>
              <a:rPr lang="zh-CN" altLang="en-US" sz="2400" dirty="0">
                <a:latin typeface="+mn-ea"/>
              </a:rPr>
              <a:t>神有神的时间；</a:t>
            </a:r>
            <a:r>
              <a:rPr lang="en-US" altLang="zh-CN" sz="2400" dirty="0">
                <a:latin typeface="+mn-ea"/>
              </a:rPr>
              <a:t>(3)</a:t>
            </a:r>
            <a:r>
              <a:rPr lang="zh-CN" altLang="en-US" sz="2400" dirty="0">
                <a:latin typeface="+mn-ea"/>
              </a:rPr>
              <a:t>神让伯拉罕与撒莱年老的时候才得儿子，特别彰显神得恩典与大能；</a:t>
            </a:r>
            <a:r>
              <a:rPr lang="en-US" altLang="zh-CN" sz="2400" dirty="0">
                <a:latin typeface="+mn-ea"/>
              </a:rPr>
              <a:t>(4) </a:t>
            </a:r>
            <a:r>
              <a:rPr lang="zh-CN" altLang="en-US" sz="2400" dirty="0">
                <a:latin typeface="+mn-ea"/>
              </a:rPr>
              <a:t>神让我们耐心等候，一起经历神； </a:t>
            </a:r>
            <a:r>
              <a:rPr lang="en-US" altLang="zh-CN" sz="2400" b="1" dirty="0">
                <a:latin typeface="+mn-ea"/>
              </a:rPr>
              <a:t>(5) </a:t>
            </a:r>
            <a:r>
              <a:rPr lang="zh-CN" altLang="en-US" sz="2400" b="1" dirty="0">
                <a:latin typeface="+mn-ea"/>
              </a:rPr>
              <a:t>传道书</a:t>
            </a:r>
            <a:r>
              <a:rPr lang="en-US" altLang="zh-CN" sz="2400" b="1" dirty="0">
                <a:latin typeface="+mn-ea"/>
              </a:rPr>
              <a:t>3:1</a:t>
            </a:r>
            <a:r>
              <a:rPr lang="zh-CN" altLang="en-US" sz="2400" b="1" dirty="0">
                <a:latin typeface="+mn-ea"/>
              </a:rPr>
              <a:t>凡事都有定期，天下万务都有定时。</a:t>
            </a:r>
            <a:r>
              <a:rPr lang="en-US" altLang="zh-CN" sz="2400" dirty="0">
                <a:latin typeface="+mn-ea"/>
              </a:rPr>
              <a:t>11</a:t>
            </a:r>
            <a:r>
              <a:rPr lang="zh-CN" altLang="en-US" sz="2400" dirty="0">
                <a:latin typeface="+mn-ea"/>
              </a:rPr>
              <a:t>神造万物，各按其时成为美好。又将永生安置在世人心里。</a:t>
            </a:r>
            <a:r>
              <a:rPr lang="zh-CN" altLang="en-US" sz="2400" b="1" dirty="0">
                <a:latin typeface="+mn-ea"/>
              </a:rPr>
              <a:t>然而神从始至终的作为，人不能参透</a:t>
            </a:r>
            <a:r>
              <a:rPr lang="zh-CN" altLang="en-US" sz="2400" dirty="0">
                <a:latin typeface="+mn-ea"/>
              </a:rPr>
              <a:t>。</a:t>
            </a:r>
            <a:r>
              <a:rPr lang="en-US" altLang="zh-CN" sz="2400" dirty="0">
                <a:latin typeface="+mn-ea"/>
              </a:rPr>
              <a:t>14</a:t>
            </a:r>
            <a:r>
              <a:rPr lang="zh-CN" altLang="en-US" sz="2400" dirty="0">
                <a:latin typeface="+mn-ea"/>
              </a:rPr>
              <a:t>我知道神一切所作的，都必永存，无所增添，无所减少。</a:t>
            </a:r>
            <a:r>
              <a:rPr lang="zh-CN" altLang="en-US" sz="2400" b="1" dirty="0">
                <a:latin typeface="+mn-ea"/>
              </a:rPr>
              <a:t>神这样行，是要人在他面前存敬畏的心</a:t>
            </a:r>
            <a:r>
              <a:rPr lang="zh-CN" altLang="en-US" b="1" dirty="0">
                <a:latin typeface="+mn-ea"/>
              </a:rPr>
              <a:t>。</a:t>
            </a:r>
            <a:endParaRPr lang="en-US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5266645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A7CF69-09BB-45A0-F908-AC2547C7F6F7}"/>
              </a:ext>
            </a:extLst>
          </p:cNvPr>
          <p:cNvSpPr txBox="1"/>
          <p:nvPr/>
        </p:nvSpPr>
        <p:spPr>
          <a:xfrm>
            <a:off x="726688" y="188863"/>
            <a:ext cx="10831551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0D2100"/>
                </a:solidFill>
                <a:latin typeface="Source Sans Pro" panose="020B0503030403020204" pitchFamily="34" charset="0"/>
              </a:rPr>
              <a:t>2023</a:t>
            </a:r>
            <a:r>
              <a:rPr lang="zh-CN" altLang="en-US" sz="3600" b="1" dirty="0">
                <a:solidFill>
                  <a:srgbClr val="0D2100"/>
                </a:solidFill>
                <a:latin typeface="Source Sans Pro" panose="020B0503030403020204" pitchFamily="34" charset="0"/>
              </a:rPr>
              <a:t>秋季主日学</a:t>
            </a:r>
            <a:endParaRPr lang="en-US" altLang="zh-CN" sz="36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altLang="zh-CN" sz="3600" b="1" dirty="0">
                <a:solidFill>
                  <a:srgbClr val="0D2100"/>
                </a:solidFill>
                <a:latin typeface="Source Sans Pro" panose="020B0503030403020204" pitchFamily="34" charset="0"/>
              </a:rPr>
              <a:t>《</a:t>
            </a:r>
            <a:r>
              <a:rPr lang="zh-CN" altLang="en-US" sz="3600" b="1" dirty="0">
                <a:solidFill>
                  <a:srgbClr val="0D2100"/>
                </a:solidFill>
                <a:latin typeface="Source Sans Pro" panose="020B0503030403020204" pitchFamily="34" charset="0"/>
              </a:rPr>
              <a:t>创世纪</a:t>
            </a:r>
            <a:r>
              <a:rPr lang="en-US" altLang="zh-CN" sz="3600" b="1" dirty="0">
                <a:solidFill>
                  <a:srgbClr val="0D2100"/>
                </a:solidFill>
                <a:latin typeface="Source Sans Pro" panose="020B0503030403020204" pitchFamily="34" charset="0"/>
              </a:rPr>
              <a:t>》</a:t>
            </a:r>
          </a:p>
          <a:p>
            <a:pPr algn="ctr"/>
            <a:endParaRPr lang="en-US" altLang="zh-CN" sz="3200" b="1" dirty="0">
              <a:solidFill>
                <a:srgbClr val="E7E6E6">
                  <a:lumMod val="75000"/>
                </a:srgbClr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dirty="0">
                <a:solidFill>
                  <a:srgbClr val="E7E6E6">
                    <a:lumMod val="75000"/>
                  </a:srgbClr>
                </a:solidFill>
                <a:latin typeface="Source Sans Pro" panose="020B0503030403020204" pitchFamily="34" charset="0"/>
              </a:rPr>
              <a:t>1-2</a:t>
            </a:r>
            <a:r>
              <a:rPr lang="zh-CN" altLang="en-US" sz="2800" b="1" dirty="0">
                <a:solidFill>
                  <a:srgbClr val="E7E6E6">
                    <a:lumMod val="75000"/>
                  </a:srgbClr>
                </a:solidFill>
                <a:latin typeface="Source Sans Pro" panose="020B0503030403020204" pitchFamily="34" charset="0"/>
              </a:rPr>
              <a:t>章：神的创造</a:t>
            </a:r>
            <a:r>
              <a:rPr lang="en-US" altLang="zh-CN" sz="2800" b="1" dirty="0">
                <a:solidFill>
                  <a:srgbClr val="E7E6E6">
                    <a:lumMod val="75000"/>
                  </a:srgbClr>
                </a:solidFill>
                <a:latin typeface="Source Sans Pro" panose="020B0503030403020204" pitchFamily="34" charset="0"/>
              </a:rPr>
              <a:t>/</a:t>
            </a:r>
            <a:r>
              <a:rPr lang="zh-CN" altLang="en-US" sz="2800" b="1" dirty="0">
                <a:solidFill>
                  <a:srgbClr val="E7E6E6">
                    <a:lumMod val="75000"/>
                  </a:srgbClr>
                </a:solidFill>
                <a:latin typeface="Source Sans Pro" panose="020B0503030403020204" pitchFamily="34" charset="0"/>
              </a:rPr>
              <a:t>亚当之约</a:t>
            </a:r>
            <a:endParaRPr lang="en-US" altLang="zh-CN" sz="2800" b="1" dirty="0">
              <a:solidFill>
                <a:srgbClr val="E7E6E6">
                  <a:lumMod val="75000"/>
                </a:srgbClr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dirty="0">
                <a:solidFill>
                  <a:srgbClr val="E7E6E6">
                    <a:lumMod val="75000"/>
                  </a:srgbClr>
                </a:solidFill>
                <a:latin typeface="Source Sans Pro" panose="020B0503030403020204" pitchFamily="34" charset="0"/>
              </a:rPr>
              <a:t>3</a:t>
            </a:r>
            <a:r>
              <a:rPr lang="zh-CN" altLang="en-US" sz="2800" b="1" dirty="0">
                <a:solidFill>
                  <a:srgbClr val="E7E6E6">
                    <a:lumMod val="75000"/>
                  </a:srgbClr>
                </a:solidFill>
                <a:latin typeface="Source Sans Pro" panose="020B0503030403020204" pitchFamily="34" charset="0"/>
              </a:rPr>
              <a:t>章：人的堕落</a:t>
            </a:r>
            <a:endParaRPr lang="en-US" altLang="zh-CN" sz="2800" b="1" dirty="0">
              <a:solidFill>
                <a:srgbClr val="E7E6E6">
                  <a:lumMod val="75000"/>
                </a:srgbClr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</a:rPr>
              <a:t>4-5</a:t>
            </a:r>
            <a:r>
              <a:rPr lang="zh-CN" altLang="en-US" sz="2800" b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</a:rPr>
              <a:t>章：从亚当到挪亚</a:t>
            </a:r>
            <a:r>
              <a:rPr lang="en-US" altLang="zh-CN" sz="2800" b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</a:rPr>
              <a:t>/</a:t>
            </a:r>
            <a:r>
              <a:rPr lang="zh-CN" altLang="en-US" sz="2800" b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</a:rPr>
              <a:t>该隐</a:t>
            </a:r>
            <a:r>
              <a:rPr lang="en-US" altLang="zh-CN" sz="2800" b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</a:rPr>
              <a:t>vs</a:t>
            </a:r>
            <a:r>
              <a:rPr lang="zh-CN" altLang="en-US" sz="2800" b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</a:rPr>
              <a:t>亚伯</a:t>
            </a:r>
            <a:endParaRPr lang="en-US" altLang="zh-CN" sz="2800" b="1" dirty="0">
              <a:solidFill>
                <a:srgbClr val="E7E6E6">
                  <a:lumMod val="75000"/>
                </a:srgbClr>
              </a:solidFill>
              <a:latin typeface="Arial" panose="020B0604020202020204" pitchFamily="34" charset="0"/>
            </a:endParaRPr>
          </a:p>
          <a:p>
            <a:pPr algn="ctr"/>
            <a:r>
              <a:rPr lang="en-US" altLang="zh-CN" sz="2800" b="1" dirty="0">
                <a:solidFill>
                  <a:srgbClr val="E7E6E6">
                    <a:lumMod val="75000"/>
                  </a:srgbClr>
                </a:solidFill>
                <a:latin typeface="Source Sans Pro" panose="020B0503030403020204" pitchFamily="34" charset="0"/>
              </a:rPr>
              <a:t>6-9</a:t>
            </a:r>
            <a:r>
              <a:rPr lang="zh-CN" altLang="en-US" sz="2800" b="1" dirty="0">
                <a:solidFill>
                  <a:srgbClr val="E7E6E6">
                    <a:lumMod val="75000"/>
                  </a:srgbClr>
                </a:solidFill>
                <a:latin typeface="Source Sans Pro" panose="020B0503030403020204" pitchFamily="34" charset="0"/>
              </a:rPr>
              <a:t>章：大洪水</a:t>
            </a:r>
            <a:r>
              <a:rPr lang="en-US" altLang="zh-CN" sz="2800" b="1" dirty="0">
                <a:solidFill>
                  <a:srgbClr val="E7E6E6">
                    <a:lumMod val="75000"/>
                  </a:srgbClr>
                </a:solidFill>
                <a:latin typeface="Source Sans Pro" panose="020B0503030403020204" pitchFamily="34" charset="0"/>
              </a:rPr>
              <a:t>/</a:t>
            </a:r>
            <a:r>
              <a:rPr lang="zh-CN" altLang="en-US" sz="2800" b="1" dirty="0">
                <a:solidFill>
                  <a:srgbClr val="E7E6E6">
                    <a:lumMod val="75000"/>
                  </a:srgbClr>
                </a:solidFill>
                <a:latin typeface="Source Sans Pro" panose="020B0503030403020204" pitchFamily="34" charset="0"/>
              </a:rPr>
              <a:t>神与挪亚立约</a:t>
            </a:r>
            <a:endParaRPr lang="en-US" altLang="zh-CN" sz="2800" b="1" dirty="0">
              <a:solidFill>
                <a:srgbClr val="E7E6E6">
                  <a:lumMod val="75000"/>
                </a:srgbClr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dirty="0">
                <a:solidFill>
                  <a:srgbClr val="E7E6E6">
                    <a:lumMod val="75000"/>
                  </a:srgbClr>
                </a:solidFill>
                <a:latin typeface="Source Sans Pro" panose="020B0503030403020204" pitchFamily="34" charset="0"/>
              </a:rPr>
              <a:t>10–11</a:t>
            </a:r>
            <a:r>
              <a:rPr lang="zh-CN" altLang="en-US" sz="2800" b="1" dirty="0">
                <a:solidFill>
                  <a:srgbClr val="E7E6E6">
                    <a:lumMod val="75000"/>
                  </a:srgbClr>
                </a:solidFill>
                <a:latin typeface="Source Sans Pro" panose="020B0503030403020204" pitchFamily="34" charset="0"/>
              </a:rPr>
              <a:t>章：巴别塔</a:t>
            </a:r>
            <a:endParaRPr lang="en-US" altLang="zh-CN" sz="2800" b="1" dirty="0">
              <a:solidFill>
                <a:srgbClr val="E7E6E6">
                  <a:lumMod val="75000"/>
                </a:srgbClr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dirty="0">
                <a:solidFill>
                  <a:srgbClr val="E7E6E6">
                    <a:lumMod val="75000"/>
                  </a:srgbClr>
                </a:solidFill>
                <a:latin typeface="Source Sans Pro" panose="020B0503030403020204" pitchFamily="34" charset="0"/>
              </a:rPr>
              <a:t>12-14</a:t>
            </a:r>
            <a:r>
              <a:rPr lang="zh-CN" altLang="en-US" sz="2800" b="1" dirty="0">
                <a:solidFill>
                  <a:srgbClr val="E7E6E6">
                    <a:lumMod val="75000"/>
                  </a:srgbClr>
                </a:solidFill>
                <a:latin typeface="Source Sans Pro" panose="020B0503030403020204" pitchFamily="34" charset="0"/>
              </a:rPr>
              <a:t>章：亚伯兰蒙召</a:t>
            </a:r>
            <a:endParaRPr lang="en-US" altLang="zh-CN" sz="2800" b="1" dirty="0">
              <a:solidFill>
                <a:srgbClr val="E7E6E6">
                  <a:lumMod val="75000"/>
                </a:srgbClr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dirty="0">
                <a:solidFill>
                  <a:srgbClr val="E7E6E6">
                    <a:lumMod val="75000"/>
                  </a:srgbClr>
                </a:solidFill>
                <a:latin typeface="Source Sans Pro" panose="020B0503030403020204" pitchFamily="34" charset="0"/>
              </a:rPr>
              <a:t>15-18:16</a:t>
            </a:r>
            <a:r>
              <a:rPr lang="zh-CN" altLang="en-US" sz="2800" b="1" dirty="0">
                <a:solidFill>
                  <a:srgbClr val="E7E6E6">
                    <a:lumMod val="75000"/>
                  </a:srgbClr>
                </a:solidFill>
                <a:latin typeface="Source Sans Pro" panose="020B0503030403020204" pitchFamily="34" charset="0"/>
              </a:rPr>
              <a:t>章：神与亚伯兰立约</a:t>
            </a:r>
            <a:endParaRPr lang="en-US" altLang="zh-CN" sz="2800" b="1" dirty="0">
              <a:solidFill>
                <a:srgbClr val="E7E6E6">
                  <a:lumMod val="75000"/>
                </a:srgbClr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altLang="zh-CN" sz="4000" b="1" dirty="0">
                <a:solidFill>
                  <a:srgbClr val="0D2100"/>
                </a:solidFill>
                <a:latin typeface="Source Sans Pro" panose="020B0503030403020204" pitchFamily="34" charset="0"/>
              </a:rPr>
              <a:t>18:17-20</a:t>
            </a:r>
            <a:r>
              <a:rPr lang="zh-CN" altLang="en-US" sz="4000" b="1" dirty="0">
                <a:solidFill>
                  <a:srgbClr val="0D2100"/>
                </a:solidFill>
                <a:latin typeface="Source Sans Pro" panose="020B0503030403020204" pitchFamily="34" charset="0"/>
              </a:rPr>
              <a:t>章：所多玛与蛾摩拉</a:t>
            </a:r>
          </a:p>
          <a:p>
            <a:pPr algn="ctr"/>
            <a:endParaRPr lang="en-US" sz="32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3200" dirty="0">
                <a:solidFill>
                  <a:srgbClr val="0D2100"/>
                </a:solidFill>
                <a:latin typeface="Source Sans Pro" panose="020B0503030403020204" pitchFamily="34" charset="0"/>
              </a:rPr>
              <a:t>10/22/2023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69479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086632-A28B-83F7-1697-8CD6C9A6E594}"/>
              </a:ext>
            </a:extLst>
          </p:cNvPr>
          <p:cNvSpPr txBox="1"/>
          <p:nvPr/>
        </p:nvSpPr>
        <p:spPr>
          <a:xfrm>
            <a:off x="345688" y="208728"/>
            <a:ext cx="11273883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创世记</a:t>
            </a:r>
            <a:r>
              <a:rPr lang="en-US" altLang="zh-CN" sz="2200" b="1" dirty="0">
                <a:solidFill>
                  <a:prstClr val="black"/>
                </a:solidFill>
                <a:latin typeface="Roboto Condensed" panose="02000000000000000000" pitchFamily="2" charset="0"/>
              </a:rPr>
              <a:t>10 </a:t>
            </a:r>
          </a:p>
          <a:p>
            <a:r>
              <a:rPr lang="en-US" altLang="zh-CN" sz="2200" dirty="0">
                <a:solidFill>
                  <a:prstClr val="black"/>
                </a:solidFill>
              </a:rPr>
              <a:t>1</a:t>
            </a:r>
            <a:r>
              <a:rPr lang="zh-CN" altLang="en-US" sz="2200" b="1" dirty="0">
                <a:solidFill>
                  <a:prstClr val="black"/>
                </a:solidFill>
              </a:rPr>
              <a:t>挪亚的儿子闪，含，雅弗的后代，记在下面</a:t>
            </a:r>
            <a:r>
              <a:rPr lang="zh-CN" altLang="en-US" sz="2200" dirty="0">
                <a:solidFill>
                  <a:prstClr val="black"/>
                </a:solidFill>
              </a:rPr>
              <a:t>。洪水以后，他们都生了儿子。</a:t>
            </a:r>
            <a:endParaRPr lang="en-US" altLang="zh-CN" sz="2200" dirty="0">
              <a:solidFill>
                <a:prstClr val="black"/>
              </a:solidFill>
            </a:endParaRPr>
          </a:p>
          <a:p>
            <a:endParaRPr lang="zh-CN" altLang="en-US" sz="2200" dirty="0">
              <a:solidFill>
                <a:prstClr val="black"/>
              </a:solidFill>
            </a:endParaRPr>
          </a:p>
          <a:p>
            <a:r>
              <a:rPr lang="en-US" altLang="zh-CN" sz="2200" dirty="0">
                <a:solidFill>
                  <a:prstClr val="black"/>
                </a:solidFill>
              </a:rPr>
              <a:t>2</a:t>
            </a:r>
            <a:r>
              <a:rPr lang="zh-CN" altLang="en-US" sz="2200" b="1" dirty="0">
                <a:solidFill>
                  <a:prstClr val="black"/>
                </a:solidFill>
              </a:rPr>
              <a:t>雅弗的儿子是歌篾，玛各，玛代，雅完，土巴，米设，提拉。</a:t>
            </a:r>
          </a:p>
          <a:p>
            <a:r>
              <a:rPr lang="en-US" altLang="zh-CN" sz="2200" b="1" dirty="0">
                <a:solidFill>
                  <a:prstClr val="black"/>
                </a:solidFill>
              </a:rPr>
              <a:t>5</a:t>
            </a:r>
            <a:r>
              <a:rPr lang="zh-CN" altLang="en-US" sz="2200" b="1" dirty="0">
                <a:solidFill>
                  <a:srgbClr val="0000FF"/>
                </a:solidFill>
              </a:rPr>
              <a:t>这些人的后裔</a:t>
            </a:r>
            <a:r>
              <a:rPr lang="zh-CN" altLang="en-US" sz="2200" b="1" dirty="0">
                <a:solidFill>
                  <a:prstClr val="black"/>
                </a:solidFill>
              </a:rPr>
              <a:t>，</a:t>
            </a:r>
            <a:r>
              <a:rPr lang="zh-CN" altLang="en-US" sz="2200" dirty="0">
                <a:solidFill>
                  <a:prstClr val="black"/>
                </a:solidFill>
              </a:rPr>
              <a:t>将各国的地土，海岛，分开居住，</a:t>
            </a:r>
            <a:r>
              <a:rPr lang="zh-CN" altLang="en-US" sz="2200" b="1" dirty="0">
                <a:solidFill>
                  <a:srgbClr val="0000FF"/>
                </a:solidFill>
              </a:rPr>
              <a:t>各随各的方言，宗族立国</a:t>
            </a:r>
            <a:r>
              <a:rPr lang="zh-CN" altLang="en-US" sz="2200" b="1" dirty="0">
                <a:solidFill>
                  <a:prstClr val="black"/>
                </a:solidFill>
              </a:rPr>
              <a:t>。</a:t>
            </a:r>
            <a:endParaRPr lang="en-US" altLang="zh-CN" sz="2200" b="1" dirty="0">
              <a:solidFill>
                <a:prstClr val="black"/>
              </a:solidFill>
            </a:endParaRPr>
          </a:p>
          <a:p>
            <a:endParaRPr lang="en-US" altLang="zh-CN" sz="2200" dirty="0">
              <a:solidFill>
                <a:prstClr val="black"/>
              </a:solidFill>
            </a:endParaRPr>
          </a:p>
          <a:p>
            <a:r>
              <a:rPr lang="en-US" altLang="zh-CN" sz="2200" b="1" dirty="0">
                <a:solidFill>
                  <a:prstClr val="black"/>
                </a:solidFill>
              </a:rPr>
              <a:t>6</a:t>
            </a:r>
            <a:r>
              <a:rPr lang="zh-CN" altLang="en-US" sz="2200" b="1" dirty="0">
                <a:solidFill>
                  <a:prstClr val="black"/>
                </a:solidFill>
              </a:rPr>
              <a:t>含的儿子是古实，麦西，弗，迦南。</a:t>
            </a:r>
          </a:p>
          <a:p>
            <a:r>
              <a:rPr lang="en-US" altLang="zh-CN" sz="2200" dirty="0">
                <a:solidFill>
                  <a:prstClr val="black"/>
                </a:solidFill>
              </a:rPr>
              <a:t>15</a:t>
            </a:r>
            <a:r>
              <a:rPr lang="zh-CN" altLang="en-US" sz="2200" dirty="0">
                <a:solidFill>
                  <a:prstClr val="black"/>
                </a:solidFill>
              </a:rPr>
              <a:t>迦南生长子西顿，又生赫 </a:t>
            </a:r>
            <a:r>
              <a:rPr lang="en-US" altLang="zh-CN" sz="2200" dirty="0">
                <a:solidFill>
                  <a:prstClr val="black"/>
                </a:solidFill>
              </a:rPr>
              <a:t>16</a:t>
            </a:r>
            <a:r>
              <a:rPr lang="zh-CN" altLang="en-US" sz="2200" dirty="0">
                <a:solidFill>
                  <a:prstClr val="black"/>
                </a:solidFill>
              </a:rPr>
              <a:t>和耶布斯人，亚摩利人，革迦撒人，</a:t>
            </a:r>
            <a:r>
              <a:rPr lang="en-US" altLang="zh-CN" sz="2200" dirty="0">
                <a:solidFill>
                  <a:prstClr val="black"/>
                </a:solidFill>
              </a:rPr>
              <a:t>17</a:t>
            </a:r>
            <a:r>
              <a:rPr lang="zh-CN" altLang="en-US" sz="2200" dirty="0">
                <a:solidFill>
                  <a:prstClr val="black"/>
                </a:solidFill>
              </a:rPr>
              <a:t>希未人，亚基人，西尼人，</a:t>
            </a:r>
            <a:r>
              <a:rPr lang="en-US" altLang="zh-CN" sz="2200" dirty="0">
                <a:solidFill>
                  <a:prstClr val="black"/>
                </a:solidFill>
              </a:rPr>
              <a:t>18</a:t>
            </a:r>
            <a:r>
              <a:rPr lang="zh-CN" altLang="en-US" sz="2200" dirty="0">
                <a:solidFill>
                  <a:prstClr val="black"/>
                </a:solidFill>
              </a:rPr>
              <a:t>亚瓦底人，洗玛利人，哈马人，后来迦南的诸族分散了。</a:t>
            </a:r>
            <a:r>
              <a:rPr lang="en-US" altLang="zh-CN" sz="2200" dirty="0">
                <a:solidFill>
                  <a:prstClr val="black"/>
                </a:solidFill>
              </a:rPr>
              <a:t>19</a:t>
            </a:r>
            <a:r>
              <a:rPr lang="zh-CN" altLang="en-US" sz="2200" dirty="0">
                <a:solidFill>
                  <a:prstClr val="black"/>
                </a:solidFill>
              </a:rPr>
              <a:t>迦南的境界是从西顿向基拉耳的路上，直到迦萨，又向</a:t>
            </a:r>
            <a:r>
              <a:rPr lang="zh-CN" altLang="en-US" sz="2200" b="1" dirty="0">
                <a:solidFill>
                  <a:srgbClr val="FF0000"/>
                </a:solidFill>
              </a:rPr>
              <a:t>所多玛，蛾摩拉</a:t>
            </a:r>
            <a:r>
              <a:rPr lang="zh-CN" altLang="en-US" sz="2200" dirty="0">
                <a:solidFill>
                  <a:prstClr val="black"/>
                </a:solidFill>
              </a:rPr>
              <a:t>，押玛，洗扁的路上，直到拉沙。</a:t>
            </a:r>
          </a:p>
          <a:p>
            <a:r>
              <a:rPr lang="en-US" altLang="zh-CN" sz="2200" dirty="0">
                <a:solidFill>
                  <a:prstClr val="black"/>
                </a:solidFill>
              </a:rPr>
              <a:t>20</a:t>
            </a:r>
            <a:r>
              <a:rPr lang="zh-CN" altLang="en-US" sz="2200" dirty="0">
                <a:solidFill>
                  <a:prstClr val="black"/>
                </a:solidFill>
              </a:rPr>
              <a:t>这就是</a:t>
            </a:r>
            <a:r>
              <a:rPr lang="zh-CN" altLang="en-US" sz="2200" b="1" dirty="0">
                <a:solidFill>
                  <a:srgbClr val="0000FF"/>
                </a:solidFill>
              </a:rPr>
              <a:t>含的后裔，各随他们的宗族，方言，所住的地土，邦国</a:t>
            </a:r>
            <a:r>
              <a:rPr lang="zh-CN" altLang="en-US" sz="2200" dirty="0">
                <a:solidFill>
                  <a:prstClr val="black"/>
                </a:solidFill>
              </a:rPr>
              <a:t>。</a:t>
            </a:r>
            <a:endParaRPr lang="en-US" altLang="zh-CN" sz="2200" dirty="0">
              <a:solidFill>
                <a:prstClr val="black"/>
              </a:solidFill>
            </a:endParaRPr>
          </a:p>
          <a:p>
            <a:endParaRPr lang="en-US" altLang="zh-CN" sz="2200" dirty="0">
              <a:solidFill>
                <a:prstClr val="black"/>
              </a:solidFill>
            </a:endParaRPr>
          </a:p>
          <a:p>
            <a:r>
              <a:rPr lang="en-US" altLang="zh-CN" sz="2200" dirty="0">
                <a:solidFill>
                  <a:prstClr val="black"/>
                </a:solidFill>
              </a:rPr>
              <a:t>21</a:t>
            </a:r>
            <a:r>
              <a:rPr lang="zh-CN" altLang="en-US" sz="2200" dirty="0">
                <a:solidFill>
                  <a:prstClr val="black"/>
                </a:solidFill>
              </a:rPr>
              <a:t>雅弗的哥哥闪，是希伯子孙之祖，他也生了儿子。</a:t>
            </a:r>
            <a:r>
              <a:rPr lang="en-US" altLang="zh-CN" sz="2200" dirty="0">
                <a:solidFill>
                  <a:prstClr val="black"/>
                </a:solidFill>
              </a:rPr>
              <a:t>22</a:t>
            </a:r>
            <a:r>
              <a:rPr lang="zh-CN" altLang="en-US" sz="2200" dirty="0">
                <a:solidFill>
                  <a:prstClr val="black"/>
                </a:solidFill>
              </a:rPr>
              <a:t>闪的儿子是以拦，亚述，亚法撒，路德，亚兰。</a:t>
            </a:r>
            <a:r>
              <a:rPr lang="en-US" altLang="zh-CN" sz="2200" dirty="0">
                <a:solidFill>
                  <a:prstClr val="black"/>
                </a:solidFill>
              </a:rPr>
              <a:t>31</a:t>
            </a:r>
            <a:r>
              <a:rPr lang="zh-CN" altLang="en-US" sz="2200" dirty="0">
                <a:solidFill>
                  <a:prstClr val="black"/>
                </a:solidFill>
              </a:rPr>
              <a:t>这就是</a:t>
            </a:r>
            <a:r>
              <a:rPr lang="zh-CN" altLang="en-US" sz="2200" b="1" dirty="0">
                <a:solidFill>
                  <a:srgbClr val="0000FF"/>
                </a:solidFill>
              </a:rPr>
              <a:t>闪的子孙，各随他们的宗族，方言，所住的地土，邦国</a:t>
            </a:r>
            <a:r>
              <a:rPr lang="zh-CN" altLang="en-US" sz="2200" b="1" dirty="0">
                <a:solidFill>
                  <a:prstClr val="black"/>
                </a:solidFill>
              </a:rPr>
              <a:t>。</a:t>
            </a:r>
            <a:endParaRPr lang="en-US" altLang="zh-CN" sz="2200" b="1" dirty="0">
              <a:solidFill>
                <a:prstClr val="black"/>
              </a:solidFill>
            </a:endParaRPr>
          </a:p>
          <a:p>
            <a:endParaRPr lang="zh-CN" altLang="en-US" sz="2200" b="1" dirty="0">
              <a:solidFill>
                <a:prstClr val="black"/>
              </a:solidFill>
            </a:endParaRPr>
          </a:p>
          <a:p>
            <a:r>
              <a:rPr lang="en-US" altLang="zh-CN" sz="2200" dirty="0">
                <a:solidFill>
                  <a:prstClr val="black"/>
                </a:solidFill>
              </a:rPr>
              <a:t>32</a:t>
            </a:r>
            <a:r>
              <a:rPr lang="zh-CN" altLang="en-US" sz="2200" b="1" dirty="0">
                <a:solidFill>
                  <a:srgbClr val="0000FF"/>
                </a:solidFill>
              </a:rPr>
              <a:t>这些都是挪亚三个儿子的宗族，各随他们的支派立国。洪水以后，他们在地上分为邦国</a:t>
            </a:r>
            <a:r>
              <a:rPr lang="zh-CN" altLang="en-US" sz="2200" b="1" dirty="0">
                <a:solidFill>
                  <a:prstClr val="black"/>
                </a:solidFill>
              </a:rPr>
              <a:t>。</a:t>
            </a:r>
            <a:endParaRPr lang="en-US" altLang="zh-CN" sz="2200" b="1" dirty="0">
              <a:solidFill>
                <a:prstClr val="black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B3D472-5322-F209-C7FE-F430AD8DBEE2}"/>
              </a:ext>
            </a:extLst>
          </p:cNvPr>
          <p:cNvSpPr txBox="1"/>
          <p:nvPr/>
        </p:nvSpPr>
        <p:spPr>
          <a:xfrm>
            <a:off x="2934629" y="5959657"/>
            <a:ext cx="63227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神守约：“你们要生养众多，遍满了地</a:t>
            </a:r>
            <a:r>
              <a:rPr lang="en-US" altLang="zh-CN" sz="2400" b="1" dirty="0">
                <a:solidFill>
                  <a:srgbClr val="FF0000"/>
                </a:solidFill>
              </a:rPr>
              <a:t>” 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00178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5B0C54FB-F5F9-2E15-9A13-F27C0D044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71" y="25718"/>
            <a:ext cx="11666057" cy="672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3F3F9C9-9503-79AE-BC6F-57812C83BD39}"/>
              </a:ext>
            </a:extLst>
          </p:cNvPr>
          <p:cNvSpPr/>
          <p:nvPr/>
        </p:nvSpPr>
        <p:spPr>
          <a:xfrm>
            <a:off x="7630585" y="4473146"/>
            <a:ext cx="1768788" cy="22077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93564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47004" y="609198"/>
            <a:ext cx="43001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prstClr val="black"/>
                </a:solidFill>
              </a:rPr>
              <a:t>‪创世记‬</a:t>
            </a:r>
            <a:r>
              <a:rPr lang="en-US" altLang="zh-CN" dirty="0">
                <a:solidFill>
                  <a:prstClr val="black"/>
                </a:solidFill>
              </a:rPr>
              <a:t>35:27 </a:t>
            </a:r>
            <a:r>
              <a:rPr lang="zh-CN" altLang="en-US" dirty="0">
                <a:solidFill>
                  <a:prstClr val="black"/>
                </a:solidFill>
              </a:rPr>
              <a:t>和合本</a:t>
            </a:r>
          </a:p>
          <a:p>
            <a:r>
              <a:rPr lang="en-US" altLang="zh-CN" dirty="0">
                <a:solidFill>
                  <a:prstClr val="black"/>
                </a:solidFill>
              </a:rPr>
              <a:t>27 </a:t>
            </a:r>
            <a:r>
              <a:rPr lang="zh-CN" altLang="en-US" dirty="0">
                <a:solidFill>
                  <a:prstClr val="black"/>
                </a:solidFill>
              </a:rPr>
              <a:t>雅各来到他父亲以撒那里，到了</a:t>
            </a:r>
            <a:r>
              <a:rPr lang="zh-CN" altLang="en-US" dirty="0">
                <a:solidFill>
                  <a:srgbClr val="FF0000"/>
                </a:solidFill>
              </a:rPr>
              <a:t>基列亚巴</a:t>
            </a:r>
            <a:r>
              <a:rPr lang="zh-CN" altLang="en-US" dirty="0">
                <a:solidFill>
                  <a:prstClr val="black"/>
                </a:solidFill>
              </a:rPr>
              <a:t>的</a:t>
            </a:r>
            <a:r>
              <a:rPr lang="zh-CN" altLang="en-US" dirty="0">
                <a:solidFill>
                  <a:srgbClr val="FF0000"/>
                </a:solidFill>
              </a:rPr>
              <a:t>幔利</a:t>
            </a:r>
            <a:r>
              <a:rPr lang="zh-CN" altLang="en-US" dirty="0">
                <a:solidFill>
                  <a:prstClr val="black"/>
                </a:solidFill>
              </a:rPr>
              <a:t>，乃是亚伯拉罕和以撒寄居的地方；</a:t>
            </a:r>
            <a:r>
              <a:rPr lang="zh-CN" altLang="en-US" dirty="0">
                <a:solidFill>
                  <a:srgbClr val="FF0000"/>
                </a:solidFill>
              </a:rPr>
              <a:t>基列亚巴就是希伯仑</a:t>
            </a:r>
            <a:r>
              <a:rPr lang="zh-CN" altLang="en-US" dirty="0">
                <a:solidFill>
                  <a:prstClr val="black"/>
                </a:solidFill>
              </a:rPr>
              <a:t>。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75" y="-57665"/>
            <a:ext cx="6950163" cy="697333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70265" y="6488668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摘自：</a:t>
            </a:r>
            <a:r>
              <a:rPr lang="zh-TW" altLang="en-US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聖光聖經地理資訊網</a:t>
            </a:r>
            <a:endParaRPr lang="en-US" dirty="0">
              <a:solidFill>
                <a:prstClr val="black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Oval 4"/>
          <p:cNvSpPr/>
          <p:nvPr/>
        </p:nvSpPr>
        <p:spPr>
          <a:xfrm>
            <a:off x="3146854" y="3295135"/>
            <a:ext cx="461319" cy="44484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275438" y="2586680"/>
            <a:ext cx="724929" cy="70845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544065" y="4407243"/>
            <a:ext cx="461319" cy="44484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400800" y="3822355"/>
            <a:ext cx="749643" cy="77435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45904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>
            <a:extLst>
              <a:ext uri="{FF2B5EF4-FFF2-40B4-BE49-F238E27FC236}">
                <a16:creationId xmlns:a16="http://schemas.microsoft.com/office/drawing/2014/main" id="{57779FFD-0265-5B54-7F47-2D7638AD80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F96B197-E407-19C8-BF9C-5FC48CB57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0"/>
            <a:ext cx="107711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own Arrow 2"/>
          <p:cNvSpPr/>
          <p:nvPr/>
        </p:nvSpPr>
        <p:spPr>
          <a:xfrm flipH="1" flipV="1">
            <a:off x="8266254" y="5346354"/>
            <a:ext cx="152816" cy="85673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56203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E7852F1-68DD-170D-2737-4AAF9EBB6B4F}"/>
              </a:ext>
            </a:extLst>
          </p:cNvPr>
          <p:cNvSpPr txBox="1"/>
          <p:nvPr/>
        </p:nvSpPr>
        <p:spPr>
          <a:xfrm>
            <a:off x="139484" y="90896"/>
            <a:ext cx="11866535" cy="5601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创世记</a:t>
            </a:r>
            <a:r>
              <a:rPr lang="en-US" altLang="zh-CN" sz="22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18:1-16</a:t>
            </a:r>
            <a:endParaRPr lang="en-US" altLang="zh-CN" sz="2200" dirty="0"/>
          </a:p>
          <a:p>
            <a:r>
              <a:rPr lang="en-US" altLang="zh-CN" sz="2200" dirty="0"/>
              <a:t>1</a:t>
            </a:r>
            <a:r>
              <a:rPr lang="zh-CN" altLang="en-US" sz="2200" b="1" dirty="0">
                <a:solidFill>
                  <a:srgbClr val="FF0000"/>
                </a:solidFill>
              </a:rPr>
              <a:t>耶和华在幔利橡树那里，向亚伯拉罕显现出来。</a:t>
            </a:r>
            <a:r>
              <a:rPr lang="zh-CN" altLang="en-US" sz="2200" dirty="0"/>
              <a:t>那时正热，亚伯拉罕坐在帐棚门口，</a:t>
            </a:r>
            <a:r>
              <a:rPr lang="en-US" altLang="zh-CN" sz="2200" dirty="0"/>
              <a:t>2</a:t>
            </a:r>
            <a:r>
              <a:rPr lang="zh-CN" altLang="en-US" sz="2200" dirty="0"/>
              <a:t>举目观看，</a:t>
            </a:r>
            <a:r>
              <a:rPr lang="zh-CN" altLang="en-US" sz="2200" b="1" dirty="0">
                <a:solidFill>
                  <a:srgbClr val="FF0000"/>
                </a:solidFill>
              </a:rPr>
              <a:t>见有三个人在对面站着</a:t>
            </a:r>
            <a:r>
              <a:rPr lang="zh-CN" altLang="en-US" sz="2200" dirty="0"/>
              <a:t>。他一见，就从帐棚门口跑去迎接他们，俯伏在地，</a:t>
            </a:r>
            <a:r>
              <a:rPr lang="en-US" altLang="zh-CN" sz="2200" dirty="0"/>
              <a:t>3</a:t>
            </a:r>
            <a:r>
              <a:rPr lang="zh-CN" altLang="en-US" sz="2200" dirty="0"/>
              <a:t>说，我主，我若在你眼前蒙恩，求你不要离开仆人往前去。</a:t>
            </a:r>
            <a:r>
              <a:rPr lang="en-US" altLang="zh-CN" sz="2200" dirty="0"/>
              <a:t>4</a:t>
            </a:r>
            <a:r>
              <a:rPr lang="zh-CN" altLang="en-US" sz="2200" dirty="0"/>
              <a:t>容我拿点水来，你们洗洗脚，在树下歇息歇息。</a:t>
            </a:r>
            <a:r>
              <a:rPr lang="en-US" altLang="zh-CN" sz="2200" dirty="0"/>
              <a:t>5</a:t>
            </a:r>
            <a:r>
              <a:rPr lang="zh-CN" altLang="en-US" sz="2200" dirty="0"/>
              <a:t>我再拿一点饼来，你们可以加添心力，然后往前去。你们既到仆人这里来，理当如此。他们说，就照你说的行吧。</a:t>
            </a:r>
          </a:p>
          <a:p>
            <a:r>
              <a:rPr lang="en-US" altLang="zh-CN" sz="2200" dirty="0"/>
              <a:t>6</a:t>
            </a:r>
            <a:r>
              <a:rPr lang="zh-CN" altLang="en-US" sz="2200" dirty="0"/>
              <a:t>亚伯拉罕急忙进帐棚见撒拉，说，你速速拿三细亚细面调和作饼。</a:t>
            </a:r>
            <a:r>
              <a:rPr lang="en-US" altLang="zh-CN" sz="2200" dirty="0"/>
              <a:t>7</a:t>
            </a:r>
            <a:r>
              <a:rPr lang="zh-CN" altLang="en-US" sz="2200" dirty="0"/>
              <a:t>亚伯拉罕又跑到牛群里，牵了一只又嫩又好的牛犊来，交给仆人，仆人急忙预备好了。</a:t>
            </a:r>
            <a:r>
              <a:rPr lang="en-US" altLang="zh-CN" sz="2200" dirty="0"/>
              <a:t>8</a:t>
            </a:r>
            <a:r>
              <a:rPr lang="zh-CN" altLang="en-US" sz="2200" dirty="0"/>
              <a:t>亚伯拉罕又取了奶油和奶，并预备好的牛犊来，摆在他们面前，自己在树下站在旁边，他们就吃了。</a:t>
            </a:r>
            <a:r>
              <a:rPr lang="en-US" altLang="zh-CN" sz="2200" dirty="0"/>
              <a:t>9</a:t>
            </a:r>
            <a:r>
              <a:rPr lang="zh-CN" altLang="en-US" sz="2200" dirty="0"/>
              <a:t>他们问亚伯拉罕说，你妻子撒拉在哪里。他说，在帐棚里。</a:t>
            </a:r>
            <a:r>
              <a:rPr lang="en-US" altLang="zh-CN" sz="2200" dirty="0"/>
              <a:t>10</a:t>
            </a:r>
            <a:r>
              <a:rPr lang="zh-CN" altLang="en-US" sz="2200" b="1" dirty="0"/>
              <a:t>三人中有一位说，到明年这时候，我必要回到你这里。你的妻子撒拉必生一个儿子。撒拉在那人后边的帐棚门口也听见了这话</a:t>
            </a:r>
            <a:r>
              <a:rPr lang="zh-CN" altLang="en-US" sz="2200" dirty="0"/>
              <a:t>。</a:t>
            </a:r>
            <a:endParaRPr lang="en-US" altLang="zh-CN" sz="2200" dirty="0"/>
          </a:p>
          <a:p>
            <a:r>
              <a:rPr lang="en-US" altLang="zh-CN" sz="2200" b="1" dirty="0"/>
              <a:t>11</a:t>
            </a:r>
            <a:r>
              <a:rPr lang="zh-CN" altLang="en-US" sz="2200" b="1" dirty="0"/>
              <a:t>亚伯拉罕和撒拉年纪老迈，撒拉的月经已断绝了。</a:t>
            </a:r>
            <a:r>
              <a:rPr lang="en-US" altLang="zh-CN" sz="2200" b="1" dirty="0"/>
              <a:t>12</a:t>
            </a:r>
            <a:r>
              <a:rPr lang="zh-CN" altLang="en-US" sz="2200" b="1" dirty="0">
                <a:solidFill>
                  <a:srgbClr val="0000FF"/>
                </a:solidFill>
              </a:rPr>
              <a:t>撒拉心里暗笑，说，我既已衰败，我主也老迈，岂能有这喜事呢？</a:t>
            </a:r>
            <a:r>
              <a:rPr lang="en-US" altLang="zh-CN" sz="2200" dirty="0"/>
              <a:t>13</a:t>
            </a:r>
            <a:r>
              <a:rPr lang="zh-CN" altLang="en-US" sz="2200" b="1" dirty="0">
                <a:solidFill>
                  <a:srgbClr val="FF0000"/>
                </a:solidFill>
              </a:rPr>
              <a:t>耶和华对亚伯拉罕说，撒拉为什么暗笑</a:t>
            </a:r>
            <a:r>
              <a:rPr lang="zh-CN" altLang="en-US" sz="2200" dirty="0"/>
              <a:t>，说，我既已年老，果真能生养吗？</a:t>
            </a:r>
            <a:r>
              <a:rPr lang="en-US" altLang="zh-CN" sz="2200" dirty="0"/>
              <a:t>14</a:t>
            </a:r>
            <a:r>
              <a:rPr lang="zh-CN" altLang="en-US" sz="2200" b="1" dirty="0">
                <a:solidFill>
                  <a:srgbClr val="FF0000"/>
                </a:solidFill>
              </a:rPr>
              <a:t>耶和华岂有难成的事吗？</a:t>
            </a:r>
            <a:r>
              <a:rPr lang="zh-CN" altLang="en-US" sz="2200" b="1" dirty="0"/>
              <a:t>到了日期，明年这时候，我必回到你这里，撒拉必生一个儿子。</a:t>
            </a:r>
            <a:r>
              <a:rPr lang="en-US" altLang="zh-CN" sz="2200" dirty="0"/>
              <a:t>15</a:t>
            </a:r>
            <a:r>
              <a:rPr lang="zh-CN" altLang="en-US" sz="2200" b="1" dirty="0">
                <a:solidFill>
                  <a:srgbClr val="0000FF"/>
                </a:solidFill>
              </a:rPr>
              <a:t>撒拉就害怕，不承认，说，我没有笑。</a:t>
            </a:r>
            <a:r>
              <a:rPr lang="zh-CN" altLang="en-US" sz="2200" b="1" dirty="0">
                <a:solidFill>
                  <a:srgbClr val="FF0000"/>
                </a:solidFill>
              </a:rPr>
              <a:t>那位说，不然，你实在笑了。</a:t>
            </a:r>
            <a:r>
              <a:rPr lang="en-US" altLang="zh-CN" sz="2200" dirty="0"/>
              <a:t>16</a:t>
            </a:r>
            <a:r>
              <a:rPr lang="zh-CN" altLang="en-US" sz="2200" dirty="0"/>
              <a:t>三人就从那里起行，向所多玛观看，</a:t>
            </a:r>
            <a:r>
              <a:rPr lang="zh-CN" altLang="en-US" sz="2800" b="1" u="sng" dirty="0">
                <a:solidFill>
                  <a:srgbClr val="FF0000"/>
                </a:solidFill>
              </a:rPr>
              <a:t>亚伯拉罕也与他们同行，要送他们一程。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93E734-316C-EAD2-E5C7-FCDD21CB7334}"/>
              </a:ext>
            </a:extLst>
          </p:cNvPr>
          <p:cNvSpPr txBox="1"/>
          <p:nvPr/>
        </p:nvSpPr>
        <p:spPr>
          <a:xfrm>
            <a:off x="442517" y="5583391"/>
            <a:ext cx="88358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为什么有三个人在对面站着？</a:t>
            </a:r>
            <a:endParaRPr lang="en-US" altLang="zh-CN" sz="2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撒拉为什么心里暗笑？撒拉为什么不承认说我没有笑？</a:t>
            </a:r>
            <a:endParaRPr lang="en-US" sz="2400" b="1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耶和华岂有难成的事吗？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8230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E7852F1-68DD-170D-2737-4AAF9EBB6B4F}"/>
              </a:ext>
            </a:extLst>
          </p:cNvPr>
          <p:cNvSpPr txBox="1"/>
          <p:nvPr/>
        </p:nvSpPr>
        <p:spPr>
          <a:xfrm>
            <a:off x="123008" y="115609"/>
            <a:ext cx="11866535" cy="584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dirty="0"/>
              <a:t>‪</a:t>
            </a:r>
            <a:r>
              <a:rPr lang="zh-CN" altLang="en-US" sz="2200" b="1" dirty="0">
                <a:latin typeface="+mn-ea"/>
              </a:rPr>
              <a:t>创世记‬</a:t>
            </a:r>
            <a:r>
              <a:rPr lang="en-US" altLang="zh-CN" sz="2200" b="1" dirty="0">
                <a:latin typeface="+mn-ea"/>
              </a:rPr>
              <a:t>18:17-33 </a:t>
            </a:r>
            <a:endParaRPr lang="zh-CN" altLang="en-US" sz="2200" b="1" dirty="0">
              <a:latin typeface="+mn-ea"/>
            </a:endParaRPr>
          </a:p>
          <a:p>
            <a:r>
              <a:rPr lang="en-US" altLang="zh-CN" sz="2200" dirty="0">
                <a:latin typeface="+mn-ea"/>
              </a:rPr>
              <a:t>17 </a:t>
            </a:r>
            <a:r>
              <a:rPr lang="zh-CN" altLang="en-US" sz="2200" b="1" dirty="0">
                <a:solidFill>
                  <a:srgbClr val="FF0000"/>
                </a:solidFill>
                <a:latin typeface="+mn-ea"/>
              </a:rPr>
              <a:t>耶和华说：“我所要做的事岂可瞒着亚伯拉罕呢？ </a:t>
            </a:r>
            <a:r>
              <a:rPr lang="en-US" altLang="zh-CN" sz="2200" b="1" dirty="0">
                <a:solidFill>
                  <a:srgbClr val="FF0000"/>
                </a:solidFill>
                <a:latin typeface="+mn-ea"/>
              </a:rPr>
              <a:t>18 </a:t>
            </a:r>
            <a:r>
              <a:rPr lang="zh-CN" altLang="en-US" sz="2200" b="1" dirty="0">
                <a:solidFill>
                  <a:srgbClr val="FF0000"/>
                </a:solidFill>
                <a:latin typeface="+mn-ea"/>
              </a:rPr>
              <a:t>亚伯拉罕必要成为强大的国；地上的万国都必因他得福。 </a:t>
            </a:r>
            <a:r>
              <a:rPr lang="en-US" altLang="zh-CN" sz="2200" b="1" dirty="0">
                <a:solidFill>
                  <a:srgbClr val="FF0000"/>
                </a:solidFill>
                <a:latin typeface="+mn-ea"/>
              </a:rPr>
              <a:t>19 </a:t>
            </a:r>
            <a:r>
              <a:rPr lang="zh-CN" altLang="en-US" sz="2200" b="1" dirty="0">
                <a:solidFill>
                  <a:srgbClr val="FF0000"/>
                </a:solidFill>
                <a:latin typeface="+mn-ea"/>
              </a:rPr>
              <a:t>我眷顾他，为要叫他吩咐他的众子和他的眷属遵守我的道，秉公行义，使我所应许亚伯拉罕的话都成就了。” </a:t>
            </a:r>
            <a:r>
              <a:rPr lang="en-US" altLang="zh-CN" sz="2200" b="1" dirty="0">
                <a:solidFill>
                  <a:srgbClr val="FF0000"/>
                </a:solidFill>
                <a:latin typeface="+mn-ea"/>
              </a:rPr>
              <a:t>20 </a:t>
            </a:r>
            <a:r>
              <a:rPr lang="zh-CN" altLang="en-US" sz="2200" b="1" dirty="0">
                <a:solidFill>
                  <a:srgbClr val="FF0000"/>
                </a:solidFill>
                <a:latin typeface="+mn-ea"/>
              </a:rPr>
              <a:t>耶和华说：“所多玛和蛾摩拉的罪恶甚重，声闻于我。 </a:t>
            </a:r>
            <a:r>
              <a:rPr lang="en-US" altLang="zh-CN" sz="2200" dirty="0">
                <a:latin typeface="+mn-ea"/>
              </a:rPr>
              <a:t>21 </a:t>
            </a:r>
            <a:r>
              <a:rPr lang="zh-CN" altLang="en-US" sz="2200" dirty="0">
                <a:latin typeface="+mn-ea"/>
              </a:rPr>
              <a:t>我现在要下去，察看他们所行的，果然尽像那达到我耳中的声音一样吗？若是不然，我也必知道。”</a:t>
            </a:r>
            <a:r>
              <a:rPr lang="en-US" altLang="zh-CN" sz="2200" dirty="0">
                <a:latin typeface="+mn-ea"/>
              </a:rPr>
              <a:t>22 </a:t>
            </a:r>
            <a:r>
              <a:rPr lang="zh-CN" altLang="en-US" sz="2200" dirty="0">
                <a:latin typeface="+mn-ea"/>
              </a:rPr>
              <a:t>二人转身离开那里，向所多玛去；</a:t>
            </a:r>
            <a:r>
              <a:rPr lang="zh-CN" altLang="en-US" sz="2200" b="1" dirty="0">
                <a:solidFill>
                  <a:srgbClr val="0000FF"/>
                </a:solidFill>
                <a:latin typeface="+mn-ea"/>
              </a:rPr>
              <a:t>但亚伯拉罕仍旧站在耶和华面前。 </a:t>
            </a:r>
            <a:r>
              <a:rPr lang="en-US" altLang="zh-CN" sz="2200" b="1" dirty="0">
                <a:solidFill>
                  <a:srgbClr val="0000FF"/>
                </a:solidFill>
                <a:latin typeface="+mn-ea"/>
              </a:rPr>
              <a:t>23 </a:t>
            </a:r>
            <a:r>
              <a:rPr lang="zh-CN" altLang="en-US" sz="2200" b="1" dirty="0">
                <a:solidFill>
                  <a:srgbClr val="0000FF"/>
                </a:solidFill>
                <a:latin typeface="+mn-ea"/>
              </a:rPr>
              <a:t>亚伯拉罕近前来，说：“无论善恶，你都要剿灭吗？</a:t>
            </a:r>
            <a:r>
              <a:rPr lang="zh-CN" altLang="en-US" sz="2200" dirty="0">
                <a:latin typeface="+mn-ea"/>
              </a:rPr>
              <a:t> </a:t>
            </a:r>
            <a:r>
              <a:rPr lang="en-US" altLang="zh-CN" sz="2200" dirty="0">
                <a:latin typeface="+mn-ea"/>
              </a:rPr>
              <a:t>24 </a:t>
            </a:r>
            <a:r>
              <a:rPr lang="zh-CN" altLang="en-US" sz="2200" b="1" dirty="0">
                <a:solidFill>
                  <a:srgbClr val="0000FF"/>
                </a:solidFill>
                <a:latin typeface="+mn-ea"/>
              </a:rPr>
              <a:t>假若那城里有五十个义人，你还剿灭那地方吗？不为城里这五十个义人饶恕其中的人吗？</a:t>
            </a:r>
            <a:r>
              <a:rPr lang="zh-CN" altLang="en-US" sz="2200" dirty="0">
                <a:latin typeface="+mn-ea"/>
              </a:rPr>
              <a:t> </a:t>
            </a:r>
            <a:r>
              <a:rPr lang="en-US" altLang="zh-CN" sz="2200" dirty="0">
                <a:latin typeface="+mn-ea"/>
              </a:rPr>
              <a:t>25 </a:t>
            </a:r>
            <a:r>
              <a:rPr lang="zh-CN" altLang="en-US" sz="2200" dirty="0">
                <a:latin typeface="+mn-ea"/>
              </a:rPr>
              <a:t>将义人与恶人同杀，将义人与恶人一样看待，这断不是你所行的。审判全地的主岂不行公义吗？” </a:t>
            </a:r>
            <a:r>
              <a:rPr lang="en-US" altLang="zh-CN" sz="2200" dirty="0">
                <a:latin typeface="+mn-ea"/>
              </a:rPr>
              <a:t>26 </a:t>
            </a:r>
            <a:r>
              <a:rPr lang="zh-CN" altLang="en-US" sz="2200" dirty="0">
                <a:latin typeface="+mn-ea"/>
              </a:rPr>
              <a:t>耶和华说：“我若在所多玛城里见有五十个义人，我就为他们的缘故饶恕那地方的众人。” </a:t>
            </a:r>
            <a:r>
              <a:rPr lang="en-US" altLang="zh-CN" sz="2200" dirty="0">
                <a:latin typeface="+mn-ea"/>
              </a:rPr>
              <a:t>27 </a:t>
            </a:r>
            <a:r>
              <a:rPr lang="zh-CN" altLang="en-US" sz="2200" b="1" dirty="0">
                <a:solidFill>
                  <a:srgbClr val="0000FF"/>
                </a:solidFill>
                <a:latin typeface="+mn-ea"/>
              </a:rPr>
              <a:t>亚伯拉罕说：“我虽然是灰尘，还敢对主说话。 </a:t>
            </a:r>
            <a:r>
              <a:rPr lang="en-US" altLang="zh-CN" sz="2200" dirty="0">
                <a:latin typeface="+mn-ea"/>
              </a:rPr>
              <a:t>28 </a:t>
            </a:r>
            <a:r>
              <a:rPr lang="zh-CN" altLang="en-US" sz="2200" dirty="0">
                <a:latin typeface="+mn-ea"/>
              </a:rPr>
              <a:t>假若这五十个义人短了五个，你就因为短了五个毁灭全城吗？”他说：“我在那里若见有四十五个，也不毁灭那城。” </a:t>
            </a:r>
            <a:r>
              <a:rPr lang="en-US" altLang="zh-CN" sz="2200" dirty="0">
                <a:latin typeface="+mn-ea"/>
              </a:rPr>
              <a:t>29 </a:t>
            </a:r>
            <a:r>
              <a:rPr lang="zh-CN" altLang="en-US" sz="2200" dirty="0">
                <a:latin typeface="+mn-ea"/>
              </a:rPr>
              <a:t>亚伯拉罕又对他说：“假若在那里见有四十个怎么样呢？”他说：“为这四十个的缘故，我也不做这事。” </a:t>
            </a:r>
            <a:r>
              <a:rPr lang="en-US" altLang="zh-CN" sz="2200" dirty="0">
                <a:latin typeface="+mn-ea"/>
              </a:rPr>
              <a:t>30 </a:t>
            </a:r>
            <a:r>
              <a:rPr lang="zh-CN" altLang="en-US" sz="2200" dirty="0">
                <a:latin typeface="+mn-ea"/>
              </a:rPr>
              <a:t>亚伯拉罕说：“</a:t>
            </a:r>
            <a:r>
              <a:rPr lang="zh-CN" altLang="en-US" sz="2200" b="1" dirty="0">
                <a:solidFill>
                  <a:srgbClr val="0000FF"/>
                </a:solidFill>
                <a:latin typeface="+mn-ea"/>
              </a:rPr>
              <a:t>求主不要动怒</a:t>
            </a:r>
            <a:r>
              <a:rPr lang="zh-CN" altLang="en-US" sz="2200" dirty="0">
                <a:latin typeface="+mn-ea"/>
              </a:rPr>
              <a:t>，容我说，假若在那里见有三十个怎么样呢？”他说：“我在那里若见有三十个，我也不做这事。” </a:t>
            </a:r>
            <a:r>
              <a:rPr lang="en-US" altLang="zh-CN" sz="2200" dirty="0">
                <a:latin typeface="+mn-ea"/>
              </a:rPr>
              <a:t>31 </a:t>
            </a:r>
            <a:r>
              <a:rPr lang="zh-CN" altLang="en-US" sz="2200" dirty="0">
                <a:latin typeface="+mn-ea"/>
              </a:rPr>
              <a:t>亚伯拉罕说：“我还敢对主说话，假若在那里见有二十个怎么样呢？”他说：“为这二十个的缘故，我也不毁灭那城。” </a:t>
            </a:r>
            <a:r>
              <a:rPr lang="en-US" altLang="zh-CN" sz="2200" dirty="0">
                <a:latin typeface="+mn-ea"/>
              </a:rPr>
              <a:t>32 </a:t>
            </a:r>
            <a:r>
              <a:rPr lang="zh-CN" altLang="en-US" sz="2200" dirty="0">
                <a:latin typeface="+mn-ea"/>
              </a:rPr>
              <a:t>亚伯拉罕说：“</a:t>
            </a:r>
            <a:r>
              <a:rPr lang="zh-CN" altLang="en-US" sz="2200" b="1" dirty="0">
                <a:solidFill>
                  <a:srgbClr val="0000FF"/>
                </a:solidFill>
                <a:latin typeface="+mn-ea"/>
              </a:rPr>
              <a:t>求主不要动怒，</a:t>
            </a:r>
            <a:r>
              <a:rPr lang="zh-CN" altLang="en-US" sz="2200" dirty="0">
                <a:latin typeface="+mn-ea"/>
              </a:rPr>
              <a:t>我再说这一次，</a:t>
            </a:r>
            <a:r>
              <a:rPr lang="zh-CN" altLang="en-US" sz="2200" b="1" dirty="0">
                <a:solidFill>
                  <a:srgbClr val="0000FF"/>
                </a:solidFill>
                <a:latin typeface="+mn-ea"/>
              </a:rPr>
              <a:t>假若在那里见有十个呢？</a:t>
            </a:r>
            <a:r>
              <a:rPr lang="zh-CN" altLang="en-US" sz="2200" dirty="0">
                <a:latin typeface="+mn-ea"/>
              </a:rPr>
              <a:t>”</a:t>
            </a:r>
            <a:r>
              <a:rPr lang="zh-CN" altLang="en-US" sz="2200" b="1" dirty="0">
                <a:solidFill>
                  <a:srgbClr val="FF0000"/>
                </a:solidFill>
                <a:latin typeface="+mn-ea"/>
              </a:rPr>
              <a:t>他说：“为这十个的缘故，我也不毁灭那城。” </a:t>
            </a:r>
            <a:r>
              <a:rPr lang="en-US" altLang="zh-CN" sz="2200" dirty="0">
                <a:latin typeface="+mn-ea"/>
              </a:rPr>
              <a:t>33 </a:t>
            </a:r>
            <a:r>
              <a:rPr lang="zh-CN" altLang="en-US" sz="2200" dirty="0">
                <a:latin typeface="+mn-ea"/>
              </a:rPr>
              <a:t>耶和华与亚伯拉罕说完了话就走了；亚伯拉罕也回到自己的地方去了。</a:t>
            </a:r>
            <a:endParaRPr lang="en-US" sz="2200" dirty="0">
              <a:latin typeface="+mn-e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93E734-316C-EAD2-E5C7-FCDD21CB7334}"/>
              </a:ext>
            </a:extLst>
          </p:cNvPr>
          <p:cNvSpPr txBox="1"/>
          <p:nvPr/>
        </p:nvSpPr>
        <p:spPr>
          <a:xfrm>
            <a:off x="753333" y="5963364"/>
            <a:ext cx="883580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所要做的是什么事？</a:t>
            </a:r>
            <a:endParaRPr lang="en-US" altLang="zh-CN" sz="2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为什么不瞒着亚伯拉罕？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96852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0E7DF1-00C3-1E69-3BA4-1F1F3FA5442E}"/>
              </a:ext>
            </a:extLst>
          </p:cNvPr>
          <p:cNvSpPr txBox="1"/>
          <p:nvPr/>
        </p:nvSpPr>
        <p:spPr>
          <a:xfrm>
            <a:off x="955288" y="351234"/>
            <a:ext cx="10281424" cy="627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latin typeface="+mn-lt"/>
                <a:cs typeface="+mn-cs"/>
              </a:rPr>
              <a:t>神为什么创造</a:t>
            </a:r>
            <a:r>
              <a:rPr lang="zh-CN" altLang="en-US" sz="2800" b="1" dirty="0"/>
              <a:t>人？    </a:t>
            </a:r>
            <a:endParaRPr lang="en-US" altLang="zh-CN" sz="2800" dirty="0">
              <a:latin typeface="+mn-lt"/>
              <a:cs typeface="+mn-cs"/>
            </a:endParaRP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sz="2400" dirty="0"/>
              <a:t>1:27  </a:t>
            </a:r>
            <a:r>
              <a:rPr lang="zh-CN" altLang="en-US" sz="2400" dirty="0"/>
              <a:t>神就</a:t>
            </a:r>
            <a:r>
              <a:rPr lang="zh-CN" altLang="en-US" sz="2400" b="1" dirty="0">
                <a:solidFill>
                  <a:srgbClr val="FF0000"/>
                </a:solidFill>
              </a:rPr>
              <a:t>照着自己的形像造人</a:t>
            </a:r>
            <a:r>
              <a:rPr lang="zh-CN" altLang="en-US" sz="2400" dirty="0"/>
              <a:t>，乃是</a:t>
            </a:r>
            <a:r>
              <a:rPr lang="zh-CN" altLang="en-US" sz="2400" b="1" dirty="0">
                <a:solidFill>
                  <a:srgbClr val="FF0000"/>
                </a:solidFill>
              </a:rPr>
              <a:t>照着他的形像造男造女</a:t>
            </a:r>
            <a:r>
              <a:rPr lang="zh-CN" altLang="en-US" sz="2400" dirty="0"/>
              <a:t>。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1:28  </a:t>
            </a:r>
            <a:r>
              <a:rPr lang="zh-CN" altLang="en-US" sz="2400" dirty="0"/>
              <a:t>神就</a:t>
            </a:r>
            <a:r>
              <a:rPr lang="zh-CN" altLang="en-US" sz="2400" b="1" dirty="0">
                <a:solidFill>
                  <a:srgbClr val="FF0000"/>
                </a:solidFill>
              </a:rPr>
              <a:t>赐福</a:t>
            </a:r>
            <a:r>
              <a:rPr lang="zh-CN" altLang="en-US" sz="2400" dirty="0"/>
              <a:t>给他们，又对他们说，要</a:t>
            </a:r>
            <a:r>
              <a:rPr lang="zh-CN" altLang="en-US" sz="2400" b="1" dirty="0">
                <a:solidFill>
                  <a:srgbClr val="0000FF"/>
                </a:solidFill>
              </a:rPr>
              <a:t>生养众多</a:t>
            </a:r>
            <a:r>
              <a:rPr lang="zh-CN" altLang="en-US" sz="2400" dirty="0"/>
              <a:t>，遍满地面，</a:t>
            </a:r>
            <a:r>
              <a:rPr lang="zh-CN" altLang="en-US" sz="2400" b="1" dirty="0">
                <a:solidFill>
                  <a:srgbClr val="0000FF"/>
                </a:solidFill>
              </a:rPr>
              <a:t>治理</a:t>
            </a:r>
            <a:r>
              <a:rPr lang="zh-CN" altLang="en-US" sz="2400" dirty="0"/>
              <a:t>这地。也要</a:t>
            </a:r>
            <a:r>
              <a:rPr lang="zh-CN" altLang="en-US" sz="2400" b="1" dirty="0">
                <a:solidFill>
                  <a:srgbClr val="0000FF"/>
                </a:solidFill>
              </a:rPr>
              <a:t>管理</a:t>
            </a:r>
            <a:r>
              <a:rPr lang="zh-CN" altLang="en-US" sz="2400" dirty="0"/>
              <a:t>海里的鱼，空中的鸟，和地上各样行动的活物。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2:15</a:t>
            </a:r>
            <a:r>
              <a:rPr lang="zh-CN" altLang="en-US" sz="2400" dirty="0"/>
              <a:t>耶和华神将那人安置在伊甸园，使他</a:t>
            </a:r>
            <a:r>
              <a:rPr lang="zh-CN" altLang="en-US" sz="2400" b="1" dirty="0">
                <a:solidFill>
                  <a:srgbClr val="0000FF"/>
                </a:solidFill>
              </a:rPr>
              <a:t>修理看守</a:t>
            </a:r>
            <a:r>
              <a:rPr lang="zh-CN" altLang="en-US" sz="2400" dirty="0"/>
              <a:t>。</a:t>
            </a:r>
            <a:endParaRPr lang="en-US" altLang="zh-CN" sz="2400" dirty="0"/>
          </a:p>
          <a:p>
            <a:endParaRPr lang="en-US" altLang="zh-CN" dirty="0"/>
          </a:p>
          <a:p>
            <a:endParaRPr lang="en-US" altLang="zh-CN" dirty="0"/>
          </a:p>
          <a:p>
            <a:pPr algn="ctr"/>
            <a:r>
              <a:rPr lang="zh-CN" altLang="en-US" sz="2800" b="1" dirty="0"/>
              <a:t>原则</a:t>
            </a:r>
            <a:r>
              <a:rPr lang="en-US" altLang="zh-CN" sz="2800" b="1" dirty="0"/>
              <a:t>:</a:t>
            </a:r>
            <a:r>
              <a:rPr lang="zh-CN" altLang="en-US" sz="2800" b="1" dirty="0"/>
              <a:t>神人同工 </a:t>
            </a:r>
          </a:p>
          <a:p>
            <a:pPr algn="ctr"/>
            <a:endParaRPr lang="zh-CN" altLang="en-US" sz="2800" dirty="0"/>
          </a:p>
          <a:p>
            <a:pPr algn="ctr"/>
            <a:r>
              <a:rPr lang="zh-CN" altLang="en-US" sz="2800" b="1" dirty="0">
                <a:solidFill>
                  <a:srgbClr val="FF0000"/>
                </a:solidFill>
              </a:rPr>
              <a:t>神创造</a:t>
            </a:r>
            <a:r>
              <a:rPr lang="en-US" altLang="zh-CN" sz="2800" b="1" dirty="0">
                <a:solidFill>
                  <a:srgbClr val="FF0000"/>
                </a:solidFill>
              </a:rPr>
              <a:t>: </a:t>
            </a:r>
            <a:r>
              <a:rPr lang="zh-CN" altLang="en-US" sz="2800" b="1" dirty="0">
                <a:solidFill>
                  <a:srgbClr val="FF0000"/>
                </a:solidFill>
              </a:rPr>
              <a:t>賜福</a:t>
            </a:r>
            <a:endParaRPr lang="en-US" altLang="zh-CN" sz="2800" b="1" dirty="0">
              <a:solidFill>
                <a:srgbClr val="FF0000"/>
              </a:solidFill>
            </a:endParaRPr>
          </a:p>
          <a:p>
            <a:pPr algn="ctr"/>
            <a:endParaRPr lang="en-US" altLang="zh-CN" sz="2800" dirty="0"/>
          </a:p>
          <a:p>
            <a:pPr algn="ctr"/>
            <a:r>
              <a:rPr lang="zh-CN" altLang="en-US" sz="2800" b="1" dirty="0">
                <a:solidFill>
                  <a:srgbClr val="0000FF"/>
                </a:solidFill>
              </a:rPr>
              <a:t>人的责任</a:t>
            </a:r>
            <a:r>
              <a:rPr lang="en-US" altLang="zh-CN" sz="2800" b="1" dirty="0">
                <a:solidFill>
                  <a:srgbClr val="0000FF"/>
                </a:solidFill>
              </a:rPr>
              <a:t>: </a:t>
            </a:r>
            <a:r>
              <a:rPr lang="zh-CN" altLang="en-US" sz="2800" b="1" dirty="0">
                <a:solidFill>
                  <a:srgbClr val="0000FF"/>
                </a:solidFill>
              </a:rPr>
              <a:t>管理，治理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8D717F-2289-0EB7-4E77-4C2AD4F1DE4A}"/>
              </a:ext>
            </a:extLst>
          </p:cNvPr>
          <p:cNvSpPr txBox="1"/>
          <p:nvPr/>
        </p:nvSpPr>
        <p:spPr>
          <a:xfrm>
            <a:off x="7934091" y="300441"/>
            <a:ext cx="30721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</a:rPr>
              <a:t>荣耀神</a:t>
            </a:r>
            <a:endParaRPr lang="en-US" altLang="zh-CN" sz="2800" b="1" dirty="0">
              <a:solidFill>
                <a:srgbClr val="FF0000"/>
              </a:solidFill>
            </a:endParaRPr>
          </a:p>
          <a:p>
            <a:pPr algn="ctr"/>
            <a:r>
              <a:rPr lang="zh-CN" altLang="en-US" sz="2000" b="1" dirty="0">
                <a:solidFill>
                  <a:srgbClr val="FF0000"/>
                </a:solidFill>
              </a:rPr>
              <a:t>神的荣耀接着人彰显出来</a:t>
            </a:r>
            <a:endParaRPr lang="en-US" altLang="zh-CN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79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E7852F1-68DD-170D-2737-4AAF9EBB6B4F}"/>
              </a:ext>
            </a:extLst>
          </p:cNvPr>
          <p:cNvSpPr txBox="1"/>
          <p:nvPr/>
        </p:nvSpPr>
        <p:spPr>
          <a:xfrm>
            <a:off x="123008" y="115609"/>
            <a:ext cx="11866535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200" dirty="0"/>
              <a:t>‪</a:t>
            </a:r>
            <a:r>
              <a:rPr lang="zh-CN" altLang="en-US" sz="2200" b="1" dirty="0">
                <a:latin typeface="+mn-ea"/>
              </a:rPr>
              <a:t>‪</a:t>
            </a:r>
            <a:r>
              <a:rPr lang="zh-CN" altLang="en-US" sz="3200" b="1" dirty="0"/>
              <a:t>为什么不瞒着亚伯拉罕？</a:t>
            </a:r>
            <a:endParaRPr lang="en-US" sz="3200" b="1" dirty="0"/>
          </a:p>
          <a:p>
            <a:endParaRPr lang="en-US" altLang="zh-CN" sz="2200" b="1" dirty="0">
              <a:latin typeface="+mn-ea"/>
            </a:endParaRPr>
          </a:p>
          <a:p>
            <a:r>
              <a:rPr lang="zh-CN" altLang="en-US" sz="2200" dirty="0">
                <a:latin typeface="+mn-ea"/>
              </a:rPr>
              <a:t>诗篇‬</a:t>
            </a:r>
            <a:r>
              <a:rPr lang="en-US" altLang="zh-CN" sz="2200" dirty="0">
                <a:latin typeface="+mn-ea"/>
              </a:rPr>
              <a:t>25:14 </a:t>
            </a:r>
            <a:r>
              <a:rPr lang="zh-CN" altLang="en-US" sz="2200" b="1" dirty="0">
                <a:solidFill>
                  <a:srgbClr val="FF0000"/>
                </a:solidFill>
                <a:latin typeface="+mn-ea"/>
              </a:rPr>
              <a:t>耶和华与敬畏他的人亲密；他必将自己的约指示他们</a:t>
            </a:r>
            <a:r>
              <a:rPr lang="zh-CN" altLang="en-US" sz="2200" dirty="0">
                <a:latin typeface="+mn-ea"/>
              </a:rPr>
              <a:t>。</a:t>
            </a:r>
            <a:endParaRPr lang="en-US" altLang="zh-CN" sz="2200" dirty="0">
              <a:latin typeface="+mn-ea"/>
            </a:endParaRPr>
          </a:p>
          <a:p>
            <a:endParaRPr lang="en-US" sz="2200" dirty="0">
              <a:latin typeface="+mn-ea"/>
            </a:endParaRPr>
          </a:p>
          <a:p>
            <a:r>
              <a:rPr lang="zh-CN" altLang="en-US" sz="2200" dirty="0">
                <a:latin typeface="+mn-ea"/>
              </a:rPr>
              <a:t>‪约翰福音‬</a:t>
            </a:r>
            <a:r>
              <a:rPr lang="en-US" altLang="zh-CN" sz="2200" dirty="0">
                <a:latin typeface="+mn-ea"/>
              </a:rPr>
              <a:t>15:14 </a:t>
            </a:r>
            <a:r>
              <a:rPr lang="zh-CN" altLang="en-US" sz="2200" b="1" dirty="0">
                <a:solidFill>
                  <a:srgbClr val="FF0000"/>
                </a:solidFill>
                <a:latin typeface="+mn-ea"/>
              </a:rPr>
              <a:t>你们若遵行我所吩咐的，就是我的朋友了</a:t>
            </a:r>
            <a:r>
              <a:rPr lang="zh-CN" altLang="en-US" sz="2200" dirty="0">
                <a:latin typeface="+mn-ea"/>
              </a:rPr>
              <a:t>。 </a:t>
            </a:r>
            <a:r>
              <a:rPr lang="en-US" altLang="zh-CN" sz="2200" dirty="0">
                <a:latin typeface="+mn-ea"/>
              </a:rPr>
              <a:t>15 </a:t>
            </a:r>
            <a:r>
              <a:rPr lang="zh-CN" altLang="en-US" sz="2200" dirty="0">
                <a:latin typeface="+mn-ea"/>
              </a:rPr>
              <a:t>以后我不再称你们为仆人，因仆人不知道主人所做的事。</a:t>
            </a:r>
            <a:r>
              <a:rPr lang="zh-CN" altLang="en-US" sz="2200" b="1" dirty="0">
                <a:solidFill>
                  <a:srgbClr val="FF0000"/>
                </a:solidFill>
                <a:latin typeface="+mn-ea"/>
              </a:rPr>
              <a:t>我乃称你们为朋友；因我从我父所听见的，已经都告诉你们了</a:t>
            </a:r>
            <a:r>
              <a:rPr lang="zh-CN" altLang="en-US" sz="2200" dirty="0">
                <a:latin typeface="+mn-ea"/>
              </a:rPr>
              <a:t>。</a:t>
            </a:r>
            <a:endParaRPr lang="en-US" altLang="zh-CN" sz="2200" dirty="0">
              <a:latin typeface="+mn-ea"/>
            </a:endParaRPr>
          </a:p>
          <a:p>
            <a:endParaRPr lang="en-US" altLang="zh-CN" sz="2200" dirty="0">
              <a:latin typeface="+mn-ea"/>
            </a:endParaRPr>
          </a:p>
          <a:p>
            <a:r>
              <a:rPr lang="zh-CN" altLang="en-US" sz="2200" dirty="0">
                <a:latin typeface="+mn-ea"/>
              </a:rPr>
              <a:t>‪创世记‬</a:t>
            </a:r>
            <a:r>
              <a:rPr lang="en-US" altLang="zh-CN" sz="2200" dirty="0">
                <a:latin typeface="+mn-ea"/>
              </a:rPr>
              <a:t>18:18 </a:t>
            </a:r>
            <a:r>
              <a:rPr lang="zh-CN" altLang="en-US" sz="2200" b="1" dirty="0">
                <a:solidFill>
                  <a:srgbClr val="FF0000"/>
                </a:solidFill>
                <a:latin typeface="+mn-ea"/>
              </a:rPr>
              <a:t>亚伯拉罕必要成为强大的国；地上的万国都必因他得福。 </a:t>
            </a:r>
            <a:r>
              <a:rPr lang="en-US" altLang="zh-CN" sz="2200" b="1" dirty="0">
                <a:solidFill>
                  <a:srgbClr val="FF0000"/>
                </a:solidFill>
                <a:latin typeface="+mn-ea"/>
              </a:rPr>
              <a:t>19 </a:t>
            </a:r>
            <a:r>
              <a:rPr lang="zh-CN" altLang="en-US" sz="2200" b="1" dirty="0">
                <a:solidFill>
                  <a:srgbClr val="FF0000"/>
                </a:solidFill>
                <a:latin typeface="+mn-ea"/>
              </a:rPr>
              <a:t>我眷顾他，为要叫他吩咐他的众子和他的眷属遵守我的道，秉公行义，使我所应许亚伯拉罕的话都成就了。”</a:t>
            </a:r>
            <a:endParaRPr lang="en-US" altLang="zh-CN" sz="2200" b="1" dirty="0">
              <a:solidFill>
                <a:srgbClr val="FF0000"/>
              </a:solidFill>
              <a:latin typeface="+mn-ea"/>
            </a:endParaRPr>
          </a:p>
          <a:p>
            <a:endParaRPr lang="en-US" altLang="zh-CN" sz="2200" b="1" dirty="0">
              <a:solidFill>
                <a:srgbClr val="FF0000"/>
              </a:solidFill>
              <a:latin typeface="+mn-ea"/>
            </a:endParaRPr>
          </a:p>
          <a:p>
            <a:r>
              <a:rPr lang="zh-CN" altLang="en-US" sz="2200" b="1" dirty="0">
                <a:solidFill>
                  <a:srgbClr val="FF0000"/>
                </a:solidFill>
                <a:latin typeface="+mn-ea"/>
              </a:rPr>
              <a:t>‪雅各书‬</a:t>
            </a:r>
            <a:r>
              <a:rPr lang="en-US" altLang="zh-CN" sz="2200" b="1" dirty="0">
                <a:solidFill>
                  <a:srgbClr val="FF0000"/>
                </a:solidFill>
                <a:latin typeface="+mn-ea"/>
              </a:rPr>
              <a:t>2:23 </a:t>
            </a:r>
            <a:r>
              <a:rPr lang="zh-CN" altLang="en-US" sz="2200" b="1" dirty="0">
                <a:solidFill>
                  <a:srgbClr val="FF0000"/>
                </a:solidFill>
                <a:latin typeface="+mn-ea"/>
              </a:rPr>
              <a:t>这就应验经上所说：“亚伯拉罕信　神，这就算为他的义。”他又得称为　神的朋友。</a:t>
            </a:r>
            <a:endParaRPr lang="en-US" altLang="zh-CN" sz="2200" b="1" dirty="0">
              <a:solidFill>
                <a:srgbClr val="FF0000"/>
              </a:solidFill>
              <a:latin typeface="+mn-ea"/>
            </a:endParaRPr>
          </a:p>
          <a:p>
            <a:endParaRPr lang="en-US" altLang="zh-CN" sz="2200" b="1" dirty="0">
              <a:solidFill>
                <a:srgbClr val="FF0000"/>
              </a:solidFill>
              <a:latin typeface="+mn-ea"/>
            </a:endParaRPr>
          </a:p>
          <a:p>
            <a:r>
              <a:rPr lang="en-US" altLang="zh-CN" sz="2200" b="1" dirty="0">
                <a:solidFill>
                  <a:srgbClr val="FF0000"/>
                </a:solidFill>
                <a:latin typeface="+mn-ea"/>
              </a:rPr>
              <a:t>…</a:t>
            </a:r>
          </a:p>
          <a:p>
            <a:endParaRPr lang="en-US" sz="2200" dirty="0">
              <a:latin typeface="+mn-ea"/>
            </a:endParaRPr>
          </a:p>
          <a:p>
            <a:r>
              <a:rPr lang="zh-CN" altLang="en-US" sz="2200" dirty="0">
                <a:latin typeface="+mn-ea"/>
              </a:rPr>
              <a:t>‪</a:t>
            </a:r>
            <a:endParaRPr lang="en-US" sz="2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62413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E7852F1-68DD-170D-2737-4AAF9EBB6B4F}"/>
              </a:ext>
            </a:extLst>
          </p:cNvPr>
          <p:cNvSpPr txBox="1"/>
          <p:nvPr/>
        </p:nvSpPr>
        <p:spPr>
          <a:xfrm>
            <a:off x="123008" y="115609"/>
            <a:ext cx="11866535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dirty="0"/>
              <a:t>‪</a:t>
            </a:r>
            <a:r>
              <a:rPr lang="zh-CN" altLang="en-US" sz="2200" dirty="0">
                <a:latin typeface="+mn-ea"/>
              </a:rPr>
              <a:t>‪</a:t>
            </a:r>
            <a:r>
              <a:rPr lang="zh-CN" altLang="en-US" sz="2200" b="1" dirty="0">
                <a:latin typeface="+mn-ea"/>
              </a:rPr>
              <a:t>创世记‬</a:t>
            </a:r>
            <a:r>
              <a:rPr lang="en-US" altLang="zh-CN" sz="2200" b="1" dirty="0">
                <a:latin typeface="+mn-ea"/>
              </a:rPr>
              <a:t>19:1-11 </a:t>
            </a:r>
          </a:p>
          <a:p>
            <a:r>
              <a:rPr lang="en-US" altLang="zh-CN" sz="2200" dirty="0">
                <a:latin typeface="+mn-ea"/>
              </a:rPr>
              <a:t>1 </a:t>
            </a:r>
            <a:r>
              <a:rPr lang="zh-CN" altLang="en-US" sz="2200" dirty="0">
                <a:latin typeface="+mn-ea"/>
              </a:rPr>
              <a:t>那两个天使晚上到了所多玛；</a:t>
            </a:r>
            <a:r>
              <a:rPr lang="zh-CN" altLang="en-US" sz="2200" dirty="0">
                <a:solidFill>
                  <a:srgbClr val="0000FF"/>
                </a:solidFill>
                <a:latin typeface="+mn-ea"/>
              </a:rPr>
              <a:t>罗得正坐在所多玛城门口，看见他们，就起来迎接，脸伏于地下拜，</a:t>
            </a:r>
            <a:r>
              <a:rPr lang="zh-CN" altLang="en-US" sz="2200" dirty="0">
                <a:latin typeface="+mn-ea"/>
              </a:rPr>
              <a:t> </a:t>
            </a:r>
            <a:r>
              <a:rPr lang="en-US" altLang="zh-CN" sz="2200" dirty="0">
                <a:latin typeface="+mn-ea"/>
              </a:rPr>
              <a:t>2 </a:t>
            </a:r>
            <a:r>
              <a:rPr lang="zh-CN" altLang="en-US" sz="2200" dirty="0">
                <a:latin typeface="+mn-ea"/>
              </a:rPr>
              <a:t>说：“我主啊，请你们到仆人家里洗洗脚，住一夜，清早起来再走。”他们说：“不！我们要在街上过夜。” </a:t>
            </a:r>
            <a:r>
              <a:rPr lang="en-US" altLang="zh-CN" sz="2200" dirty="0">
                <a:latin typeface="+mn-ea"/>
              </a:rPr>
              <a:t>3 </a:t>
            </a:r>
            <a:r>
              <a:rPr lang="zh-CN" altLang="en-US" sz="2200" dirty="0">
                <a:solidFill>
                  <a:srgbClr val="0000FF"/>
                </a:solidFill>
                <a:latin typeface="+mn-ea"/>
              </a:rPr>
              <a:t>罗得切切地请他们</a:t>
            </a:r>
            <a:r>
              <a:rPr lang="zh-CN" altLang="en-US" sz="2200" dirty="0">
                <a:latin typeface="+mn-ea"/>
              </a:rPr>
              <a:t>，他们这才进去，到他屋里。</a:t>
            </a:r>
            <a:r>
              <a:rPr lang="zh-CN" altLang="en-US" sz="2200" dirty="0">
                <a:solidFill>
                  <a:srgbClr val="0000FF"/>
                </a:solidFill>
                <a:latin typeface="+mn-ea"/>
              </a:rPr>
              <a:t>罗得为他们预备筵席，烤无酵饼</a:t>
            </a:r>
            <a:r>
              <a:rPr lang="zh-CN" altLang="en-US" sz="2200" dirty="0">
                <a:latin typeface="+mn-ea"/>
              </a:rPr>
              <a:t>，他们就吃了。 </a:t>
            </a:r>
            <a:r>
              <a:rPr lang="en-US" altLang="zh-CN" sz="2200" dirty="0">
                <a:latin typeface="+mn-ea"/>
              </a:rPr>
              <a:t>4 </a:t>
            </a:r>
            <a:r>
              <a:rPr lang="zh-CN" altLang="en-US" sz="2200" dirty="0">
                <a:latin typeface="+mn-ea"/>
              </a:rPr>
              <a:t>他们还没有躺下，</a:t>
            </a:r>
            <a:r>
              <a:rPr lang="zh-CN" altLang="en-US" sz="2200" dirty="0">
                <a:solidFill>
                  <a:srgbClr val="FF0000"/>
                </a:solidFill>
                <a:latin typeface="+mn-ea"/>
              </a:rPr>
              <a:t>所多玛城里各处的人，连老带少，都来围住那房子</a:t>
            </a:r>
            <a:r>
              <a:rPr lang="zh-CN" altLang="en-US" sz="2200" dirty="0">
                <a:latin typeface="+mn-ea"/>
              </a:rPr>
              <a:t>， </a:t>
            </a:r>
            <a:r>
              <a:rPr lang="en-US" altLang="zh-CN" sz="2200" dirty="0">
                <a:latin typeface="+mn-ea"/>
              </a:rPr>
              <a:t>5 </a:t>
            </a:r>
            <a:r>
              <a:rPr lang="zh-CN" altLang="en-US" sz="2200" dirty="0">
                <a:latin typeface="+mn-ea"/>
              </a:rPr>
              <a:t>呼叫罗得说：“今日晚上到你这里来的人在哪里呢？把他们带出来，任我们所为。” </a:t>
            </a:r>
            <a:r>
              <a:rPr lang="en-US" altLang="zh-CN" sz="2200" dirty="0">
                <a:latin typeface="+mn-ea"/>
              </a:rPr>
              <a:t>6 </a:t>
            </a:r>
            <a:r>
              <a:rPr lang="zh-CN" altLang="en-US" sz="2200" dirty="0">
                <a:latin typeface="+mn-ea"/>
              </a:rPr>
              <a:t>罗得出来，把门关上，到众人那里， </a:t>
            </a:r>
            <a:r>
              <a:rPr lang="en-US" altLang="zh-CN" sz="2200" dirty="0">
                <a:latin typeface="+mn-ea"/>
              </a:rPr>
              <a:t>7 </a:t>
            </a:r>
            <a:r>
              <a:rPr lang="zh-CN" altLang="en-US" sz="2200" dirty="0">
                <a:latin typeface="+mn-ea"/>
              </a:rPr>
              <a:t>说：“众弟兄，请你们不要做这恶事。 </a:t>
            </a:r>
            <a:r>
              <a:rPr lang="en-US" altLang="zh-CN" sz="2200" dirty="0">
                <a:latin typeface="+mn-ea"/>
              </a:rPr>
              <a:t>8 </a:t>
            </a:r>
            <a:r>
              <a:rPr lang="zh-CN" altLang="en-US" sz="2200" dirty="0">
                <a:latin typeface="+mn-ea"/>
              </a:rPr>
              <a:t>我有两个女儿，还是处女，容我领出来，任凭你们的心愿而行；只是这两个人既然到我舍下，不要向他们做什么。” </a:t>
            </a:r>
            <a:r>
              <a:rPr lang="en-US" altLang="zh-CN" sz="2200" dirty="0">
                <a:latin typeface="+mn-ea"/>
              </a:rPr>
              <a:t>9 </a:t>
            </a:r>
            <a:r>
              <a:rPr lang="zh-CN" altLang="en-US" sz="2200" dirty="0">
                <a:latin typeface="+mn-ea"/>
              </a:rPr>
              <a:t>众人说：“退去吧！”又说：“</a:t>
            </a:r>
            <a:r>
              <a:rPr lang="zh-CN" altLang="en-US" sz="2200" dirty="0">
                <a:solidFill>
                  <a:srgbClr val="FF0000"/>
                </a:solidFill>
                <a:latin typeface="+mn-ea"/>
              </a:rPr>
              <a:t>这个人来寄居，还想要作官哪！现在我们要害你比害他们更甚。</a:t>
            </a:r>
            <a:r>
              <a:rPr lang="zh-CN" altLang="en-US" sz="2200" dirty="0">
                <a:latin typeface="+mn-ea"/>
              </a:rPr>
              <a:t>”众人就</a:t>
            </a:r>
            <a:r>
              <a:rPr lang="zh-CN" altLang="en-US" sz="2200" dirty="0">
                <a:solidFill>
                  <a:srgbClr val="FF0000"/>
                </a:solidFill>
                <a:latin typeface="+mn-ea"/>
              </a:rPr>
              <a:t>向前拥挤罗得，要攻破房门</a:t>
            </a:r>
            <a:r>
              <a:rPr lang="zh-CN" altLang="en-US" sz="2200" dirty="0">
                <a:latin typeface="+mn-ea"/>
              </a:rPr>
              <a:t>。 </a:t>
            </a:r>
            <a:r>
              <a:rPr lang="en-US" altLang="zh-CN" sz="2200" dirty="0">
                <a:latin typeface="+mn-ea"/>
              </a:rPr>
              <a:t>10 </a:t>
            </a:r>
            <a:r>
              <a:rPr lang="zh-CN" altLang="en-US" sz="2200" dirty="0">
                <a:latin typeface="+mn-ea"/>
              </a:rPr>
              <a:t>只是那二人伸出手来，将罗得拉进屋去，把门关上， </a:t>
            </a:r>
            <a:r>
              <a:rPr lang="en-US" altLang="zh-CN" sz="2200" dirty="0">
                <a:latin typeface="+mn-ea"/>
              </a:rPr>
              <a:t>11 </a:t>
            </a:r>
            <a:r>
              <a:rPr lang="zh-CN" altLang="en-US" sz="2200" dirty="0">
                <a:latin typeface="+mn-ea"/>
              </a:rPr>
              <a:t>并且使门外的人，无论老少，眼都昏迷；他们摸来摸去，总寻不着房门。</a:t>
            </a:r>
            <a:endParaRPr lang="en-US" sz="2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5113120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0703" y="313038"/>
            <a:ext cx="11401167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200" dirty="0"/>
              <a:t>‪‪</a:t>
            </a:r>
            <a:r>
              <a:rPr lang="zh-CN" altLang="en-US" sz="2400" dirty="0">
                <a:latin typeface="+mn-ea"/>
              </a:rPr>
              <a:t>创世记‬</a:t>
            </a:r>
            <a:r>
              <a:rPr lang="en-US" altLang="zh-CN" sz="2400" dirty="0">
                <a:latin typeface="+mn-ea"/>
              </a:rPr>
              <a:t>18:20 </a:t>
            </a:r>
            <a:r>
              <a:rPr lang="zh-CN" altLang="en-US" sz="2400" dirty="0">
                <a:latin typeface="+mn-ea"/>
              </a:rPr>
              <a:t>耶和华说：“所多玛和蛾摩拉的罪恶甚重，声闻于我。</a:t>
            </a:r>
            <a:endParaRPr lang="en-US" altLang="zh-CN" sz="2400" dirty="0">
              <a:latin typeface="+mn-ea"/>
            </a:endParaRPr>
          </a:p>
          <a:p>
            <a:endParaRPr lang="en-US" altLang="zh-CN" sz="2200" dirty="0">
              <a:latin typeface="+mn-ea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3600" dirty="0">
                <a:latin typeface="+mn-ea"/>
              </a:rPr>
              <a:t>所多玛和蛾摩拉的罪恶是什么？</a:t>
            </a:r>
            <a:endParaRPr lang="en-US" altLang="zh-CN" sz="3600" dirty="0">
              <a:latin typeface="+mn-ea"/>
            </a:endParaRPr>
          </a:p>
          <a:p>
            <a:endParaRPr lang="en-US" altLang="zh-CN" sz="2200" dirty="0">
              <a:latin typeface="+mn-ea"/>
            </a:endParaRPr>
          </a:p>
          <a:p>
            <a:r>
              <a:rPr lang="zh-CN" altLang="en-US" sz="2200" dirty="0">
                <a:latin typeface="+mn-ea"/>
              </a:rPr>
              <a:t>同性恋？</a:t>
            </a:r>
            <a:endParaRPr lang="en-US" altLang="zh-CN" sz="2200" dirty="0">
              <a:latin typeface="+mn-ea"/>
            </a:endParaRPr>
          </a:p>
          <a:p>
            <a:r>
              <a:rPr lang="zh-CN" altLang="en-US" sz="2200" dirty="0">
                <a:latin typeface="+mn-ea"/>
              </a:rPr>
              <a:t>纵容的罪恶？</a:t>
            </a:r>
            <a:endParaRPr lang="en-US" altLang="zh-CN" sz="2200" dirty="0">
              <a:latin typeface="+mn-ea"/>
            </a:endParaRPr>
          </a:p>
          <a:p>
            <a:r>
              <a:rPr lang="zh-CN" altLang="en-US" sz="2200" dirty="0">
                <a:latin typeface="+mn-ea"/>
              </a:rPr>
              <a:t>结伴</a:t>
            </a:r>
            <a:r>
              <a:rPr lang="zh-CN" altLang="en-US" sz="2200" dirty="0"/>
              <a:t>作惡</a:t>
            </a:r>
            <a:r>
              <a:rPr lang="en-US" altLang="zh-CN" sz="2200" dirty="0"/>
              <a:t>?</a:t>
            </a:r>
            <a:endParaRPr lang="en-US" altLang="zh-CN" sz="2200" dirty="0">
              <a:latin typeface="+mn-ea"/>
            </a:endParaRPr>
          </a:p>
          <a:p>
            <a:endParaRPr lang="en-US" altLang="zh-CN" sz="2200" dirty="0">
              <a:latin typeface="+mn-ea"/>
            </a:endParaRPr>
          </a:p>
          <a:p>
            <a:r>
              <a:rPr lang="zh-CN" altLang="en-US" sz="2200" dirty="0">
                <a:latin typeface="+mn-ea"/>
              </a:rPr>
              <a:t>‪利未记‬</a:t>
            </a:r>
            <a:r>
              <a:rPr lang="en-US" altLang="zh-CN" sz="2200" dirty="0">
                <a:latin typeface="+mn-ea"/>
              </a:rPr>
              <a:t>18:22,28-29 </a:t>
            </a:r>
            <a:r>
              <a:rPr lang="zh-CN" altLang="en-US" sz="2200" dirty="0">
                <a:latin typeface="+mn-ea"/>
              </a:rPr>
              <a:t>和合本</a:t>
            </a:r>
          </a:p>
          <a:p>
            <a:r>
              <a:rPr lang="en-US" altLang="zh-CN" sz="2200" dirty="0">
                <a:latin typeface="+mn-ea"/>
              </a:rPr>
              <a:t>22 </a:t>
            </a:r>
            <a:r>
              <a:rPr lang="zh-CN" altLang="en-US" sz="2200" dirty="0">
                <a:latin typeface="+mn-ea"/>
              </a:rPr>
              <a:t>不可与男人苟合，像与女人一样；这本是可憎恶的。</a:t>
            </a:r>
            <a:r>
              <a:rPr lang="en-US" altLang="zh-CN" sz="2200" dirty="0">
                <a:latin typeface="+mn-ea"/>
              </a:rPr>
              <a:t>……</a:t>
            </a:r>
          </a:p>
          <a:p>
            <a:r>
              <a:rPr lang="en-US" altLang="zh-CN" sz="2200" dirty="0">
                <a:latin typeface="+mn-ea"/>
              </a:rPr>
              <a:t>28 </a:t>
            </a:r>
            <a:r>
              <a:rPr lang="zh-CN" altLang="en-US" sz="2200" dirty="0">
                <a:latin typeface="+mn-ea"/>
              </a:rPr>
              <a:t>免得你们玷污那地的时候，地就把你们吐出，像吐出在你们以先的国民一样。 </a:t>
            </a:r>
            <a:r>
              <a:rPr lang="en-US" altLang="zh-CN" sz="2200" dirty="0">
                <a:latin typeface="+mn-ea"/>
              </a:rPr>
              <a:t>29 </a:t>
            </a:r>
            <a:r>
              <a:rPr lang="zh-CN" altLang="en-US" sz="2200" dirty="0">
                <a:latin typeface="+mn-ea"/>
              </a:rPr>
              <a:t>无论什么人，行了其中可憎的一件事，必从民中剪除。</a:t>
            </a:r>
            <a:endParaRPr lang="en-US" altLang="zh-CN" sz="2200" dirty="0">
              <a:latin typeface="+mn-ea"/>
            </a:endParaRPr>
          </a:p>
          <a:p>
            <a:endParaRPr lang="en-US" altLang="zh-CN" sz="2200" dirty="0">
              <a:latin typeface="+mn-ea"/>
            </a:endParaRPr>
          </a:p>
          <a:p>
            <a:r>
              <a:rPr lang="zh-CN" altLang="en-US" sz="2200" dirty="0">
                <a:latin typeface="+mn-ea"/>
              </a:rPr>
              <a:t>‪犹大书‬</a:t>
            </a:r>
            <a:r>
              <a:rPr lang="en-US" altLang="zh-CN" sz="2200" dirty="0">
                <a:latin typeface="+mn-ea"/>
              </a:rPr>
              <a:t>1:7 </a:t>
            </a:r>
            <a:r>
              <a:rPr lang="zh-CN" altLang="en-US" sz="2200" dirty="0">
                <a:latin typeface="+mn-ea"/>
              </a:rPr>
              <a:t>又如所多玛、蛾摩拉和周围城邑的人，也照他们一味地行淫，随从逆性的情欲，就受永火的刑罚，作为鉴戒。</a:t>
            </a:r>
            <a:endParaRPr lang="en-US" sz="2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8336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E7852F1-68DD-170D-2737-4AAF9EBB6B4F}"/>
              </a:ext>
            </a:extLst>
          </p:cNvPr>
          <p:cNvSpPr txBox="1"/>
          <p:nvPr/>
        </p:nvSpPr>
        <p:spPr>
          <a:xfrm>
            <a:off x="123008" y="115609"/>
            <a:ext cx="11866535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dirty="0"/>
              <a:t>‪</a:t>
            </a:r>
            <a:r>
              <a:rPr lang="zh-CN" altLang="en-US" sz="2200" dirty="0">
                <a:latin typeface="+mn-ea"/>
              </a:rPr>
              <a:t>‪</a:t>
            </a:r>
            <a:r>
              <a:rPr lang="zh-CN" altLang="en-US" sz="2200" b="1" dirty="0">
                <a:latin typeface="+mn-ea"/>
              </a:rPr>
              <a:t>创世记‬</a:t>
            </a:r>
            <a:r>
              <a:rPr lang="en-US" altLang="zh-CN" sz="2200" b="1" dirty="0">
                <a:latin typeface="+mn-ea"/>
              </a:rPr>
              <a:t>19:12-29</a:t>
            </a:r>
          </a:p>
          <a:p>
            <a:r>
              <a:rPr lang="en-US" altLang="zh-CN" sz="2200" dirty="0">
                <a:latin typeface="+mn-ea"/>
              </a:rPr>
              <a:t>12 </a:t>
            </a:r>
            <a:r>
              <a:rPr lang="zh-CN" altLang="en-US" sz="2200" dirty="0">
                <a:latin typeface="+mn-ea"/>
              </a:rPr>
              <a:t>二人对罗得说：“你这里还有什么人吗？无论是女婿是儿女，和这城中一切属你的人，你都要将他们从这地方带出去。 </a:t>
            </a:r>
            <a:r>
              <a:rPr lang="en-US" altLang="zh-CN" sz="2200" dirty="0">
                <a:latin typeface="+mn-ea"/>
              </a:rPr>
              <a:t>13 </a:t>
            </a:r>
            <a:r>
              <a:rPr lang="zh-CN" altLang="en-US" sz="2200" dirty="0">
                <a:latin typeface="+mn-ea"/>
              </a:rPr>
              <a:t>我们要毁灭这地方；因为城内罪恶的声音在耶和华面前甚大，耶和华差我们来，要毁灭这地方。” </a:t>
            </a:r>
            <a:r>
              <a:rPr lang="en-US" altLang="zh-CN" sz="2200" dirty="0">
                <a:latin typeface="+mn-ea"/>
              </a:rPr>
              <a:t>14 </a:t>
            </a:r>
            <a:r>
              <a:rPr lang="zh-CN" altLang="en-US" sz="2200" dirty="0">
                <a:latin typeface="+mn-ea"/>
              </a:rPr>
              <a:t>罗得就出去，告诉娶了他女儿的女婿们（“娶了”或作“将要娶”）说：“你们起来离开这地方，因为耶和华要毁灭这城。”</a:t>
            </a:r>
            <a:r>
              <a:rPr lang="zh-CN" altLang="en-US" sz="2200" dirty="0">
                <a:solidFill>
                  <a:srgbClr val="0000FF"/>
                </a:solidFill>
                <a:latin typeface="+mn-ea"/>
              </a:rPr>
              <a:t>他女婿们却以为他说的是戏言</a:t>
            </a:r>
            <a:r>
              <a:rPr lang="zh-CN" altLang="en-US" sz="2200" dirty="0">
                <a:latin typeface="+mn-ea"/>
              </a:rPr>
              <a:t>。</a:t>
            </a:r>
          </a:p>
          <a:p>
            <a:r>
              <a:rPr lang="en-US" altLang="zh-CN" sz="2200" dirty="0">
                <a:latin typeface="+mn-ea"/>
              </a:rPr>
              <a:t>15 </a:t>
            </a:r>
            <a:r>
              <a:rPr lang="zh-CN" altLang="en-US" sz="2200" dirty="0">
                <a:latin typeface="+mn-ea"/>
              </a:rPr>
              <a:t>天明了，</a:t>
            </a:r>
            <a:r>
              <a:rPr lang="zh-CN" altLang="en-US" sz="2200" dirty="0">
                <a:solidFill>
                  <a:srgbClr val="FF0000"/>
                </a:solidFill>
                <a:latin typeface="+mn-ea"/>
              </a:rPr>
              <a:t>天使催逼罗得说：“起来！带着你的妻子和你在这里的两个女儿出去，免得你因这城里的罪恶同被剿灭。” </a:t>
            </a:r>
            <a:r>
              <a:rPr lang="en-US" altLang="zh-CN" sz="2200" dirty="0">
                <a:latin typeface="+mn-ea"/>
              </a:rPr>
              <a:t>16 </a:t>
            </a:r>
            <a:r>
              <a:rPr lang="zh-CN" altLang="en-US" sz="2200" b="1" dirty="0">
                <a:solidFill>
                  <a:srgbClr val="0000FF"/>
                </a:solidFill>
                <a:latin typeface="+mn-ea"/>
              </a:rPr>
              <a:t>但罗得迟延不走</a:t>
            </a:r>
            <a:r>
              <a:rPr lang="zh-CN" altLang="en-US" sz="2200" dirty="0">
                <a:latin typeface="+mn-ea"/>
              </a:rPr>
              <a:t>。</a:t>
            </a:r>
            <a:r>
              <a:rPr lang="zh-CN" altLang="en-US" sz="2200" dirty="0">
                <a:solidFill>
                  <a:srgbClr val="FF0000"/>
                </a:solidFill>
                <a:latin typeface="+mn-ea"/>
              </a:rPr>
              <a:t>二人因为</a:t>
            </a:r>
            <a:r>
              <a:rPr lang="zh-CN" altLang="en-US" sz="2200" b="1" dirty="0">
                <a:solidFill>
                  <a:srgbClr val="FF0000"/>
                </a:solidFill>
                <a:latin typeface="+mn-ea"/>
              </a:rPr>
              <a:t>耶和华怜恤罗得</a:t>
            </a:r>
            <a:r>
              <a:rPr lang="zh-CN" altLang="en-US" sz="2200" dirty="0">
                <a:solidFill>
                  <a:srgbClr val="FF0000"/>
                </a:solidFill>
                <a:latin typeface="+mn-ea"/>
              </a:rPr>
              <a:t>，就拉着他的手和他妻子的手，并他两个女儿的手，把他们领出来，安置在城外； </a:t>
            </a:r>
            <a:r>
              <a:rPr lang="en-US" altLang="zh-CN" sz="2200" dirty="0">
                <a:solidFill>
                  <a:srgbClr val="FF0000"/>
                </a:solidFill>
                <a:latin typeface="+mn-ea"/>
              </a:rPr>
              <a:t>17 </a:t>
            </a:r>
            <a:r>
              <a:rPr lang="zh-CN" altLang="en-US" sz="2200" dirty="0">
                <a:solidFill>
                  <a:srgbClr val="FF0000"/>
                </a:solidFill>
                <a:latin typeface="+mn-ea"/>
              </a:rPr>
              <a:t>领他们出来以后，就说：“逃命吧！</a:t>
            </a:r>
            <a:r>
              <a:rPr lang="zh-CN" altLang="en-US" sz="2200" b="1" dirty="0">
                <a:solidFill>
                  <a:srgbClr val="FF0000"/>
                </a:solidFill>
                <a:latin typeface="+mn-ea"/>
              </a:rPr>
              <a:t>不可回头看</a:t>
            </a:r>
            <a:r>
              <a:rPr lang="zh-CN" altLang="en-US" sz="2200" dirty="0">
                <a:solidFill>
                  <a:srgbClr val="FF0000"/>
                </a:solidFill>
                <a:latin typeface="+mn-ea"/>
              </a:rPr>
              <a:t>，也不可在平原站住。要往山上逃跑，免得你被剿灭。</a:t>
            </a:r>
            <a:r>
              <a:rPr lang="zh-CN" altLang="en-US" sz="2200" dirty="0">
                <a:latin typeface="+mn-ea"/>
              </a:rPr>
              <a:t>” </a:t>
            </a:r>
            <a:r>
              <a:rPr lang="en-US" altLang="zh-CN" sz="2200" dirty="0">
                <a:latin typeface="+mn-ea"/>
              </a:rPr>
              <a:t>18 </a:t>
            </a:r>
            <a:r>
              <a:rPr lang="zh-CN" altLang="en-US" sz="2200" dirty="0">
                <a:latin typeface="+mn-ea"/>
              </a:rPr>
              <a:t>罗得对他们说：“我主啊，不要如此！ </a:t>
            </a:r>
            <a:r>
              <a:rPr lang="en-US" altLang="zh-CN" sz="2200" dirty="0">
                <a:latin typeface="+mn-ea"/>
              </a:rPr>
              <a:t>19 </a:t>
            </a:r>
            <a:r>
              <a:rPr lang="zh-CN" altLang="en-US" sz="2200" dirty="0">
                <a:latin typeface="+mn-ea"/>
              </a:rPr>
              <a:t>你仆人已经在你眼前蒙恩；你又向我显出莫大的慈爱，救我的性命。我不能逃到山上去，恐怕这灾祸临到我，我便死了。 </a:t>
            </a:r>
            <a:r>
              <a:rPr lang="en-US" altLang="zh-CN" sz="2200" dirty="0">
                <a:latin typeface="+mn-ea"/>
              </a:rPr>
              <a:t>20 </a:t>
            </a:r>
            <a:r>
              <a:rPr lang="zh-CN" altLang="en-US" sz="2200" dirty="0">
                <a:latin typeface="+mn-ea"/>
              </a:rPr>
              <a:t>看哪，这座城又小又近，容易逃到，这不是一个小的吗？求你容我逃到那里，我的性命就得存活。” </a:t>
            </a:r>
            <a:r>
              <a:rPr lang="en-US" altLang="zh-CN" sz="2200" dirty="0">
                <a:latin typeface="+mn-ea"/>
              </a:rPr>
              <a:t>21 </a:t>
            </a:r>
            <a:r>
              <a:rPr lang="zh-CN" altLang="en-US" sz="2200" dirty="0">
                <a:solidFill>
                  <a:srgbClr val="FF0000"/>
                </a:solidFill>
                <a:latin typeface="+mn-ea"/>
              </a:rPr>
              <a:t>天使对他说：“这事我也应允你；我不倾覆你所说的这城。</a:t>
            </a:r>
            <a:r>
              <a:rPr lang="zh-CN" altLang="en-US" sz="2200" dirty="0">
                <a:latin typeface="+mn-ea"/>
              </a:rPr>
              <a:t> </a:t>
            </a:r>
            <a:r>
              <a:rPr lang="en-US" altLang="zh-CN" sz="2200" dirty="0">
                <a:latin typeface="+mn-ea"/>
              </a:rPr>
              <a:t>22 </a:t>
            </a:r>
            <a:r>
              <a:rPr lang="zh-CN" altLang="en-US" sz="2200" dirty="0">
                <a:latin typeface="+mn-ea"/>
              </a:rPr>
              <a:t>你要速速地逃到那城；因为你还没有到那里，我不能做什么。”因此那城名叫琐珥（“琐珥”就是“小”的意思）。</a:t>
            </a:r>
          </a:p>
          <a:p>
            <a:r>
              <a:rPr lang="en-US" altLang="zh-CN" sz="2200" dirty="0">
                <a:latin typeface="+mn-ea"/>
              </a:rPr>
              <a:t>23 </a:t>
            </a:r>
            <a:r>
              <a:rPr lang="zh-CN" altLang="en-US" sz="2200" dirty="0">
                <a:latin typeface="+mn-ea"/>
              </a:rPr>
              <a:t>罗得到了琐珥，日头已经出来了。 </a:t>
            </a:r>
            <a:r>
              <a:rPr lang="en-US" altLang="zh-CN" sz="2200" dirty="0">
                <a:latin typeface="+mn-ea"/>
              </a:rPr>
              <a:t>24 </a:t>
            </a:r>
            <a:r>
              <a:rPr lang="zh-CN" altLang="en-US" sz="2200" dirty="0">
                <a:latin typeface="+mn-ea"/>
              </a:rPr>
              <a:t>当时，耶和华将硫磺与火从天上耶和华那里降与所多玛和蛾摩拉， </a:t>
            </a:r>
            <a:r>
              <a:rPr lang="en-US" altLang="zh-CN" sz="2200" dirty="0">
                <a:latin typeface="+mn-ea"/>
              </a:rPr>
              <a:t>25 </a:t>
            </a:r>
            <a:r>
              <a:rPr lang="zh-CN" altLang="en-US" sz="2200" dirty="0">
                <a:latin typeface="+mn-ea"/>
              </a:rPr>
              <a:t>把那些城和全平原，并城里所有的居民，连地上生长的，都毁灭了。 </a:t>
            </a:r>
            <a:r>
              <a:rPr lang="en-US" altLang="zh-CN" sz="2200" b="1" dirty="0">
                <a:solidFill>
                  <a:srgbClr val="0000FF"/>
                </a:solidFill>
                <a:latin typeface="+mn-ea"/>
              </a:rPr>
              <a:t>26 </a:t>
            </a:r>
            <a:r>
              <a:rPr lang="zh-CN" altLang="en-US" sz="2200" b="1" dirty="0">
                <a:solidFill>
                  <a:srgbClr val="0000FF"/>
                </a:solidFill>
                <a:latin typeface="+mn-ea"/>
              </a:rPr>
              <a:t>罗得的妻子在后边回头一看，就变成了一根盐柱。</a:t>
            </a:r>
            <a:r>
              <a:rPr lang="zh-CN" altLang="en-US" sz="2200" dirty="0">
                <a:latin typeface="+mn-ea"/>
              </a:rPr>
              <a:t> </a:t>
            </a:r>
            <a:r>
              <a:rPr lang="en-US" altLang="zh-CN" sz="2200" dirty="0">
                <a:latin typeface="+mn-ea"/>
              </a:rPr>
              <a:t>27 </a:t>
            </a:r>
            <a:r>
              <a:rPr lang="zh-CN" altLang="en-US" sz="2200" dirty="0">
                <a:latin typeface="+mn-ea"/>
              </a:rPr>
              <a:t>亚伯拉罕清早起来，到了他从前站在耶和华面前的地方， </a:t>
            </a:r>
            <a:r>
              <a:rPr lang="en-US" altLang="zh-CN" sz="2200" dirty="0">
                <a:latin typeface="+mn-ea"/>
              </a:rPr>
              <a:t>28 </a:t>
            </a:r>
            <a:r>
              <a:rPr lang="zh-CN" altLang="en-US" sz="2200" dirty="0">
                <a:latin typeface="+mn-ea"/>
              </a:rPr>
              <a:t>向所多玛和蛾摩拉与平原的全地观看，不料，那地方烟气上腾，如同烧窑一般。 </a:t>
            </a:r>
            <a:r>
              <a:rPr lang="en-US" altLang="zh-CN" sz="2200" dirty="0">
                <a:latin typeface="+mn-ea"/>
              </a:rPr>
              <a:t>29 </a:t>
            </a:r>
            <a:r>
              <a:rPr lang="zh-CN" altLang="en-US" sz="2200" b="1" dirty="0">
                <a:solidFill>
                  <a:srgbClr val="FF0000"/>
                </a:solidFill>
                <a:latin typeface="+mn-ea"/>
              </a:rPr>
              <a:t>当　神毁灭平原诸城的时候，他记念亚伯拉罕，正在倾覆罗得所住之城的时候，就打发罗得从倾覆之中出来。</a:t>
            </a:r>
            <a:endParaRPr lang="en-US" sz="2200" b="1" dirty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5270662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0703" y="313038"/>
            <a:ext cx="1140116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3200" dirty="0"/>
              <a:t>‪</a:t>
            </a:r>
            <a:r>
              <a:rPr lang="zh-CN" altLang="en-US" sz="3600" dirty="0"/>
              <a:t>为什么救罗得？</a:t>
            </a:r>
            <a:endParaRPr lang="en-US" altLang="zh-CN" sz="3600" dirty="0"/>
          </a:p>
          <a:p>
            <a:endParaRPr lang="en-US" altLang="zh-CN" sz="2200" dirty="0"/>
          </a:p>
          <a:p>
            <a:r>
              <a:rPr lang="zh-CN" altLang="en-US" sz="2200" dirty="0"/>
              <a:t>‪创世记‬</a:t>
            </a:r>
            <a:r>
              <a:rPr lang="en-US" altLang="zh-CN" sz="2200" dirty="0"/>
              <a:t>19:29  </a:t>
            </a:r>
            <a:r>
              <a:rPr lang="zh-CN" altLang="en-US" sz="2200" dirty="0"/>
              <a:t>当神毁灭平原诸城的时候，</a:t>
            </a:r>
            <a:r>
              <a:rPr lang="zh-CN" altLang="en-US" sz="2200" b="1" dirty="0">
                <a:solidFill>
                  <a:srgbClr val="FF0000"/>
                </a:solidFill>
              </a:rPr>
              <a:t>他记念亚伯拉罕</a:t>
            </a:r>
            <a:r>
              <a:rPr lang="zh-CN" altLang="en-US" sz="2200" dirty="0"/>
              <a:t>，正在倾覆罗得所住之城的时候，就打发罗得从倾覆之中出来。</a:t>
            </a:r>
          </a:p>
          <a:p>
            <a:endParaRPr lang="en-US" altLang="zh-CN" dirty="0"/>
          </a:p>
          <a:p>
            <a:endParaRPr lang="en-US" altLang="zh-CN" sz="2200" dirty="0">
              <a:latin typeface="+mn-ea"/>
            </a:endParaRPr>
          </a:p>
          <a:p>
            <a:r>
              <a:rPr lang="zh-CN" altLang="en-US" sz="2200" dirty="0">
                <a:latin typeface="+mn-ea"/>
              </a:rPr>
              <a:t>彼得后书‬</a:t>
            </a:r>
            <a:r>
              <a:rPr lang="en-US" altLang="zh-CN" sz="2200" dirty="0">
                <a:latin typeface="+mn-ea"/>
              </a:rPr>
              <a:t>2:5</a:t>
            </a:r>
            <a:r>
              <a:rPr lang="zh-CN" altLang="en-US" sz="2200" dirty="0">
                <a:latin typeface="+mn-ea"/>
              </a:rPr>
              <a:t>神也没有宽容上古的世代，曾叫洪水临到那不敬虔的世代，却保护了传义道的挪亚一家八口。 </a:t>
            </a:r>
            <a:r>
              <a:rPr lang="en-US" altLang="zh-CN" sz="2200" dirty="0">
                <a:latin typeface="+mn-ea"/>
              </a:rPr>
              <a:t>6 </a:t>
            </a:r>
            <a:r>
              <a:rPr lang="zh-CN" altLang="en-US" sz="2200" dirty="0">
                <a:latin typeface="+mn-ea"/>
              </a:rPr>
              <a:t>又判定所多玛、蛾摩拉，将二城倾覆，焚烧成灰，作为后世不敬虔人的鉴戒； </a:t>
            </a:r>
            <a:r>
              <a:rPr lang="en-US" altLang="zh-CN" sz="2200" dirty="0">
                <a:latin typeface="+mn-ea"/>
              </a:rPr>
              <a:t>7 </a:t>
            </a:r>
            <a:r>
              <a:rPr lang="zh-CN" altLang="en-US" sz="2200" dirty="0">
                <a:latin typeface="+mn-ea"/>
              </a:rPr>
              <a:t>只搭救了</a:t>
            </a:r>
            <a:r>
              <a:rPr lang="zh-CN" altLang="en-US" sz="2200" b="1" dirty="0">
                <a:solidFill>
                  <a:srgbClr val="FF0000"/>
                </a:solidFill>
                <a:latin typeface="+mn-ea"/>
              </a:rPr>
              <a:t>那常为恶人淫行忧伤的义人罗得</a:t>
            </a:r>
            <a:r>
              <a:rPr lang="zh-CN" altLang="en-US" sz="2200" dirty="0">
                <a:latin typeface="+mn-ea"/>
              </a:rPr>
              <a:t>。（ </a:t>
            </a:r>
            <a:r>
              <a:rPr lang="en-US" altLang="zh-CN" sz="2200" dirty="0">
                <a:latin typeface="+mn-ea"/>
              </a:rPr>
              <a:t>8 </a:t>
            </a:r>
            <a:r>
              <a:rPr lang="zh-CN" altLang="en-US" sz="2200" dirty="0">
                <a:latin typeface="+mn-ea"/>
              </a:rPr>
              <a:t>因为那义人住在他们中间，看见听见他们不法的事，他的义心就天天伤痛。） </a:t>
            </a:r>
            <a:r>
              <a:rPr lang="en-US" altLang="zh-CN" sz="2200" dirty="0">
                <a:latin typeface="+mn-ea"/>
              </a:rPr>
              <a:t>9 </a:t>
            </a:r>
            <a:r>
              <a:rPr lang="zh-CN" altLang="en-US" sz="2200" dirty="0">
                <a:latin typeface="+mn-ea"/>
              </a:rPr>
              <a:t>主知道搭救敬虔的人脱离试探，把不义的人留在刑罚之下，等候审判的日子。</a:t>
            </a:r>
            <a:endParaRPr lang="en-US" sz="2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9354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0703" y="313038"/>
            <a:ext cx="11401167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‪</a:t>
            </a:r>
            <a:r>
              <a:rPr lang="zh-CN" altLang="en-US" sz="2200" dirty="0">
                <a:latin typeface="+mn-ea"/>
              </a:rPr>
              <a:t>创世记‬</a:t>
            </a:r>
            <a:r>
              <a:rPr lang="en-US" altLang="zh-CN" sz="2200" dirty="0">
                <a:latin typeface="+mn-ea"/>
              </a:rPr>
              <a:t>19:26 </a:t>
            </a:r>
            <a:r>
              <a:rPr lang="zh-CN" altLang="en-US" sz="2200" dirty="0">
                <a:latin typeface="+mn-ea"/>
              </a:rPr>
              <a:t>和合本</a:t>
            </a:r>
          </a:p>
          <a:p>
            <a:r>
              <a:rPr lang="en-US" altLang="zh-CN" sz="2200" dirty="0">
                <a:solidFill>
                  <a:srgbClr val="FF0000"/>
                </a:solidFill>
                <a:latin typeface="+mn-ea"/>
              </a:rPr>
              <a:t>26 </a:t>
            </a:r>
            <a:r>
              <a:rPr lang="zh-CN" altLang="en-US" sz="2200" dirty="0">
                <a:solidFill>
                  <a:srgbClr val="FF0000"/>
                </a:solidFill>
                <a:latin typeface="+mn-ea"/>
              </a:rPr>
              <a:t>罗得的妻子在后边回头一看，就变成了一根盐柱。</a:t>
            </a:r>
            <a:endParaRPr lang="en-US" altLang="zh-CN" sz="2200" dirty="0">
              <a:solidFill>
                <a:srgbClr val="FF0000"/>
              </a:solidFill>
              <a:latin typeface="+mn-ea"/>
            </a:endParaRPr>
          </a:p>
          <a:p>
            <a:endParaRPr lang="en-US" altLang="zh-CN" sz="32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3200" dirty="0"/>
              <a:t>问自己会不会变成了一根盐柱？</a:t>
            </a:r>
            <a:endParaRPr lang="en-US" altLang="zh-CN" sz="3200" dirty="0"/>
          </a:p>
          <a:p>
            <a:endParaRPr lang="en-US" altLang="zh-CN" sz="2200" dirty="0"/>
          </a:p>
          <a:p>
            <a:r>
              <a:rPr lang="zh-CN" altLang="en-US" sz="2200" dirty="0"/>
              <a:t>‪路加福音‬</a:t>
            </a:r>
            <a:r>
              <a:rPr lang="en-US" altLang="zh-CN" sz="2200" dirty="0"/>
              <a:t>17: 29 </a:t>
            </a:r>
            <a:r>
              <a:rPr lang="zh-CN" altLang="en-US" sz="2200" dirty="0"/>
              <a:t>到罗得出所多玛的那日，就有火与硫磺从天上降下来，把他们全都灭了。 </a:t>
            </a:r>
            <a:r>
              <a:rPr lang="en-US" altLang="zh-CN" sz="2200" dirty="0"/>
              <a:t>30 </a:t>
            </a:r>
            <a:r>
              <a:rPr lang="zh-CN" altLang="en-US" sz="2200" dirty="0"/>
              <a:t>人子显现的日子也要这样。 </a:t>
            </a:r>
            <a:r>
              <a:rPr lang="en-US" altLang="zh-CN" sz="2200" dirty="0"/>
              <a:t>31 </a:t>
            </a:r>
            <a:r>
              <a:rPr lang="zh-CN" altLang="en-US" sz="2200" dirty="0"/>
              <a:t>当那日，人在房上，器具在屋里，不要下来拿；人在田里，也不要回家。 </a:t>
            </a:r>
            <a:r>
              <a:rPr lang="en-US" altLang="zh-CN" sz="2200" dirty="0"/>
              <a:t>32 </a:t>
            </a:r>
            <a:r>
              <a:rPr lang="zh-CN" altLang="en-US" sz="2200" dirty="0"/>
              <a:t>你们要回想罗得的妻子。 </a:t>
            </a:r>
            <a:r>
              <a:rPr lang="en-US" altLang="zh-CN" sz="2200" dirty="0"/>
              <a:t>33 </a:t>
            </a:r>
            <a:r>
              <a:rPr lang="zh-CN" altLang="en-US" sz="2200" dirty="0"/>
              <a:t>凡想要保全生命的，必丧掉生命；凡丧掉生命的，必救活生命。</a:t>
            </a:r>
            <a:endParaRPr lang="en-US" altLang="zh-CN" sz="2200" dirty="0"/>
          </a:p>
          <a:p>
            <a:endParaRPr lang="zh-CN" altLang="en-US" sz="2200" dirty="0"/>
          </a:p>
          <a:p>
            <a:r>
              <a:rPr lang="zh-CN" altLang="en-US" sz="2200" dirty="0"/>
              <a:t>马太福音‬</a:t>
            </a:r>
            <a:r>
              <a:rPr lang="en-US" altLang="zh-CN" sz="2200" dirty="0"/>
              <a:t>6:24  “</a:t>
            </a:r>
            <a:r>
              <a:rPr lang="zh-CN" altLang="en-US" sz="2200" dirty="0"/>
              <a:t>一个人不能侍奉两个主；不是恶这个、爱那个，就是重这个、轻那个。你们不能又侍奉　神，又侍奉玛门（“玛门”是“财利”的意思）。”</a:t>
            </a:r>
            <a:endParaRPr lang="en-US" altLang="zh-CN" sz="2200" dirty="0"/>
          </a:p>
          <a:p>
            <a:endParaRPr lang="en-US" altLang="zh-CN" sz="2200" dirty="0"/>
          </a:p>
          <a:p>
            <a:r>
              <a:rPr lang="zh-CN" altLang="en-US" sz="2200" dirty="0"/>
              <a:t>‪路加福音‬</a:t>
            </a:r>
            <a:r>
              <a:rPr lang="en-US" altLang="zh-CN" sz="2200" dirty="0"/>
              <a:t>9:62 </a:t>
            </a:r>
            <a:r>
              <a:rPr lang="zh-CN" altLang="en-US" sz="2200" dirty="0"/>
              <a:t>耶稣说：“手扶着犁向后看的，不配进　神的国。”</a:t>
            </a:r>
            <a:endParaRPr lang="en-US" altLang="zh-CN" sz="2200" dirty="0"/>
          </a:p>
          <a:p>
            <a:endParaRPr lang="en-US" altLang="zh-CN" sz="2200" dirty="0"/>
          </a:p>
          <a:p>
            <a:r>
              <a:rPr lang="zh-TW" altLang="en-US" sz="2200" dirty="0"/>
              <a:t>‪</a:t>
            </a:r>
            <a:r>
              <a:rPr lang="zh-TW" altLang="en-US" sz="2200" dirty="0">
                <a:latin typeface="DengXian" panose="02010600030101010101" pitchFamily="2" charset="-122"/>
                <a:ea typeface="DengXian" panose="02010600030101010101" pitchFamily="2" charset="-122"/>
              </a:rPr>
              <a:t>希伯來書‬</a:t>
            </a:r>
            <a:r>
              <a:rPr lang="en-US" altLang="zh-TW" sz="2200" dirty="0">
                <a:latin typeface="DengXian" panose="02010600030101010101" pitchFamily="2" charset="-122"/>
                <a:ea typeface="DengXian" panose="02010600030101010101" pitchFamily="2" charset="-122"/>
              </a:rPr>
              <a:t>12:1 </a:t>
            </a:r>
            <a:r>
              <a:rPr lang="zh-TW" altLang="en-US" sz="2200" dirty="0">
                <a:latin typeface="DengXian" panose="02010600030101010101" pitchFamily="2" charset="-122"/>
                <a:ea typeface="DengXian" panose="02010600030101010101" pitchFamily="2" charset="-122"/>
              </a:rPr>
              <a:t>我們既有這許多的見證人，如同雲彩圍着我們，就當放下各樣的重擔，脫去容易纏累我們的罪，存心忍耐，奔那擺在我們前頭的路程，</a:t>
            </a:r>
            <a:r>
              <a:rPr lang="zh-CN" altLang="en-US" sz="2200" dirty="0"/>
              <a:t>‪</a:t>
            </a:r>
            <a:endParaRPr lang="en-US" sz="2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634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>
            <a:extLst>
              <a:ext uri="{FF2B5EF4-FFF2-40B4-BE49-F238E27FC236}">
                <a16:creationId xmlns:a16="http://schemas.microsoft.com/office/drawing/2014/main" id="{57779FFD-0265-5B54-7F47-2D7638AD80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F96B197-E407-19C8-BF9C-5FC48CB57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0"/>
            <a:ext cx="107711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own Arrow 2"/>
          <p:cNvSpPr/>
          <p:nvPr/>
        </p:nvSpPr>
        <p:spPr>
          <a:xfrm flipH="1" flipV="1">
            <a:off x="8266254" y="5346354"/>
            <a:ext cx="152816" cy="85673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010400" y="238897"/>
            <a:ext cx="749644" cy="270201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031892" y="238897"/>
            <a:ext cx="510746" cy="63760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492845" y="4283676"/>
            <a:ext cx="2199502" cy="3295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18855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0703" y="313038"/>
            <a:ext cx="11401167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‪</a:t>
            </a:r>
            <a:r>
              <a:rPr lang="zh-CN" altLang="en-US" sz="2800" dirty="0">
                <a:latin typeface="+mn-ea"/>
              </a:rPr>
              <a:t>圣经中心人物</a:t>
            </a:r>
            <a:r>
              <a:rPr lang="en-US" altLang="zh-CN" sz="2800" dirty="0">
                <a:latin typeface="+mn-ea"/>
              </a:rPr>
              <a:t>:</a:t>
            </a:r>
            <a:r>
              <a:rPr lang="zh-CN" altLang="en-US" sz="2800" dirty="0">
                <a:latin typeface="+mn-ea"/>
              </a:rPr>
              <a:t> </a:t>
            </a:r>
            <a:r>
              <a:rPr lang="zh-CN" altLang="en-US" sz="3200" dirty="0"/>
              <a:t>耶稣</a:t>
            </a:r>
            <a:endParaRPr lang="en-US" altLang="zh-CN" sz="2800" dirty="0">
              <a:latin typeface="+mn-ea"/>
            </a:endParaRPr>
          </a:p>
          <a:p>
            <a:endParaRPr lang="en-US" altLang="zh-CN" sz="2800" dirty="0">
              <a:latin typeface="+mn-ea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800" dirty="0">
                <a:latin typeface="+mn-ea"/>
              </a:rPr>
              <a:t>福音</a:t>
            </a:r>
            <a:r>
              <a:rPr lang="en-US" altLang="zh-CN" sz="2800" dirty="0">
                <a:latin typeface="+mn-ea"/>
              </a:rPr>
              <a:t>/</a:t>
            </a:r>
            <a:r>
              <a:rPr lang="zh-CN" altLang="en-US" sz="2800" dirty="0">
                <a:latin typeface="+mn-ea"/>
              </a:rPr>
              <a:t>救恩</a:t>
            </a:r>
            <a:r>
              <a:rPr lang="en-US" altLang="zh-CN" sz="2800" dirty="0">
                <a:latin typeface="+mn-ea"/>
              </a:rPr>
              <a:t>/</a:t>
            </a:r>
            <a:r>
              <a:rPr lang="zh-CN" altLang="en-US" sz="2800" dirty="0">
                <a:latin typeface="+mn-ea"/>
              </a:rPr>
              <a:t>愛</a:t>
            </a:r>
            <a:endParaRPr lang="en-US" altLang="zh-CN" sz="2800" dirty="0">
              <a:latin typeface="+mn-ea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zh-CN" sz="2800" dirty="0">
              <a:latin typeface="+mn-ea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800" dirty="0">
                <a:latin typeface="+mn-ea"/>
              </a:rPr>
              <a:t>罪</a:t>
            </a:r>
            <a:r>
              <a:rPr lang="en-US" altLang="zh-CN" sz="2800" dirty="0">
                <a:latin typeface="+mn-ea"/>
              </a:rPr>
              <a:t>/</a:t>
            </a:r>
            <a:r>
              <a:rPr lang="zh-CN" altLang="en-US" sz="2800" dirty="0">
                <a:latin typeface="+mn-ea"/>
              </a:rPr>
              <a:t>審判</a:t>
            </a:r>
            <a:r>
              <a:rPr lang="en-US" altLang="zh-CN" sz="2800" dirty="0">
                <a:latin typeface="+mn-ea"/>
              </a:rPr>
              <a:t>/</a:t>
            </a:r>
            <a:r>
              <a:rPr lang="zh-CN" altLang="en-US" sz="2800" dirty="0">
                <a:latin typeface="+mn-ea"/>
              </a:rPr>
              <a:t>公義</a:t>
            </a:r>
            <a:endParaRPr lang="en-US" altLang="zh-CN" sz="2800" dirty="0">
              <a:latin typeface="+mn-ea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zh-CN" sz="2800" dirty="0">
              <a:latin typeface="+mn-ea"/>
            </a:endParaRPr>
          </a:p>
          <a:p>
            <a:r>
              <a:rPr lang="zh-CN" altLang="en-US" sz="2800" dirty="0">
                <a:latin typeface="+mn-ea"/>
              </a:rPr>
              <a:t>‪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申命记</a:t>
            </a:r>
            <a:r>
              <a:rPr lang="zh-CN" altLang="en-US" sz="2400" dirty="0">
                <a:latin typeface="DengXian" panose="02010600030101010101" pitchFamily="2" charset="-122"/>
                <a:ea typeface="DengXian" panose="02010600030101010101" pitchFamily="2" charset="-122"/>
              </a:rPr>
              <a:t>‬</a:t>
            </a:r>
            <a:r>
              <a:rPr lang="en-US" altLang="zh-CN" sz="2400" dirty="0">
                <a:latin typeface="DengXian" panose="02010600030101010101" pitchFamily="2" charset="-122"/>
                <a:ea typeface="DengXian" panose="02010600030101010101" pitchFamily="2" charset="-122"/>
              </a:rPr>
              <a:t>29:23 </a:t>
            </a:r>
            <a:r>
              <a:rPr lang="zh-CN" altLang="en-US" sz="2400" dirty="0">
                <a:latin typeface="DengXian" panose="02010600030101010101" pitchFamily="2" charset="-122"/>
                <a:ea typeface="DengXian" panose="02010600030101010101" pitchFamily="2" charset="-122"/>
              </a:rPr>
              <a:t>又看见遍地有硫磺，有盐卤，有火迹，没有耕种，没有出产，连草都不生长，好像耶和华在忿怒中所倾覆的</a:t>
            </a:r>
            <a:r>
              <a:rPr lang="zh-CN" altLang="en-US" sz="2400" dirty="0">
                <a:solidFill>
                  <a:srgbClr val="0000FF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所多玛、蛾摩拉</a:t>
            </a:r>
            <a:r>
              <a:rPr lang="zh-CN" altLang="en-US" sz="2400" dirty="0">
                <a:latin typeface="DengXian" panose="02010600030101010101" pitchFamily="2" charset="-122"/>
                <a:ea typeface="DengXian" panose="02010600030101010101" pitchFamily="2" charset="-122"/>
              </a:rPr>
              <a:t>、押玛、洗扁一样。</a:t>
            </a:r>
            <a:endParaRPr lang="en-US" altLang="zh-CN" sz="240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CN" altLang="en-US" sz="2400" dirty="0">
                <a:latin typeface="DengXian" panose="02010600030101010101" pitchFamily="2" charset="-122"/>
                <a:ea typeface="DengXian" panose="02010600030101010101" pitchFamily="2" charset="-122"/>
              </a:rPr>
              <a:t>‪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以赛亚书</a:t>
            </a:r>
            <a:r>
              <a:rPr lang="zh-CN" altLang="en-US" sz="2400" dirty="0">
                <a:latin typeface="DengXian" panose="02010600030101010101" pitchFamily="2" charset="-122"/>
                <a:ea typeface="DengXian" panose="02010600030101010101" pitchFamily="2" charset="-122"/>
              </a:rPr>
              <a:t>‬</a:t>
            </a:r>
            <a:r>
              <a:rPr lang="en-US" altLang="zh-CN" sz="2400" dirty="0">
                <a:latin typeface="DengXian" panose="02010600030101010101" pitchFamily="2" charset="-122"/>
                <a:ea typeface="DengXian" panose="02010600030101010101" pitchFamily="2" charset="-122"/>
              </a:rPr>
              <a:t>1:9 9 </a:t>
            </a:r>
            <a:r>
              <a:rPr lang="zh-CN" altLang="en-US" sz="2400" dirty="0">
                <a:latin typeface="DengXian" panose="02010600030101010101" pitchFamily="2" charset="-122"/>
                <a:ea typeface="DengXian" panose="02010600030101010101" pitchFamily="2" charset="-122"/>
              </a:rPr>
              <a:t>若不是万军之耶和华给我们稍留余种，我们早已像</a:t>
            </a:r>
            <a:r>
              <a:rPr lang="zh-CN" altLang="en-US" sz="2400" dirty="0">
                <a:solidFill>
                  <a:srgbClr val="0000FF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所多玛、蛾摩拉</a:t>
            </a:r>
            <a:r>
              <a:rPr lang="zh-CN" altLang="en-US" sz="2400" dirty="0">
                <a:latin typeface="DengXian" panose="02010600030101010101" pitchFamily="2" charset="-122"/>
                <a:ea typeface="DengXian" panose="02010600030101010101" pitchFamily="2" charset="-122"/>
              </a:rPr>
              <a:t>的样子了。</a:t>
            </a:r>
            <a:endParaRPr lang="en-US" altLang="zh-CN" sz="240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CN" altLang="en-US" sz="2400" dirty="0">
                <a:latin typeface="DengXian" panose="02010600030101010101" pitchFamily="2" charset="-122"/>
                <a:ea typeface="DengXian" panose="02010600030101010101" pitchFamily="2" charset="-122"/>
              </a:rPr>
              <a:t>‪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耶利米书</a:t>
            </a:r>
            <a:r>
              <a:rPr lang="zh-CN" altLang="en-US" sz="2400" dirty="0">
                <a:latin typeface="DengXian" panose="02010600030101010101" pitchFamily="2" charset="-122"/>
                <a:ea typeface="DengXian" panose="02010600030101010101" pitchFamily="2" charset="-122"/>
              </a:rPr>
              <a:t>‬</a:t>
            </a:r>
            <a:r>
              <a:rPr lang="en-US" altLang="zh-CN" sz="2400" dirty="0">
                <a:latin typeface="DengXian" panose="02010600030101010101" pitchFamily="2" charset="-122"/>
                <a:ea typeface="DengXian" panose="02010600030101010101" pitchFamily="2" charset="-122"/>
              </a:rPr>
              <a:t>49:18 </a:t>
            </a:r>
            <a:r>
              <a:rPr lang="zh-CN" altLang="en-US" sz="2400" dirty="0">
                <a:latin typeface="DengXian" panose="02010600030101010101" pitchFamily="2" charset="-122"/>
                <a:ea typeface="DengXian" panose="02010600030101010101" pitchFamily="2" charset="-122"/>
              </a:rPr>
              <a:t>耶和华说：必无人住在那里，也无人在其中寄居，要像</a:t>
            </a:r>
            <a:r>
              <a:rPr lang="zh-CN" altLang="en-US" sz="2400" dirty="0">
                <a:solidFill>
                  <a:srgbClr val="0000FF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所多玛、蛾摩拉</a:t>
            </a:r>
            <a:r>
              <a:rPr lang="zh-CN" altLang="en-US" sz="2400" dirty="0">
                <a:latin typeface="DengXian" panose="02010600030101010101" pitchFamily="2" charset="-122"/>
                <a:ea typeface="DengXian" panose="02010600030101010101" pitchFamily="2" charset="-122"/>
              </a:rPr>
              <a:t>，和邻近的城邑倾覆的时候一样。</a:t>
            </a:r>
            <a:endParaRPr lang="en-US" altLang="zh-CN" sz="240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以西结书 </a:t>
            </a:r>
            <a:r>
              <a:rPr lang="en-US" altLang="zh-CN" sz="2400" dirty="0">
                <a:latin typeface="DengXian" panose="02010600030101010101" pitchFamily="2" charset="-122"/>
                <a:ea typeface="DengXian" panose="02010600030101010101" pitchFamily="2" charset="-122"/>
              </a:rPr>
              <a:t>16 ,</a:t>
            </a:r>
            <a:r>
              <a:rPr lang="zh-CN" altLang="en-US" sz="2400" dirty="0"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阿摩司书 </a:t>
            </a:r>
            <a:r>
              <a:rPr lang="en-US" altLang="zh-CN" sz="2400" dirty="0">
                <a:latin typeface="DengXian" panose="02010600030101010101" pitchFamily="2" charset="-122"/>
                <a:ea typeface="DengXian" panose="02010600030101010101" pitchFamily="2" charset="-122"/>
              </a:rPr>
              <a:t>4</a:t>
            </a:r>
          </a:p>
          <a:p>
            <a:r>
              <a:rPr lang="zh-CN" altLang="en-US" sz="2400" dirty="0">
                <a:latin typeface="DengXian" panose="02010600030101010101" pitchFamily="2" charset="-122"/>
                <a:ea typeface="DengXian" panose="02010600030101010101" pitchFamily="2" charset="-122"/>
              </a:rPr>
              <a:t>‪</a:t>
            </a:r>
            <a:r>
              <a:rPr lang="zh-CN" altLang="en-US" sz="24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马太福音‬</a:t>
            </a:r>
            <a:r>
              <a:rPr lang="en-US" altLang="zh-CN" sz="24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10:15 </a:t>
            </a:r>
            <a:r>
              <a:rPr lang="zh-CN" altLang="en-US" sz="24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我实在告诉你们，当审判的日子，所多玛和蛾摩拉所受的，比那城还容易受呢！”</a:t>
            </a:r>
            <a:endParaRPr lang="en-US" altLang="zh-CN" sz="2400" dirty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endParaRPr lang="en-US" altLang="zh-CN" sz="200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TW" altLang="en-US" sz="2000" dirty="0">
                <a:latin typeface="DengXian" panose="02010600030101010101" pitchFamily="2" charset="-122"/>
                <a:ea typeface="DengXian" panose="02010600030101010101" pitchFamily="2" charset="-122"/>
              </a:rPr>
              <a:t>‪</a:t>
            </a:r>
            <a:endParaRPr lang="en-US" sz="20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9157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0703" y="313038"/>
            <a:ext cx="11401167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‪‪</a:t>
            </a:r>
            <a:endParaRPr lang="en-US" altLang="zh-CN" sz="200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TW" altLang="en-US" sz="2000" dirty="0">
                <a:latin typeface="DengXian" panose="02010600030101010101" pitchFamily="2" charset="-122"/>
                <a:ea typeface="DengXian" panose="02010600030101010101" pitchFamily="2" charset="-122"/>
              </a:rPr>
              <a:t>‪</a:t>
            </a:r>
            <a:r>
              <a:rPr lang="zh-TW" altLang="en-US" sz="2200" dirty="0">
                <a:latin typeface="DengXian" panose="02010600030101010101" pitchFamily="2" charset="-122"/>
                <a:ea typeface="DengXian" panose="02010600030101010101" pitchFamily="2" charset="-122"/>
              </a:rPr>
              <a:t>啟示錄‬</a:t>
            </a:r>
            <a:r>
              <a:rPr lang="en-US" altLang="zh-TW" sz="2200" dirty="0">
                <a:latin typeface="DengXian" panose="02010600030101010101" pitchFamily="2" charset="-122"/>
                <a:ea typeface="DengXian" panose="02010600030101010101" pitchFamily="2" charset="-122"/>
              </a:rPr>
              <a:t>20:9 </a:t>
            </a:r>
            <a:r>
              <a:rPr lang="zh-TW" altLang="en-US" sz="2200" dirty="0">
                <a:latin typeface="DengXian" panose="02010600030101010101" pitchFamily="2" charset="-122"/>
                <a:ea typeface="DengXian" panose="02010600030101010101" pitchFamily="2" charset="-122"/>
              </a:rPr>
              <a:t>他們上來遍滿了全地，圍住聖徒的營與蒙愛的城，就有火從天降下，燒滅了他們。 </a:t>
            </a:r>
            <a:r>
              <a:rPr lang="en-US" altLang="zh-TW" sz="2200" dirty="0">
                <a:latin typeface="DengXian" panose="02010600030101010101" pitchFamily="2" charset="-122"/>
                <a:ea typeface="DengXian" panose="02010600030101010101" pitchFamily="2" charset="-122"/>
              </a:rPr>
              <a:t>10 </a:t>
            </a:r>
            <a:r>
              <a:rPr lang="zh-TW" altLang="en-US" sz="2200" dirty="0">
                <a:latin typeface="DengXian" panose="02010600030101010101" pitchFamily="2" charset="-122"/>
                <a:ea typeface="DengXian" panose="02010600030101010101" pitchFamily="2" charset="-122"/>
              </a:rPr>
              <a:t>那迷惑他們的魔鬼被扔在硫磺的火湖裏，就是獸和假先知所在的地方。他們必晝夜受痛苦，直到永永遠遠。</a:t>
            </a:r>
            <a:endParaRPr lang="en-US" altLang="zh-CN" sz="220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endParaRPr lang="en-US" altLang="zh-CN" sz="220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TW" altLang="en-US" sz="2200" dirty="0">
                <a:latin typeface="DengXian" panose="02010600030101010101" pitchFamily="2" charset="-122"/>
                <a:ea typeface="DengXian" panose="02010600030101010101" pitchFamily="2" charset="-122"/>
              </a:rPr>
              <a:t>‪彼得後書‬</a:t>
            </a:r>
            <a:r>
              <a:rPr lang="en-US" altLang="zh-TW" sz="2200" dirty="0">
                <a:latin typeface="DengXian" panose="02010600030101010101" pitchFamily="2" charset="-122"/>
                <a:ea typeface="DengXian" panose="02010600030101010101" pitchFamily="2" charset="-122"/>
              </a:rPr>
              <a:t>3:10 </a:t>
            </a:r>
            <a:r>
              <a:rPr lang="zh-TW" altLang="en-US" sz="2200" dirty="0">
                <a:latin typeface="DengXian" panose="02010600030101010101" pitchFamily="2" charset="-122"/>
                <a:ea typeface="DengXian" panose="02010600030101010101" pitchFamily="2" charset="-122"/>
              </a:rPr>
              <a:t>但主的日子要像賊來到一樣。那日，天必大有響聲廢去，有形質的都要被烈火銷化，地和其上的物都要燒盡了。</a:t>
            </a:r>
            <a:r>
              <a:rPr lang="en-US" altLang="zh-TW" sz="2200" dirty="0">
                <a:latin typeface="DengXian" panose="02010600030101010101" pitchFamily="2" charset="-122"/>
                <a:ea typeface="DengXian" panose="02010600030101010101" pitchFamily="2" charset="-122"/>
              </a:rPr>
              <a:t>11 </a:t>
            </a:r>
            <a:r>
              <a:rPr lang="zh-TW" altLang="en-US" sz="2200" dirty="0">
                <a:latin typeface="DengXian" panose="02010600030101010101" pitchFamily="2" charset="-122"/>
                <a:ea typeface="DengXian" panose="02010600030101010101" pitchFamily="2" charset="-122"/>
              </a:rPr>
              <a:t>這一切既然都要如此銷化，你們為人該當怎樣聖潔，怎樣敬虔， </a:t>
            </a:r>
            <a:r>
              <a:rPr lang="en-US" altLang="zh-TW" sz="2200" dirty="0">
                <a:latin typeface="DengXian" panose="02010600030101010101" pitchFamily="2" charset="-122"/>
                <a:ea typeface="DengXian" panose="02010600030101010101" pitchFamily="2" charset="-122"/>
              </a:rPr>
              <a:t>12 </a:t>
            </a:r>
            <a:r>
              <a:rPr lang="zh-TW" altLang="en-US" sz="2200" dirty="0">
                <a:latin typeface="DengXian" panose="02010600030101010101" pitchFamily="2" charset="-122"/>
                <a:ea typeface="DengXian" panose="02010600030101010101" pitchFamily="2" charset="-122"/>
              </a:rPr>
              <a:t>切切仰望神的日子來到。在那日，天被火燒就銷化了，有形質的都要被烈火鎔化。</a:t>
            </a:r>
            <a:endParaRPr lang="en-US" altLang="zh-TW" sz="220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endParaRPr lang="en-US" altLang="zh-CN" sz="220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endParaRPr lang="en-US" altLang="zh-CN" sz="220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CN" altLang="en-US" sz="2200" dirty="0">
                <a:latin typeface="DengXian" panose="02010600030101010101" pitchFamily="2" charset="-122"/>
                <a:ea typeface="DengXian" panose="02010600030101010101" pitchFamily="2" charset="-122"/>
              </a:rPr>
              <a:t>‪</a:t>
            </a:r>
            <a:r>
              <a:rPr lang="zh-CN" altLang="en-US" sz="3200" dirty="0">
                <a:latin typeface="DengXian" panose="02010600030101010101" pitchFamily="2" charset="-122"/>
                <a:ea typeface="DengXian" panose="02010600030101010101" pitchFamily="2" charset="-122"/>
              </a:rPr>
              <a:t>彼得后书‬</a:t>
            </a:r>
            <a:r>
              <a:rPr lang="en-US" altLang="zh-CN" sz="3200" dirty="0">
                <a:latin typeface="DengXian" panose="02010600030101010101" pitchFamily="2" charset="-122"/>
                <a:ea typeface="DengXian" panose="02010600030101010101" pitchFamily="2" charset="-122"/>
              </a:rPr>
              <a:t>2:6  </a:t>
            </a:r>
            <a:r>
              <a:rPr lang="zh-CN" altLang="en-US" sz="3200" dirty="0">
                <a:latin typeface="DengXian" panose="02010600030101010101" pitchFamily="2" charset="-122"/>
                <a:ea typeface="DengXian" panose="02010600030101010101" pitchFamily="2" charset="-122"/>
              </a:rPr>
              <a:t>又判定所多玛、蛾摩拉，将二城倾覆，焚烧成灰，作为</a:t>
            </a:r>
            <a:r>
              <a:rPr lang="zh-CN" altLang="en-US" sz="32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后世不敬虔人的鉴戒；</a:t>
            </a:r>
            <a:endParaRPr lang="en-US" altLang="zh-CN" sz="3200" b="1" dirty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endParaRPr lang="en-US" sz="20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1312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E7852F1-68DD-170D-2737-4AAF9EBB6B4F}"/>
              </a:ext>
            </a:extLst>
          </p:cNvPr>
          <p:cNvSpPr txBox="1"/>
          <p:nvPr/>
        </p:nvSpPr>
        <p:spPr>
          <a:xfrm>
            <a:off x="123008" y="115609"/>
            <a:ext cx="11866535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dirty="0"/>
              <a:t>‪</a:t>
            </a:r>
            <a:r>
              <a:rPr lang="zh-CN" altLang="en-US" sz="2200" dirty="0">
                <a:latin typeface="+mn-ea"/>
              </a:rPr>
              <a:t>‪</a:t>
            </a:r>
            <a:r>
              <a:rPr lang="zh-CN" altLang="en-US" sz="2200" b="1" dirty="0">
                <a:latin typeface="+mn-ea"/>
              </a:rPr>
              <a:t>创世记‬</a:t>
            </a:r>
            <a:r>
              <a:rPr lang="en-US" altLang="zh-CN" sz="2200" b="1" dirty="0">
                <a:latin typeface="+mn-ea"/>
              </a:rPr>
              <a:t>19:30-38 </a:t>
            </a:r>
          </a:p>
          <a:p>
            <a:r>
              <a:rPr lang="en-US" altLang="zh-CN" sz="2200" dirty="0">
                <a:latin typeface="+mn-ea"/>
              </a:rPr>
              <a:t>30 </a:t>
            </a:r>
            <a:r>
              <a:rPr lang="zh-CN" altLang="en-US" sz="2200" dirty="0">
                <a:solidFill>
                  <a:srgbClr val="0000FF"/>
                </a:solidFill>
                <a:latin typeface="+mn-ea"/>
              </a:rPr>
              <a:t>罗得因为怕住在琐珥，就同他两个女儿从琐珥上去，住在山里；他和两个女儿住在一个洞里。</a:t>
            </a:r>
            <a:r>
              <a:rPr lang="zh-CN" altLang="en-US" sz="2200" dirty="0">
                <a:latin typeface="+mn-ea"/>
              </a:rPr>
              <a:t> </a:t>
            </a:r>
            <a:r>
              <a:rPr lang="en-US" altLang="zh-CN" sz="2200" dirty="0">
                <a:latin typeface="+mn-ea"/>
              </a:rPr>
              <a:t>31 </a:t>
            </a:r>
            <a:r>
              <a:rPr lang="zh-CN" altLang="en-US" sz="2200" dirty="0">
                <a:latin typeface="+mn-ea"/>
              </a:rPr>
              <a:t>大女儿对小女儿说：“我们的父亲老了，地上又无人按着世上的常规进到我们这里。 </a:t>
            </a:r>
            <a:r>
              <a:rPr lang="en-US" altLang="zh-CN" sz="2200" dirty="0">
                <a:latin typeface="+mn-ea"/>
              </a:rPr>
              <a:t>32 </a:t>
            </a:r>
            <a:r>
              <a:rPr lang="zh-CN" altLang="en-US" sz="2200" dirty="0">
                <a:latin typeface="+mn-ea"/>
              </a:rPr>
              <a:t>来！我们可以叫父亲喝酒，与他同寝。这样，我们好从他存留后裔。” </a:t>
            </a:r>
            <a:r>
              <a:rPr lang="en-US" altLang="zh-CN" sz="2200" dirty="0">
                <a:latin typeface="+mn-ea"/>
              </a:rPr>
              <a:t>33 </a:t>
            </a:r>
            <a:r>
              <a:rPr lang="zh-CN" altLang="en-US" sz="2200" dirty="0">
                <a:latin typeface="+mn-ea"/>
              </a:rPr>
              <a:t>于是，那夜她们叫父亲喝酒，大女儿就进去和她父亲同寝；她几时躺下，几时起来，父亲都不知道。 </a:t>
            </a:r>
            <a:r>
              <a:rPr lang="en-US" altLang="zh-CN" sz="2200" dirty="0">
                <a:latin typeface="+mn-ea"/>
              </a:rPr>
              <a:t>34 </a:t>
            </a:r>
            <a:r>
              <a:rPr lang="zh-CN" altLang="en-US" sz="2200" dirty="0">
                <a:latin typeface="+mn-ea"/>
              </a:rPr>
              <a:t>第二天，大女儿对小女儿说：“我昨夜与父亲同寝。今夜我们再叫他喝酒，你可以进去与他同寝。这样，我们好从父亲存留后裔。” </a:t>
            </a:r>
            <a:r>
              <a:rPr lang="en-US" altLang="zh-CN" sz="2200" dirty="0">
                <a:latin typeface="+mn-ea"/>
              </a:rPr>
              <a:t>35 </a:t>
            </a:r>
            <a:r>
              <a:rPr lang="zh-CN" altLang="en-US" sz="2200" dirty="0">
                <a:latin typeface="+mn-ea"/>
              </a:rPr>
              <a:t>于是，那夜她们又叫父亲喝酒，小女儿起来与她父亲同寝；她几时躺下，几时起来，父亲都不知道。 </a:t>
            </a:r>
            <a:r>
              <a:rPr lang="en-US" altLang="zh-CN" sz="2200" dirty="0">
                <a:latin typeface="+mn-ea"/>
              </a:rPr>
              <a:t>36 </a:t>
            </a:r>
            <a:r>
              <a:rPr lang="zh-CN" altLang="en-US" sz="2200" dirty="0">
                <a:latin typeface="+mn-ea"/>
              </a:rPr>
              <a:t>这样，罗得的两个女儿都从她父亲怀了孕。 </a:t>
            </a:r>
            <a:r>
              <a:rPr lang="en-US" altLang="zh-CN" sz="2200" dirty="0">
                <a:latin typeface="+mn-ea"/>
              </a:rPr>
              <a:t>37 </a:t>
            </a:r>
            <a:r>
              <a:rPr lang="zh-CN" altLang="en-US" sz="2200" dirty="0">
                <a:latin typeface="+mn-ea"/>
              </a:rPr>
              <a:t>大女儿生了儿子，给他起名叫摩押，就是现今</a:t>
            </a:r>
            <a:r>
              <a:rPr lang="zh-CN" altLang="en-US" sz="2200" dirty="0">
                <a:solidFill>
                  <a:srgbClr val="0000FF"/>
                </a:solidFill>
                <a:latin typeface="+mn-ea"/>
              </a:rPr>
              <a:t>摩押人的始祖</a:t>
            </a:r>
            <a:r>
              <a:rPr lang="zh-CN" altLang="en-US" sz="2200" dirty="0">
                <a:latin typeface="+mn-ea"/>
              </a:rPr>
              <a:t>。 </a:t>
            </a:r>
            <a:r>
              <a:rPr lang="en-US" altLang="zh-CN" sz="2200" dirty="0">
                <a:latin typeface="+mn-ea"/>
              </a:rPr>
              <a:t>38 </a:t>
            </a:r>
            <a:r>
              <a:rPr lang="zh-CN" altLang="en-US" sz="2200" dirty="0">
                <a:latin typeface="+mn-ea"/>
              </a:rPr>
              <a:t>小女儿也生了儿子，给他起名叫便亚米，就是现今</a:t>
            </a:r>
            <a:r>
              <a:rPr lang="zh-CN" altLang="en-US" sz="2200" dirty="0">
                <a:solidFill>
                  <a:srgbClr val="0000FF"/>
                </a:solidFill>
                <a:latin typeface="+mn-ea"/>
              </a:rPr>
              <a:t>亚扪人的始祖</a:t>
            </a:r>
            <a:r>
              <a:rPr lang="zh-CN" altLang="en-US" sz="2200" dirty="0">
                <a:latin typeface="+mn-ea"/>
              </a:rPr>
              <a:t>。。</a:t>
            </a:r>
            <a:endParaRPr lang="en-US" sz="2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83183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0E7DF1-00C3-1E69-3BA4-1F1F3FA5442E}"/>
              </a:ext>
            </a:extLst>
          </p:cNvPr>
          <p:cNvSpPr txBox="1"/>
          <p:nvPr/>
        </p:nvSpPr>
        <p:spPr>
          <a:xfrm>
            <a:off x="500877" y="72011"/>
            <a:ext cx="11223702" cy="6832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亚当之约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sz="2400" dirty="0"/>
              <a:t>1:28  </a:t>
            </a:r>
            <a:r>
              <a:rPr lang="zh-CN" altLang="en-US" sz="2400" dirty="0"/>
              <a:t>神就</a:t>
            </a:r>
            <a:r>
              <a:rPr lang="zh-CN" altLang="en-US" sz="2400" b="1" dirty="0">
                <a:solidFill>
                  <a:srgbClr val="FF0000"/>
                </a:solidFill>
              </a:rPr>
              <a:t>赐福</a:t>
            </a:r>
            <a:r>
              <a:rPr lang="zh-CN" altLang="en-US" sz="2400" dirty="0"/>
              <a:t>给他们，又对他们说，要</a:t>
            </a:r>
            <a:r>
              <a:rPr lang="zh-CN" altLang="en-US" sz="2400" b="1" dirty="0">
                <a:solidFill>
                  <a:srgbClr val="0000FF"/>
                </a:solidFill>
              </a:rPr>
              <a:t>生养众多</a:t>
            </a:r>
            <a:r>
              <a:rPr lang="zh-CN" altLang="en-US" sz="2400" dirty="0"/>
              <a:t>，遍满地面，</a:t>
            </a:r>
            <a:r>
              <a:rPr lang="zh-CN" altLang="en-US" sz="2400" b="1" dirty="0">
                <a:solidFill>
                  <a:srgbClr val="0000FF"/>
                </a:solidFill>
              </a:rPr>
              <a:t>治理</a:t>
            </a:r>
            <a:r>
              <a:rPr lang="zh-CN" altLang="en-US" sz="2400" dirty="0"/>
              <a:t>这地。也要</a:t>
            </a:r>
            <a:r>
              <a:rPr lang="zh-CN" altLang="en-US" sz="2400" b="1" dirty="0">
                <a:solidFill>
                  <a:srgbClr val="0000FF"/>
                </a:solidFill>
              </a:rPr>
              <a:t>管理</a:t>
            </a:r>
            <a:r>
              <a:rPr lang="zh-CN" altLang="en-US" sz="2400" dirty="0"/>
              <a:t>海里的鱼，空中的鸟，和地上各样行动的活物。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2:15</a:t>
            </a:r>
            <a:r>
              <a:rPr lang="zh-CN" altLang="en-US" sz="2400" dirty="0"/>
              <a:t>耶和华神将那人安置在伊甸园，使他</a:t>
            </a:r>
            <a:r>
              <a:rPr lang="zh-CN" altLang="en-US" sz="2400" b="1" dirty="0">
                <a:solidFill>
                  <a:srgbClr val="0000FF"/>
                </a:solidFill>
              </a:rPr>
              <a:t>修理看守</a:t>
            </a:r>
            <a:r>
              <a:rPr lang="zh-CN" altLang="en-US" sz="2400" dirty="0"/>
              <a:t>。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2:16 </a:t>
            </a:r>
            <a:r>
              <a:rPr lang="zh-CN" altLang="en-US" sz="2400" dirty="0"/>
              <a:t>耶和华神吩咐他说，园中各样树上的果子，你可以随意吃。 </a:t>
            </a:r>
            <a:r>
              <a:rPr lang="en-US" altLang="zh-CN" sz="2400" dirty="0"/>
              <a:t>17 </a:t>
            </a:r>
            <a:r>
              <a:rPr lang="zh-CN" altLang="en-US" sz="2400" b="1" dirty="0">
                <a:solidFill>
                  <a:srgbClr val="FF0000"/>
                </a:solidFill>
              </a:rPr>
              <a:t>只是分别善恶树上的果子，你不可吃，因为你吃的日子必定死 。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endParaRPr lang="en-US" altLang="zh-CN" sz="2400" b="1" dirty="0">
              <a:solidFill>
                <a:srgbClr val="FF0000"/>
              </a:solidFill>
            </a:endParaRPr>
          </a:p>
          <a:p>
            <a:pPr algn="ctr"/>
            <a:r>
              <a:rPr lang="zh-CN" altLang="en-US" sz="2800" b="1" dirty="0"/>
              <a:t>原则</a:t>
            </a:r>
            <a:r>
              <a:rPr lang="en-US" altLang="zh-CN" sz="2800" b="1" dirty="0"/>
              <a:t>:</a:t>
            </a:r>
            <a:r>
              <a:rPr lang="zh-CN" altLang="en-US" sz="2800" b="1" dirty="0"/>
              <a:t>神人同工 </a:t>
            </a:r>
          </a:p>
          <a:p>
            <a:pPr algn="ctr"/>
            <a:endParaRPr lang="zh-CN" altLang="en-US" sz="2800" dirty="0"/>
          </a:p>
          <a:p>
            <a:pPr algn="ctr"/>
            <a:r>
              <a:rPr lang="zh-CN" altLang="en-US" sz="2800" b="1" dirty="0">
                <a:solidFill>
                  <a:srgbClr val="FF0000"/>
                </a:solidFill>
              </a:rPr>
              <a:t>神创造</a:t>
            </a:r>
            <a:r>
              <a:rPr lang="en-US" altLang="zh-CN" sz="2800" b="1" dirty="0">
                <a:solidFill>
                  <a:srgbClr val="FF0000"/>
                </a:solidFill>
              </a:rPr>
              <a:t>: </a:t>
            </a:r>
            <a:r>
              <a:rPr lang="zh-CN" altLang="en-US" sz="2800" b="1" dirty="0">
                <a:solidFill>
                  <a:srgbClr val="FF0000"/>
                </a:solidFill>
              </a:rPr>
              <a:t>賜福</a:t>
            </a:r>
            <a:endParaRPr lang="en-US" altLang="zh-CN" sz="2800" b="1" dirty="0">
              <a:solidFill>
                <a:srgbClr val="FF0000"/>
              </a:solidFill>
            </a:endParaRPr>
          </a:p>
          <a:p>
            <a:pPr algn="ctr"/>
            <a:endParaRPr lang="en-US" altLang="zh-CN" sz="2800" dirty="0"/>
          </a:p>
          <a:p>
            <a:pPr algn="ctr"/>
            <a:r>
              <a:rPr lang="zh-CN" altLang="en-US" sz="2800" b="1" dirty="0">
                <a:solidFill>
                  <a:srgbClr val="0000FF"/>
                </a:solidFill>
              </a:rPr>
              <a:t>人的责任</a:t>
            </a:r>
            <a:r>
              <a:rPr lang="en-US" altLang="zh-CN" sz="2800" b="1" dirty="0">
                <a:solidFill>
                  <a:srgbClr val="0000FF"/>
                </a:solidFill>
              </a:rPr>
              <a:t>: </a:t>
            </a:r>
            <a:r>
              <a:rPr lang="zh-CN" altLang="en-US" sz="2800" b="1" dirty="0">
                <a:solidFill>
                  <a:srgbClr val="0000FF"/>
                </a:solidFill>
              </a:rPr>
              <a:t>管理，治理</a:t>
            </a:r>
            <a:endParaRPr lang="en-US" altLang="zh-CN" sz="2800" b="1" dirty="0">
              <a:solidFill>
                <a:srgbClr val="0000FF"/>
              </a:solidFill>
            </a:endParaRPr>
          </a:p>
          <a:p>
            <a:pPr algn="ctr"/>
            <a:r>
              <a:rPr lang="en-US" altLang="zh-CN" sz="2800" b="1" dirty="0">
                <a:solidFill>
                  <a:srgbClr val="0000FF"/>
                </a:solidFill>
              </a:rPr>
              <a:t>	          </a:t>
            </a:r>
            <a:r>
              <a:rPr lang="zh-CN" altLang="en-US" sz="2800" b="1" dirty="0">
                <a:solidFill>
                  <a:srgbClr val="0000FF"/>
                </a:solidFill>
              </a:rPr>
              <a:t>顺服，遵令</a:t>
            </a:r>
          </a:p>
          <a:p>
            <a:pPr algn="ctr"/>
            <a:r>
              <a:rPr lang="zh-CN" altLang="en-US" sz="2800" b="1" dirty="0">
                <a:solidFill>
                  <a:srgbClr val="0000FF"/>
                </a:solidFill>
              </a:rPr>
              <a:t>                    延福 </a:t>
            </a:r>
            <a:r>
              <a:rPr lang="en-US" altLang="zh-CN" sz="2800" b="1" dirty="0">
                <a:solidFill>
                  <a:srgbClr val="0000FF"/>
                </a:solidFill>
              </a:rPr>
              <a:t>- </a:t>
            </a:r>
            <a:r>
              <a:rPr lang="zh-CN" altLang="en-US" sz="2800" b="1" dirty="0">
                <a:solidFill>
                  <a:srgbClr val="0000FF"/>
                </a:solidFill>
              </a:rPr>
              <a:t>遍滿全地</a:t>
            </a:r>
          </a:p>
        </p:txBody>
      </p:sp>
    </p:spTree>
    <p:extLst>
      <p:ext uri="{BB962C8B-B14F-4D97-AF65-F5344CB8AC3E}">
        <p14:creationId xmlns:p14="http://schemas.microsoft.com/office/powerpoint/2010/main" val="135384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E7852F1-68DD-170D-2737-4AAF9EBB6B4F}"/>
              </a:ext>
            </a:extLst>
          </p:cNvPr>
          <p:cNvSpPr txBox="1"/>
          <p:nvPr/>
        </p:nvSpPr>
        <p:spPr>
          <a:xfrm>
            <a:off x="123009" y="115610"/>
            <a:ext cx="11673576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dirty="0"/>
              <a:t>‪</a:t>
            </a:r>
            <a:r>
              <a:rPr lang="zh-CN" altLang="en-US" sz="2200" dirty="0">
                <a:latin typeface="+mn-ea"/>
              </a:rPr>
              <a:t>‪‪</a:t>
            </a:r>
            <a:r>
              <a:rPr lang="zh-CN" altLang="en-US" sz="2200" b="1" dirty="0">
                <a:latin typeface="+mn-ea"/>
              </a:rPr>
              <a:t>创世记‬</a:t>
            </a:r>
            <a:r>
              <a:rPr lang="en-US" altLang="zh-CN" sz="2200" b="1" dirty="0">
                <a:latin typeface="+mn-ea"/>
              </a:rPr>
              <a:t>20:1-18 </a:t>
            </a:r>
          </a:p>
          <a:p>
            <a:r>
              <a:rPr lang="en-US" altLang="zh-CN" sz="2200" dirty="0">
                <a:latin typeface="+mn-ea"/>
              </a:rPr>
              <a:t>1 </a:t>
            </a:r>
            <a:r>
              <a:rPr lang="zh-CN" altLang="en-US" sz="2200" dirty="0">
                <a:solidFill>
                  <a:srgbClr val="0000FF"/>
                </a:solidFill>
                <a:latin typeface="+mn-ea"/>
              </a:rPr>
              <a:t>亚伯拉罕从那里向南地迁去，寄居在加低斯和书珥中间的基拉耳。 </a:t>
            </a:r>
            <a:r>
              <a:rPr lang="en-US" altLang="zh-CN" sz="2200" dirty="0">
                <a:solidFill>
                  <a:srgbClr val="0000FF"/>
                </a:solidFill>
                <a:latin typeface="+mn-ea"/>
              </a:rPr>
              <a:t>2 </a:t>
            </a:r>
            <a:r>
              <a:rPr lang="zh-CN" altLang="en-US" sz="2200" dirty="0">
                <a:solidFill>
                  <a:srgbClr val="0000FF"/>
                </a:solidFill>
                <a:latin typeface="+mn-ea"/>
              </a:rPr>
              <a:t>亚伯拉罕称他的妻撒拉为妹子，基拉耳王亚比米勒差人把撒拉取了去。</a:t>
            </a:r>
            <a:r>
              <a:rPr lang="zh-CN" altLang="en-US" sz="2200" dirty="0">
                <a:latin typeface="+mn-ea"/>
              </a:rPr>
              <a:t> </a:t>
            </a:r>
            <a:r>
              <a:rPr lang="en-US" altLang="zh-CN" sz="2200" dirty="0">
                <a:latin typeface="+mn-ea"/>
              </a:rPr>
              <a:t>3 </a:t>
            </a:r>
            <a:r>
              <a:rPr lang="zh-CN" altLang="en-US" sz="2200" dirty="0">
                <a:latin typeface="+mn-ea"/>
              </a:rPr>
              <a:t>但夜间，　</a:t>
            </a:r>
            <a:r>
              <a:rPr lang="zh-CN" altLang="en-US" sz="2200" dirty="0">
                <a:solidFill>
                  <a:srgbClr val="FF0000"/>
                </a:solidFill>
                <a:latin typeface="+mn-ea"/>
              </a:rPr>
              <a:t>神来，在梦中对亚比米勒说：“你是个死人哪！因为你取了那女人来；她原是别人的妻子。” </a:t>
            </a:r>
            <a:r>
              <a:rPr lang="en-US" altLang="zh-CN" sz="2200" dirty="0">
                <a:latin typeface="+mn-ea"/>
              </a:rPr>
              <a:t>4 </a:t>
            </a:r>
            <a:r>
              <a:rPr lang="zh-CN" altLang="en-US" sz="2200" dirty="0">
                <a:latin typeface="+mn-ea"/>
              </a:rPr>
              <a:t>亚比米勒却还没有亲近撒拉；他说：“主啊，连有义的国，你也要毁灭吗？ </a:t>
            </a:r>
            <a:r>
              <a:rPr lang="en-US" altLang="zh-CN" sz="2200" dirty="0">
                <a:latin typeface="+mn-ea"/>
              </a:rPr>
              <a:t>5 </a:t>
            </a:r>
            <a:r>
              <a:rPr lang="zh-CN" altLang="en-US" sz="2200" dirty="0">
                <a:latin typeface="+mn-ea"/>
              </a:rPr>
              <a:t>那人岂不是自己对我说‘她是我的妹子’吗？就是女人也自己说：‘他是我的哥哥。’我做这事是心正手洁的。” </a:t>
            </a:r>
            <a:r>
              <a:rPr lang="en-US" altLang="zh-CN" sz="2200" dirty="0">
                <a:latin typeface="+mn-ea"/>
              </a:rPr>
              <a:t>6 </a:t>
            </a:r>
            <a:r>
              <a:rPr lang="zh-CN" altLang="en-US" sz="2200" dirty="0">
                <a:solidFill>
                  <a:srgbClr val="FF0000"/>
                </a:solidFill>
                <a:latin typeface="+mn-ea"/>
              </a:rPr>
              <a:t>　神在梦中对他说：“我知道你做这事是心中正直；我也拦阻了你，免得你得罪我，所以我不容你沾着她。 </a:t>
            </a:r>
            <a:r>
              <a:rPr lang="en-US" altLang="zh-CN" sz="2200" dirty="0">
                <a:solidFill>
                  <a:srgbClr val="FF0000"/>
                </a:solidFill>
                <a:latin typeface="+mn-ea"/>
              </a:rPr>
              <a:t>7 </a:t>
            </a:r>
            <a:r>
              <a:rPr lang="zh-CN" altLang="en-US" sz="2200" dirty="0">
                <a:solidFill>
                  <a:srgbClr val="FF0000"/>
                </a:solidFill>
                <a:latin typeface="+mn-ea"/>
              </a:rPr>
              <a:t>现在你把这人的妻子归还他；因为他是先知，他要为你祷告，使你存活。你若不归还他，你当知道，你和你所有的人都必要死。”</a:t>
            </a:r>
          </a:p>
          <a:p>
            <a:r>
              <a:rPr lang="en-US" altLang="zh-CN" sz="2200" dirty="0">
                <a:latin typeface="+mn-ea"/>
              </a:rPr>
              <a:t>8 </a:t>
            </a:r>
            <a:r>
              <a:rPr lang="zh-CN" altLang="en-US" sz="2200" dirty="0">
                <a:latin typeface="+mn-ea"/>
              </a:rPr>
              <a:t>亚比米勒清早起来，召了众臣仆来，将这些事都说给他们听，他们都甚惧怕。 </a:t>
            </a:r>
            <a:r>
              <a:rPr lang="en-US" altLang="zh-CN" sz="2200" dirty="0">
                <a:latin typeface="+mn-ea"/>
              </a:rPr>
              <a:t>9 </a:t>
            </a:r>
            <a:r>
              <a:rPr lang="zh-CN" altLang="en-US" sz="2200" dirty="0">
                <a:latin typeface="+mn-ea"/>
              </a:rPr>
              <a:t>亚比米勒召了亚伯拉罕来，对他说：“你怎么向我这样行呢？我在什么事上得罪了你，你竟使我和我国里的人陷在大罪里？你向我行不当行的事了！” </a:t>
            </a:r>
            <a:r>
              <a:rPr lang="en-US" altLang="zh-CN" sz="2200" dirty="0">
                <a:latin typeface="+mn-ea"/>
              </a:rPr>
              <a:t>10 </a:t>
            </a:r>
            <a:r>
              <a:rPr lang="zh-CN" altLang="en-US" sz="2200" dirty="0">
                <a:latin typeface="+mn-ea"/>
              </a:rPr>
              <a:t>亚比米勒又对亚伯拉罕说：“你见了什么才做这事呢？” </a:t>
            </a:r>
            <a:r>
              <a:rPr lang="en-US" altLang="zh-CN" sz="2200" dirty="0">
                <a:solidFill>
                  <a:srgbClr val="0000FF"/>
                </a:solidFill>
                <a:latin typeface="+mn-ea"/>
              </a:rPr>
              <a:t>11 </a:t>
            </a:r>
            <a:r>
              <a:rPr lang="zh-CN" altLang="en-US" sz="2200" dirty="0">
                <a:solidFill>
                  <a:srgbClr val="0000FF"/>
                </a:solidFill>
                <a:latin typeface="+mn-ea"/>
              </a:rPr>
              <a:t>亚伯拉罕说：“我以为这地方的人总不惧怕　神，必为我妻子的缘故杀我。 </a:t>
            </a:r>
            <a:r>
              <a:rPr lang="en-US" altLang="zh-CN" sz="2200" dirty="0">
                <a:solidFill>
                  <a:srgbClr val="0000FF"/>
                </a:solidFill>
                <a:latin typeface="+mn-ea"/>
              </a:rPr>
              <a:t>12 </a:t>
            </a:r>
            <a:r>
              <a:rPr lang="zh-CN" altLang="en-US" sz="2200" dirty="0">
                <a:solidFill>
                  <a:srgbClr val="0000FF"/>
                </a:solidFill>
                <a:latin typeface="+mn-ea"/>
              </a:rPr>
              <a:t>况且她也实在是我的妹子；她与我是同父异母，后来作了我的妻子。 </a:t>
            </a:r>
            <a:r>
              <a:rPr lang="en-US" altLang="zh-CN" sz="2200" dirty="0">
                <a:solidFill>
                  <a:srgbClr val="0000FF"/>
                </a:solidFill>
                <a:latin typeface="+mn-ea"/>
              </a:rPr>
              <a:t>13 </a:t>
            </a:r>
            <a:r>
              <a:rPr lang="zh-CN" altLang="en-US" sz="2200" dirty="0">
                <a:solidFill>
                  <a:srgbClr val="0000FF"/>
                </a:solidFill>
                <a:latin typeface="+mn-ea"/>
              </a:rPr>
              <a:t>当　神叫我离开父家、飘流在外的时候，我对她说：‘我们无论走到什么地方，你可以对人说：他是我的哥哥；这就是你待我的恩典了。</a:t>
            </a:r>
            <a:r>
              <a:rPr lang="zh-CN" altLang="en-US" sz="2200" dirty="0">
                <a:latin typeface="+mn-ea"/>
              </a:rPr>
              <a:t>’” </a:t>
            </a:r>
            <a:r>
              <a:rPr lang="en-US" altLang="zh-CN" sz="2200" dirty="0">
                <a:latin typeface="+mn-ea"/>
              </a:rPr>
              <a:t>14 </a:t>
            </a:r>
            <a:r>
              <a:rPr lang="zh-CN" altLang="en-US" sz="2200" dirty="0">
                <a:latin typeface="+mn-ea"/>
              </a:rPr>
              <a:t>亚比米勒把牛、羊、仆婢赐给亚伯拉罕，又把他的妻子撒拉归还他。 </a:t>
            </a:r>
            <a:r>
              <a:rPr lang="en-US" altLang="zh-CN" sz="2200" dirty="0">
                <a:latin typeface="+mn-ea"/>
              </a:rPr>
              <a:t>15 </a:t>
            </a:r>
            <a:r>
              <a:rPr lang="zh-CN" altLang="en-US" sz="2200" dirty="0">
                <a:latin typeface="+mn-ea"/>
              </a:rPr>
              <a:t>亚比米勒又说：“看哪，我的地都在你面前，你可以随意居住”； </a:t>
            </a:r>
            <a:r>
              <a:rPr lang="en-US" altLang="zh-CN" sz="2200" dirty="0">
                <a:latin typeface="+mn-ea"/>
              </a:rPr>
              <a:t>16 </a:t>
            </a:r>
            <a:r>
              <a:rPr lang="zh-CN" altLang="en-US" sz="2200" dirty="0">
                <a:latin typeface="+mn-ea"/>
              </a:rPr>
              <a:t>又对撒拉说：“我给你哥哥一千银子，作为你在阖家人面前遮羞的（“羞”原文作“眼”），你就在众人面前没有不是了。” </a:t>
            </a:r>
            <a:r>
              <a:rPr lang="en-US" altLang="zh-CN" sz="2200" dirty="0">
                <a:latin typeface="+mn-ea"/>
              </a:rPr>
              <a:t>17 </a:t>
            </a:r>
            <a:r>
              <a:rPr lang="zh-CN" altLang="en-US" sz="2200" dirty="0">
                <a:latin typeface="+mn-ea"/>
              </a:rPr>
              <a:t>亚伯拉罕祷告　神，　神就医好了亚比米勒和他的妻子，并他的众女仆，她们便能生育。 </a:t>
            </a:r>
            <a:r>
              <a:rPr lang="en-US" altLang="zh-CN" sz="2200" dirty="0">
                <a:latin typeface="+mn-ea"/>
              </a:rPr>
              <a:t>18 </a:t>
            </a:r>
            <a:r>
              <a:rPr lang="zh-CN" altLang="en-US" sz="2200" dirty="0">
                <a:latin typeface="+mn-ea"/>
              </a:rPr>
              <a:t>因耶和华为亚伯拉罕的妻子撒拉的缘故，已经使亚比米勒家中的妇人不能生育。</a:t>
            </a:r>
            <a:endParaRPr lang="en-US" sz="2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9032667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0713" y="262890"/>
            <a:ext cx="11401167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‪</a:t>
            </a:r>
            <a:endParaRPr lang="en-US" altLang="zh-CN" sz="28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3200" dirty="0"/>
              <a:t>亚伯拉罕欺骗亞比米勒，给自己辩解用什么理由？</a:t>
            </a:r>
            <a:endParaRPr lang="en-US" altLang="zh-CN" sz="32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3200" dirty="0"/>
              <a:t>‪</a:t>
            </a:r>
            <a:r>
              <a:rPr lang="zh-CN" altLang="en-US" sz="2200" dirty="0"/>
              <a:t>希伯来书‬</a:t>
            </a:r>
            <a:r>
              <a:rPr lang="en-US" altLang="zh-CN" sz="2200" dirty="0"/>
              <a:t>11:1-2,8-19 1 </a:t>
            </a:r>
            <a:r>
              <a:rPr lang="zh-CN" altLang="en-US" sz="2200" dirty="0"/>
              <a:t>信就是所望之事的实底，是未见之事的确据。 </a:t>
            </a:r>
            <a:r>
              <a:rPr lang="en-US" altLang="zh-CN" sz="2200" dirty="0"/>
              <a:t>2 </a:t>
            </a:r>
            <a:r>
              <a:rPr lang="zh-CN" altLang="en-US" sz="2200" dirty="0"/>
              <a:t>古人在这信上得了美好的证据。</a:t>
            </a:r>
            <a:r>
              <a:rPr lang="en-US" altLang="zh-CN" sz="2200" dirty="0"/>
              <a:t>……</a:t>
            </a:r>
          </a:p>
          <a:p>
            <a:r>
              <a:rPr lang="en-US" altLang="zh-CN" sz="2200" dirty="0"/>
              <a:t>8 </a:t>
            </a:r>
            <a:r>
              <a:rPr lang="zh-CN" altLang="en-US" sz="2200" dirty="0"/>
              <a:t>亚伯拉罕</a:t>
            </a:r>
            <a:r>
              <a:rPr lang="zh-CN" altLang="en-US" sz="2400" b="1" u="sng" dirty="0">
                <a:solidFill>
                  <a:srgbClr val="0000FF"/>
                </a:solidFill>
              </a:rPr>
              <a:t>因着信</a:t>
            </a:r>
            <a:r>
              <a:rPr lang="zh-CN" altLang="en-US" sz="2200" dirty="0"/>
              <a:t>，蒙召的时候就</a:t>
            </a:r>
            <a:r>
              <a:rPr lang="zh-CN" altLang="en-US" sz="2200" dirty="0">
                <a:solidFill>
                  <a:srgbClr val="FF0000"/>
                </a:solidFill>
              </a:rPr>
              <a:t>遵命出去</a:t>
            </a:r>
            <a:r>
              <a:rPr lang="zh-CN" altLang="en-US" sz="2200" dirty="0"/>
              <a:t>，往将来要得为业的地方去；出去的时候，还不知往哪里去。 </a:t>
            </a:r>
            <a:r>
              <a:rPr lang="en-US" altLang="zh-CN" sz="2200" dirty="0"/>
              <a:t>9 </a:t>
            </a:r>
            <a:r>
              <a:rPr lang="zh-CN" altLang="en-US" sz="2200" dirty="0"/>
              <a:t>他</a:t>
            </a:r>
            <a:r>
              <a:rPr lang="zh-CN" altLang="en-US" sz="2400" b="1" u="sng" dirty="0">
                <a:solidFill>
                  <a:srgbClr val="0000FF"/>
                </a:solidFill>
              </a:rPr>
              <a:t>因着信</a:t>
            </a:r>
            <a:r>
              <a:rPr lang="zh-CN" altLang="en-US" sz="2200" dirty="0"/>
              <a:t>，就在所</a:t>
            </a:r>
            <a:r>
              <a:rPr lang="zh-CN" altLang="en-US" sz="2200" dirty="0">
                <a:solidFill>
                  <a:srgbClr val="FF0000"/>
                </a:solidFill>
              </a:rPr>
              <a:t>应许之地作客</a:t>
            </a:r>
            <a:r>
              <a:rPr lang="zh-CN" altLang="en-US" sz="2200" dirty="0"/>
              <a:t>，好像在异地居住帐棚，与那同蒙一个应许的以撒、雅各一样。 </a:t>
            </a:r>
            <a:r>
              <a:rPr lang="en-US" altLang="zh-CN" sz="2200" dirty="0"/>
              <a:t>10 </a:t>
            </a:r>
            <a:r>
              <a:rPr lang="zh-CN" altLang="en-US" sz="2200" dirty="0"/>
              <a:t>因为他</a:t>
            </a:r>
            <a:r>
              <a:rPr lang="zh-CN" altLang="en-US" sz="2200" dirty="0">
                <a:solidFill>
                  <a:srgbClr val="FF0000"/>
                </a:solidFill>
              </a:rPr>
              <a:t>等候那座有根基的城</a:t>
            </a:r>
            <a:r>
              <a:rPr lang="zh-CN" altLang="en-US" sz="2200" dirty="0"/>
              <a:t>，就是　神所经营所建造的。 </a:t>
            </a:r>
            <a:r>
              <a:rPr lang="en-US" altLang="zh-CN" sz="2200" dirty="0"/>
              <a:t>11 </a:t>
            </a:r>
            <a:r>
              <a:rPr lang="zh-CN" altLang="en-US" sz="2400" b="1" u="sng" dirty="0">
                <a:solidFill>
                  <a:srgbClr val="0000FF"/>
                </a:solidFill>
              </a:rPr>
              <a:t>因着信</a:t>
            </a:r>
            <a:r>
              <a:rPr lang="zh-CN" altLang="en-US" sz="2200" dirty="0"/>
              <a:t>，连撒拉自己，虽然过了生育的岁数，还能怀孕，因她以为那应许她的是可信的。 </a:t>
            </a:r>
            <a:r>
              <a:rPr lang="en-US" altLang="zh-CN" sz="2200" dirty="0"/>
              <a:t>12 </a:t>
            </a:r>
            <a:r>
              <a:rPr lang="zh-CN" altLang="en-US" sz="2200" dirty="0"/>
              <a:t>所以从一个仿佛已死的人就生出子孙，如同天上的星那样众多，海边的沙那样无数。</a:t>
            </a:r>
            <a:r>
              <a:rPr lang="en-US" altLang="zh-CN" sz="2200" dirty="0"/>
              <a:t>13 </a:t>
            </a:r>
            <a:r>
              <a:rPr lang="zh-CN" altLang="en-US" sz="2200" dirty="0"/>
              <a:t>这些人都是</a:t>
            </a:r>
            <a:r>
              <a:rPr lang="zh-CN" altLang="en-US" sz="2200" dirty="0">
                <a:solidFill>
                  <a:srgbClr val="FF0000"/>
                </a:solidFill>
              </a:rPr>
              <a:t>存着信心死的，并没有得着所应许的；却从远处望见，且欢喜迎接，又承认自己在世上是客旅，是寄居的。 </a:t>
            </a:r>
            <a:r>
              <a:rPr lang="en-US" altLang="zh-CN" sz="2200" dirty="0">
                <a:solidFill>
                  <a:srgbClr val="FF0000"/>
                </a:solidFill>
              </a:rPr>
              <a:t>14 </a:t>
            </a:r>
            <a:r>
              <a:rPr lang="zh-CN" altLang="en-US" sz="2200" dirty="0">
                <a:solidFill>
                  <a:srgbClr val="FF0000"/>
                </a:solidFill>
              </a:rPr>
              <a:t>说这样话的人是表明自己要找一个家乡。 </a:t>
            </a:r>
            <a:r>
              <a:rPr lang="en-US" altLang="zh-CN" sz="2200" dirty="0">
                <a:solidFill>
                  <a:srgbClr val="FF0000"/>
                </a:solidFill>
              </a:rPr>
              <a:t>15 </a:t>
            </a:r>
            <a:r>
              <a:rPr lang="zh-CN" altLang="en-US" sz="2200" dirty="0">
                <a:solidFill>
                  <a:srgbClr val="FF0000"/>
                </a:solidFill>
              </a:rPr>
              <a:t>他们若想念所离开的家乡，还有可以回去的机会。 </a:t>
            </a:r>
            <a:r>
              <a:rPr lang="en-US" altLang="zh-CN" sz="2200" dirty="0">
                <a:solidFill>
                  <a:srgbClr val="FF0000"/>
                </a:solidFill>
              </a:rPr>
              <a:t>16 </a:t>
            </a:r>
            <a:r>
              <a:rPr lang="zh-CN" altLang="en-US" sz="2200" dirty="0">
                <a:solidFill>
                  <a:srgbClr val="FF0000"/>
                </a:solidFill>
              </a:rPr>
              <a:t>他们却羡慕一个更美的家乡，就是在天上的。所以　神被称为他们的　神，并不以为耻，因为他已经给他们预备了一座城。</a:t>
            </a:r>
            <a:r>
              <a:rPr lang="en-US" altLang="zh-CN" sz="2200" dirty="0"/>
              <a:t>17 </a:t>
            </a:r>
            <a:r>
              <a:rPr lang="zh-CN" altLang="en-US" sz="2200" dirty="0"/>
              <a:t>亚伯拉罕</a:t>
            </a:r>
            <a:r>
              <a:rPr lang="zh-CN" altLang="en-US" sz="2400" b="1" u="sng" dirty="0">
                <a:solidFill>
                  <a:srgbClr val="0000FF"/>
                </a:solidFill>
              </a:rPr>
              <a:t>因着信</a:t>
            </a:r>
            <a:r>
              <a:rPr lang="zh-CN" altLang="en-US" sz="2200" dirty="0"/>
              <a:t>，</a:t>
            </a:r>
            <a:r>
              <a:rPr lang="zh-CN" altLang="en-US" sz="2200" dirty="0">
                <a:solidFill>
                  <a:srgbClr val="FF0000"/>
                </a:solidFill>
              </a:rPr>
              <a:t>被试验的时候，就把以撒献上</a:t>
            </a:r>
            <a:r>
              <a:rPr lang="zh-CN" altLang="en-US" sz="2200" dirty="0"/>
              <a:t>；这便是那欢喜领受应许的，将自己独生的儿子献上。 </a:t>
            </a:r>
            <a:r>
              <a:rPr lang="en-US" altLang="zh-CN" sz="2200" dirty="0"/>
              <a:t>18 </a:t>
            </a:r>
            <a:r>
              <a:rPr lang="zh-CN" altLang="en-US" sz="2200" dirty="0"/>
              <a:t>论到这儿子，曾有话说：“从以撒生的才要称为你的后裔。” </a:t>
            </a:r>
            <a:r>
              <a:rPr lang="en-US" altLang="zh-CN" sz="2200" dirty="0"/>
              <a:t>19 </a:t>
            </a:r>
            <a:r>
              <a:rPr lang="zh-CN" altLang="en-US" sz="2200" dirty="0">
                <a:solidFill>
                  <a:srgbClr val="FF0000"/>
                </a:solidFill>
              </a:rPr>
              <a:t>他以为　神还能叫人从</a:t>
            </a:r>
            <a:r>
              <a:rPr lang="zh-CN" altLang="en-US" sz="2200" b="1" u="sng" dirty="0">
                <a:solidFill>
                  <a:srgbClr val="FF0000"/>
                </a:solidFill>
              </a:rPr>
              <a:t>死里复活</a:t>
            </a:r>
            <a:r>
              <a:rPr lang="zh-CN" altLang="en-US" sz="2200" dirty="0"/>
              <a:t>；他也仿佛从死中得回他的儿子来。‪‪</a:t>
            </a:r>
            <a:endParaRPr lang="en-US" altLang="zh-CN" sz="22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3200" dirty="0"/>
              <a:t>信心之父怎么了？</a:t>
            </a:r>
            <a:endParaRPr lang="en-US" sz="2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79549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4C90BA4-9371-DFD0-14B3-628060890853}"/>
              </a:ext>
            </a:extLst>
          </p:cNvPr>
          <p:cNvSpPr txBox="1"/>
          <p:nvPr/>
        </p:nvSpPr>
        <p:spPr>
          <a:xfrm>
            <a:off x="233243" y="368141"/>
            <a:ext cx="1172550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课堂提问与分享 </a:t>
            </a:r>
            <a:r>
              <a:rPr lang="en-US" altLang="zh-CN" sz="3200" b="1" dirty="0"/>
              <a:t>Q&amp;A</a:t>
            </a:r>
          </a:p>
          <a:p>
            <a:pPr algn="ctr"/>
            <a:endParaRPr lang="en-US" altLang="zh-CN" sz="2600" b="1" dirty="0"/>
          </a:p>
          <a:p>
            <a:endParaRPr lang="en-US" altLang="zh-CN" sz="1200" b="1" dirty="0"/>
          </a:p>
        </p:txBody>
      </p:sp>
      <p:sp>
        <p:nvSpPr>
          <p:cNvPr id="3" name="Rectangle 2"/>
          <p:cNvSpPr/>
          <p:nvPr/>
        </p:nvSpPr>
        <p:spPr>
          <a:xfrm>
            <a:off x="296561" y="1326449"/>
            <a:ext cx="1189543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800" dirty="0">
                <a:latin typeface="+mn-ea"/>
              </a:rPr>
              <a:t>Q1: </a:t>
            </a:r>
            <a:r>
              <a:rPr lang="zh-TW" altLang="en-US" sz="2800" dirty="0">
                <a:latin typeface="+mn-ea"/>
              </a:rPr>
              <a:t>亞伯拉罕為他侄兒羅得所處的城市代求，神也答應為十個義人的緣故保存該城。今天你有否為你的時代禱告？你所重視的是物質上的富裕，還是公義、正直？</a:t>
            </a:r>
            <a:endParaRPr lang="en-US" altLang="zh-TW" sz="2800" dirty="0">
              <a:latin typeface="+mn-ea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800" dirty="0">
                <a:latin typeface="+mn-ea"/>
              </a:rPr>
              <a:t>答</a:t>
            </a:r>
            <a:r>
              <a:rPr lang="en-US" altLang="zh-CN" sz="2800" dirty="0">
                <a:latin typeface="+mn-ea"/>
              </a:rPr>
              <a:t>: ?</a:t>
            </a:r>
          </a:p>
          <a:p>
            <a:endParaRPr lang="zh-CN" altLang="en-US" sz="2800" dirty="0">
              <a:latin typeface="+mn-ea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800" dirty="0">
                <a:latin typeface="+mn-ea"/>
              </a:rPr>
              <a:t>Q2:</a:t>
            </a:r>
            <a:r>
              <a:rPr lang="zh-CN" altLang="en-US" sz="2800" dirty="0">
                <a:latin typeface="+mn-ea"/>
              </a:rPr>
              <a:t>對於羅得這個人，你有何看法？</a:t>
            </a:r>
            <a:endParaRPr lang="en-US" altLang="zh-CN" sz="2800" dirty="0">
              <a:latin typeface="+mn-ea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800" dirty="0">
                <a:latin typeface="+mn-ea"/>
              </a:rPr>
              <a:t>答：</a:t>
            </a:r>
            <a:r>
              <a:rPr lang="en-US" altLang="zh-CN" sz="2800" dirty="0">
                <a:latin typeface="+mn-ea"/>
              </a:rPr>
              <a:t>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800" dirty="0">
              <a:latin typeface="+mn-ea"/>
            </a:endParaRPr>
          </a:p>
          <a:p>
            <a:r>
              <a:rPr lang="zh-CN" altLang="en-US" sz="2800" dirty="0">
                <a:latin typeface="+mn-ea"/>
              </a:rPr>
              <a:t>彼得后书‬</a:t>
            </a:r>
            <a:r>
              <a:rPr lang="en-US" altLang="zh-CN" sz="2800" dirty="0">
                <a:latin typeface="+mn-ea"/>
              </a:rPr>
              <a:t>2:6 </a:t>
            </a:r>
            <a:r>
              <a:rPr lang="zh-CN" altLang="en-US" sz="2800" dirty="0">
                <a:latin typeface="+mn-ea"/>
              </a:rPr>
              <a:t>又判定所多玛、蛾摩拉，将二城倾覆，焚烧成灰，作为后世不敬虔人的鉴戒； </a:t>
            </a:r>
            <a:r>
              <a:rPr lang="en-US" altLang="zh-CN" sz="2800" dirty="0">
                <a:latin typeface="+mn-ea"/>
              </a:rPr>
              <a:t>7 </a:t>
            </a:r>
            <a:r>
              <a:rPr lang="zh-CN" altLang="en-US" sz="2800" dirty="0">
                <a:latin typeface="+mn-ea"/>
              </a:rPr>
              <a:t>只搭救了那常为恶人淫行忧伤的义人罗得。（ </a:t>
            </a:r>
            <a:r>
              <a:rPr lang="en-US" altLang="zh-CN" sz="2800" dirty="0">
                <a:latin typeface="+mn-ea"/>
              </a:rPr>
              <a:t>8 </a:t>
            </a:r>
            <a:r>
              <a:rPr lang="zh-CN" altLang="en-US" sz="2800" dirty="0">
                <a:latin typeface="+mn-ea"/>
              </a:rPr>
              <a:t>因为那义人住在他们中间，看见听见他们不法的事，他的义心就天天伤痛。）</a:t>
            </a:r>
            <a:endParaRPr lang="en-US" sz="28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2566109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A7CF69-09BB-45A0-F908-AC2547C7F6F7}"/>
              </a:ext>
            </a:extLst>
          </p:cNvPr>
          <p:cNvSpPr txBox="1"/>
          <p:nvPr/>
        </p:nvSpPr>
        <p:spPr>
          <a:xfrm>
            <a:off x="726688" y="-712"/>
            <a:ext cx="10831551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36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28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28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亚伯</a:t>
            </a:r>
            <a:endParaRPr lang="en-US" altLang="zh-CN" sz="2800" b="1" i="0" dirty="0">
              <a:solidFill>
                <a:schemeClr val="bg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6-9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章：大洪水</a:t>
            </a:r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神与挪亚立约</a:t>
            </a:r>
            <a:endParaRPr lang="en-US" altLang="zh-CN" sz="28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10–11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章：巴别塔</a:t>
            </a:r>
            <a:endParaRPr lang="en-US" altLang="zh-CN" sz="28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12-14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章：亚伯兰蒙召</a:t>
            </a:r>
            <a:endParaRPr lang="en-US" altLang="zh-CN" sz="28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15-18:16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：神与亚伯兰立约</a:t>
            </a:r>
          </a:p>
          <a:p>
            <a:pPr algn="ctr"/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18:17-20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章：所多玛与蛾摩拉</a:t>
            </a:r>
          </a:p>
          <a:p>
            <a:pPr algn="ctr"/>
            <a:r>
              <a:rPr lang="en-US" altLang="zh-CN" sz="4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21-23</a:t>
            </a:r>
            <a:r>
              <a:rPr lang="zh-CN" altLang="en-US" sz="4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章：以撒</a:t>
            </a:r>
            <a:r>
              <a:rPr lang="en-US" altLang="zh-CN" sz="4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vs</a:t>
            </a:r>
            <a:r>
              <a:rPr lang="zh-CN" altLang="en-US" sz="4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以实马利</a:t>
            </a:r>
          </a:p>
          <a:p>
            <a:pPr algn="ctr"/>
            <a:endParaRPr lang="en-US" sz="32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45164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63B0C7-B294-DE33-70C3-E42396927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5018"/>
            <a:ext cx="10515600" cy="5735782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zh-CN" altLang="en-US" sz="2800" b="1" dirty="0">
                <a:solidFill>
                  <a:srgbClr val="000000"/>
                </a:solidFill>
                <a:latin typeface="system-ui"/>
              </a:rPr>
              <a:t>创世纪</a:t>
            </a:r>
            <a:r>
              <a:rPr lang="en-US" altLang="zh-CN" sz="2800" b="1" dirty="0">
                <a:solidFill>
                  <a:srgbClr val="000000"/>
                </a:solidFill>
                <a:latin typeface="system-ui"/>
              </a:rPr>
              <a:t>21</a:t>
            </a:r>
            <a:endParaRPr lang="en-US" altLang="zh-TW" sz="2800" b="1" dirty="0">
              <a:solidFill>
                <a:srgbClr val="000000"/>
              </a:solidFill>
              <a:latin typeface="system-ui"/>
            </a:endParaRPr>
          </a:p>
          <a:p>
            <a:pPr algn="l"/>
            <a:r>
              <a:rPr lang="en-US" altLang="zh-TW" sz="2800" b="1" dirty="0">
                <a:solidFill>
                  <a:srgbClr val="000000"/>
                </a:solidFill>
                <a:latin typeface="system-ui"/>
              </a:rPr>
              <a:t>1</a:t>
            </a:r>
            <a:r>
              <a:rPr lang="en-US" altLang="zh-TW" sz="2800" b="1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耶 和 華 按 著 先 前 的 話 眷 顧 撒 拉 ， 便 照 他 所 說 的 給 撒 拉 成 就 。</a:t>
            </a:r>
          </a:p>
          <a:p>
            <a:pPr algn="l"/>
            <a:r>
              <a:rPr lang="en-US" altLang="zh-TW" sz="2800" b="1" i="0" baseline="30000" dirty="0">
                <a:solidFill>
                  <a:srgbClr val="000000"/>
                </a:solidFill>
                <a:effectLst/>
                <a:latin typeface="system-ui"/>
              </a:rPr>
              <a:t>2 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當 亞 伯 拉 罕 年 老 的 時 候 ， 撒 拉 懷 了 孕 ； 到 神 所 說 的 日 期 ， 就 給 亞 伯 拉 罕 生 了 一 個 兒 子 。</a:t>
            </a:r>
          </a:p>
          <a:p>
            <a:pPr algn="l"/>
            <a:r>
              <a:rPr lang="en-US" altLang="zh-TW" sz="2800" b="1" i="0" baseline="30000" dirty="0">
                <a:solidFill>
                  <a:srgbClr val="000000"/>
                </a:solidFill>
                <a:effectLst/>
                <a:latin typeface="system-ui"/>
              </a:rPr>
              <a:t>3 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亞 伯 拉 罕 給 撒 拉 所 生 的 兒 子 起 名 叫 以 撒 。</a:t>
            </a:r>
          </a:p>
          <a:p>
            <a:pPr algn="l"/>
            <a:r>
              <a:rPr lang="en-US" altLang="zh-TW" sz="2800" b="1" i="0" baseline="30000" dirty="0">
                <a:solidFill>
                  <a:srgbClr val="000000"/>
                </a:solidFill>
                <a:effectLst/>
                <a:latin typeface="system-ui"/>
              </a:rPr>
              <a:t>4 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以 撒 生 下 來 第 八 日 ， 亞 伯 拉 罕 照 著 神 所 吩 咐 的 ， 給 以 撒 行 了 割 禮 。</a:t>
            </a:r>
          </a:p>
          <a:p>
            <a:pPr algn="l"/>
            <a:r>
              <a:rPr lang="en-US" altLang="zh-TW" sz="2800" b="1" i="0" baseline="30000" dirty="0">
                <a:solidFill>
                  <a:srgbClr val="000000"/>
                </a:solidFill>
                <a:effectLst/>
                <a:latin typeface="system-ui"/>
              </a:rPr>
              <a:t>5 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他 兒 子 以 撒 生 的 時 候 ， 亞 伯 拉 罕 年 一 百 歲 。</a:t>
            </a:r>
          </a:p>
          <a:p>
            <a:pPr algn="l"/>
            <a:r>
              <a:rPr lang="en-US" altLang="zh-TW" sz="2800" b="1" i="0" baseline="30000" dirty="0">
                <a:solidFill>
                  <a:srgbClr val="000000"/>
                </a:solidFill>
                <a:effectLst/>
                <a:latin typeface="system-ui"/>
              </a:rPr>
              <a:t>6 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撒 拉 說 ： 神 使 我 喜 笑 ， 凡 聽 見 的 必 與 我 一 同 喜 笑 ；</a:t>
            </a:r>
          </a:p>
          <a:p>
            <a:pPr algn="l"/>
            <a:r>
              <a:rPr lang="en-US" altLang="zh-TW" sz="2800" b="1" i="0" baseline="30000" dirty="0">
                <a:solidFill>
                  <a:srgbClr val="000000"/>
                </a:solidFill>
                <a:effectLst/>
                <a:latin typeface="system-ui"/>
              </a:rPr>
              <a:t>7 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又 說 ： 誰 能 預 先 對 亞 伯 拉 罕 說 撒 拉 要 乳 養 嬰 孩 呢 ？ 因 為 在 他 年 老 的 時 候 ， 我 給 他 生 了 一 個 兒 子 。</a:t>
            </a:r>
          </a:p>
          <a:p>
            <a:pPr algn="l"/>
            <a:r>
              <a:rPr lang="en-US" altLang="zh-TW" sz="2800" b="1" i="0" baseline="30000" dirty="0">
                <a:solidFill>
                  <a:srgbClr val="000000"/>
                </a:solidFill>
                <a:effectLst/>
                <a:latin typeface="system-ui"/>
              </a:rPr>
              <a:t>8 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孩 子 漸 長 ， 就 斷 了 奶 。 以 撒 斷 奶 的 日 子 ， 亞 伯 拉 罕 設 擺 豐 盛 的 筵 席 。</a:t>
            </a:r>
          </a:p>
          <a:p>
            <a:pPr algn="l"/>
            <a:r>
              <a:rPr lang="en-US" altLang="zh-TW" sz="2800" b="1" i="0" baseline="30000" dirty="0">
                <a:solidFill>
                  <a:srgbClr val="000000"/>
                </a:solidFill>
                <a:effectLst/>
                <a:latin typeface="system-ui"/>
              </a:rPr>
              <a:t>9 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當 時 ， 撒 拉 看 見 </a:t>
            </a:r>
            <a:r>
              <a:rPr lang="zh-TW" altLang="en-US" sz="2800" b="1" i="0" dirty="0">
                <a:solidFill>
                  <a:srgbClr val="0000FF"/>
                </a:solidFill>
                <a:effectLst/>
                <a:latin typeface="system-ui"/>
              </a:rPr>
              <a:t>埃 及 人 夏 甲 給 亞 伯 拉 罕 所 生 的 兒 子 戲 笑 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，</a:t>
            </a:r>
          </a:p>
          <a:p>
            <a:pPr algn="l">
              <a:lnSpc>
                <a:spcPct val="120000"/>
              </a:lnSpc>
            </a:pPr>
            <a:r>
              <a:rPr lang="en-US" altLang="zh-TW" sz="2800" b="1" i="0" baseline="30000" dirty="0">
                <a:solidFill>
                  <a:srgbClr val="000000"/>
                </a:solidFill>
                <a:effectLst/>
                <a:latin typeface="system-ui"/>
              </a:rPr>
              <a:t>10 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就 對 亞 伯 拉 罕 說 ： 你 把 這 使 女 和 他 兒 子 趕 出 去 ！ 因 為 </a:t>
            </a:r>
            <a:r>
              <a:rPr lang="zh-TW" altLang="en-US" sz="2800" b="1" i="0" dirty="0">
                <a:solidFill>
                  <a:srgbClr val="0000FF"/>
                </a:solidFill>
                <a:effectLst/>
                <a:latin typeface="system-ui"/>
              </a:rPr>
              <a:t>這 使 女 的 兒 子 不 可 與 我 的 兒 子 以 撒 一 同 承 受 產 業 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。</a:t>
            </a:r>
          </a:p>
          <a:p>
            <a:pPr algn="l"/>
            <a:r>
              <a:rPr lang="en-US" altLang="zh-TW" sz="2800" b="1" i="0" baseline="30000" dirty="0">
                <a:solidFill>
                  <a:srgbClr val="000000"/>
                </a:solidFill>
                <a:effectLst/>
                <a:latin typeface="system-ui"/>
              </a:rPr>
              <a:t>11 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亞 伯 拉 罕 因 他 兒 子 的 緣 故 很 憂 愁 。</a:t>
            </a:r>
          </a:p>
          <a:p>
            <a:pPr algn="l">
              <a:lnSpc>
                <a:spcPct val="120000"/>
              </a:lnSpc>
            </a:pPr>
            <a:r>
              <a:rPr lang="en-US" altLang="zh-TW" sz="2800" b="1" i="0" baseline="30000" dirty="0">
                <a:solidFill>
                  <a:srgbClr val="000000"/>
                </a:solidFill>
                <a:effectLst/>
                <a:latin typeface="system-ui"/>
              </a:rPr>
              <a:t>12 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神 對 亞 伯 拉 罕 說 ： 你 不 必 為 這 童 子 和 你 的 使 女 憂 愁 。 凡 撒 拉 對 你 說 的 話 ， 你 都 該 聽 從 ； 因 為 </a:t>
            </a:r>
            <a:r>
              <a:rPr lang="zh-TW" altLang="en-US" sz="2800" b="1" i="0" dirty="0">
                <a:solidFill>
                  <a:srgbClr val="0000FF"/>
                </a:solidFill>
                <a:effectLst/>
                <a:latin typeface="system-ui"/>
              </a:rPr>
              <a:t>從 以 撒 生 的 ， 才 要 稱 為 你 的 後 裔 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。</a:t>
            </a:r>
          </a:p>
          <a:p>
            <a:pPr algn="l"/>
            <a:r>
              <a:rPr lang="en-US" altLang="zh-TW" sz="2800" b="1" i="0" baseline="30000" dirty="0">
                <a:solidFill>
                  <a:srgbClr val="000000"/>
                </a:solidFill>
                <a:effectLst/>
                <a:latin typeface="system-ui"/>
              </a:rPr>
              <a:t>13 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至 於 </a:t>
            </a:r>
            <a:r>
              <a:rPr lang="zh-TW" altLang="en-US" sz="2800" b="1" i="0" dirty="0">
                <a:solidFill>
                  <a:srgbClr val="0000FF"/>
                </a:solidFill>
                <a:effectLst/>
                <a:latin typeface="system-ui"/>
              </a:rPr>
              <a:t>使 女 的 兒 子 ， 我 也 必 使 他 的 後 裔 成 立 一 國 ， 因 為 他 是 你 所 生 的 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。</a:t>
            </a:r>
          </a:p>
          <a:p>
            <a:pPr algn="l"/>
            <a:r>
              <a:rPr lang="en-US" altLang="zh-TW" sz="2800" b="1" i="0" baseline="30000" dirty="0">
                <a:solidFill>
                  <a:srgbClr val="000000"/>
                </a:solidFill>
                <a:effectLst/>
                <a:latin typeface="system-ui"/>
              </a:rPr>
              <a:t>14 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亞 伯 拉 罕 清 早 起 來 ， 拿 餅 和 一 皮 袋 水 ， 給 了 夏 甲 ， 搭 在 他 的 肩 上 ， 又 把 孩 子 交 給 他 ， 打 發 他 走 。 夏 甲 就 走 了 ， 在 別 是 巴 的 曠 野 走 迷 了 路 。</a:t>
            </a:r>
          </a:p>
          <a:p>
            <a:pPr algn="l"/>
            <a:r>
              <a:rPr lang="en-US" altLang="zh-TW" sz="2800" b="1" i="0" baseline="30000" dirty="0">
                <a:solidFill>
                  <a:srgbClr val="000000"/>
                </a:solidFill>
                <a:effectLst/>
                <a:latin typeface="system-ui"/>
              </a:rPr>
              <a:t>15 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皮 袋 的 水 用 盡 了 ， 夏 甲 就 把 孩 子 撇 在 小 樹 底 下 ，</a:t>
            </a:r>
          </a:p>
          <a:p>
            <a:r>
              <a:rPr lang="en-US" altLang="zh-TW" sz="2800" b="1" i="0" baseline="30000" dirty="0">
                <a:solidFill>
                  <a:srgbClr val="000000"/>
                </a:solidFill>
                <a:effectLst/>
                <a:latin typeface="system-ui"/>
              </a:rPr>
              <a:t>16 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自 己 走 開 約 有 一 箭 之 遠 ， 相 對 而 坐 ， 說 ： 我 不 忍 見 孩 子 死 ， 就 相 對 而 坐 ， 放 聲 大 哭 。</a:t>
            </a:r>
            <a:endParaRPr lang="en-US" altLang="zh-TW" sz="2800" b="0" i="0" dirty="0">
              <a:solidFill>
                <a:srgbClr val="000000"/>
              </a:solidFill>
              <a:effectLst/>
              <a:latin typeface="system-ui"/>
            </a:endParaRPr>
          </a:p>
          <a:p>
            <a:endParaRPr lang="zh-TW" altLang="en-US" sz="2800" b="0" i="0" dirty="0">
              <a:solidFill>
                <a:srgbClr val="000000"/>
              </a:solidFill>
              <a:effectLst/>
              <a:latin typeface="system-ui"/>
            </a:endParaRPr>
          </a:p>
          <a:p>
            <a:endParaRPr lang="en-US" altLang="zh-TW" dirty="0">
              <a:solidFill>
                <a:srgbClr val="0000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en-US" altLang="zh-TW" b="0" i="0" dirty="0">
              <a:solidFill>
                <a:srgbClr val="00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66682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11214-DAF9-8650-D1D7-4F78A85F6F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17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9: </a:t>
            </a:r>
            <a:r>
              <a:rPr lang="zh-TW" altLang="en-US" sz="17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以實瑪利嘲弄以撒，屬靈的意思是</a:t>
            </a:r>
            <a:r>
              <a:rPr lang="en-US" altLang="zh-TW" sz="17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『</a:t>
            </a:r>
            <a:r>
              <a:rPr lang="zh-TW" altLang="en-US" sz="17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那按著血氣生的，逼迫了那按著靈生的</a:t>
            </a:r>
            <a:r>
              <a:rPr lang="en-US" altLang="zh-TW" sz="17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』</a:t>
            </a:r>
          </a:p>
          <a:p>
            <a:r>
              <a:rPr lang="zh-TW" altLang="en-US" sz="17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屬肉體的人不能領會屬靈的事，反倒以為愚拙</a:t>
            </a:r>
            <a:r>
              <a:rPr lang="en-US" altLang="zh-TW" sz="17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</a:rPr>
              <a:t>(</a:t>
            </a:r>
            <a:r>
              <a:rPr lang="zh-TW" altLang="en-US" sz="17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林前二</a:t>
            </a:r>
            <a:r>
              <a:rPr lang="en-US" altLang="zh-TW" sz="17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</a:rPr>
              <a:t>14)</a:t>
            </a:r>
            <a:r>
              <a:rPr lang="zh-TW" altLang="en-US" sz="17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，故難免要取笑我們</a:t>
            </a:r>
            <a:endParaRPr lang="en-US" altLang="zh-TW" sz="1700" b="0" i="0" dirty="0">
              <a:solidFill>
                <a:srgbClr val="00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TW" altLang="en-US" sz="17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在每一個信徒的裏面，也常常發生肉體的情慾和靈相敵相爭</a:t>
            </a:r>
            <a:r>
              <a:rPr lang="en-US" altLang="zh-TW" sz="17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</a:rPr>
              <a:t>(</a:t>
            </a:r>
            <a:r>
              <a:rPr lang="zh-TW" altLang="en-US" sz="17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加五</a:t>
            </a:r>
            <a:r>
              <a:rPr lang="en-US" altLang="zh-TW" sz="17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</a:rPr>
              <a:t>17)</a:t>
            </a:r>
            <a:r>
              <a:rPr lang="zh-TW" altLang="en-US" sz="17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lang="en-US" altLang="zh-TW" sz="1700" b="0" i="0" dirty="0">
              <a:solidFill>
                <a:srgbClr val="00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TW" altLang="en-US" sz="17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信徒剛重生時，並不太覺得肉體的難處；等到靈命長到斷奶的地步，才會開始感覺到肉體血氣的厲害。</a:t>
            </a:r>
            <a:endParaRPr lang="en-US" altLang="zh-TW" sz="1700" b="0" i="0" dirty="0">
              <a:solidFill>
                <a:srgbClr val="00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altLang="zh-TW" sz="17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10:</a:t>
            </a:r>
            <a:r>
              <a:rPr lang="zh-TW" altLang="en-US" sz="17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「趕出去」：等於取消以實瑪利的繼承權。</a:t>
            </a:r>
            <a:endParaRPr lang="en-US" altLang="zh-TW" sz="1700" b="0" i="0" dirty="0">
              <a:solidFill>
                <a:srgbClr val="00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altLang="zh-TW" sz="17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12:</a:t>
            </a:r>
            <a:r>
              <a:rPr lang="zh-TW" altLang="en-US" sz="17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「從以撒生的」：代表出於靈的。</a:t>
            </a:r>
            <a:r>
              <a:rPr lang="zh-CN" altLang="en-US" sz="1700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灵与肉</a:t>
            </a:r>
            <a:endParaRPr lang="en-US" altLang="zh-CN" sz="1700" dirty="0">
              <a:solidFill>
                <a:srgbClr val="0000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altLang="zh-TW" sz="17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13</a:t>
            </a:r>
            <a:r>
              <a:rPr lang="zh-CN" altLang="en-US" sz="17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： </a:t>
            </a:r>
            <a:r>
              <a:rPr lang="zh-TW" altLang="en-US" sz="17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我們裏面原有的血氣肉體並沒有消失，仍將一直存留。</a:t>
            </a:r>
            <a:endParaRPr lang="en-US" altLang="zh-TW" sz="1700" b="0" i="0" dirty="0">
              <a:solidFill>
                <a:srgbClr val="00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02115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7163E-4895-DD2F-49D5-D1FEECDD4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7927"/>
            <a:ext cx="10515600" cy="5789036"/>
          </a:xfrm>
        </p:spPr>
        <p:txBody>
          <a:bodyPr>
            <a:normAutofit fontScale="47500" lnSpcReduction="20000"/>
          </a:bodyPr>
          <a:lstStyle/>
          <a:p>
            <a:pPr algn="l"/>
            <a:endParaRPr lang="en-US" altLang="zh-CN" sz="5100" b="1" i="0" baseline="30000" dirty="0">
              <a:solidFill>
                <a:srgbClr val="000000"/>
              </a:solidFill>
              <a:effectLst/>
            </a:endParaRPr>
          </a:p>
          <a:p>
            <a:pPr algn="l"/>
            <a:r>
              <a:rPr lang="zh-CN" altLang="en-US" sz="5100" b="1" i="0" baseline="30000" dirty="0">
                <a:solidFill>
                  <a:srgbClr val="000000"/>
                </a:solidFill>
                <a:effectLst/>
              </a:rPr>
              <a:t>创世纪</a:t>
            </a:r>
            <a:r>
              <a:rPr lang="en-US" altLang="zh-CN" sz="5100" b="1" i="0" baseline="30000" dirty="0">
                <a:solidFill>
                  <a:srgbClr val="000000"/>
                </a:solidFill>
                <a:effectLst/>
              </a:rPr>
              <a:t>21</a:t>
            </a:r>
            <a:endParaRPr lang="en-US" altLang="zh-TW" sz="5100" b="1" i="0" baseline="30000" dirty="0">
              <a:solidFill>
                <a:srgbClr val="000000"/>
              </a:solidFill>
              <a:effectLst/>
            </a:endParaRPr>
          </a:p>
          <a:p>
            <a:pPr algn="l"/>
            <a:r>
              <a:rPr lang="en-US" altLang="zh-TW" sz="2800" b="1" i="0" baseline="30000" dirty="0">
                <a:solidFill>
                  <a:srgbClr val="000000"/>
                </a:solidFill>
                <a:effectLst/>
                <a:latin typeface="system-ui"/>
              </a:rPr>
              <a:t>17 </a:t>
            </a:r>
            <a:r>
              <a:rPr lang="zh-TW" altLang="en-US" sz="2800" b="1" i="0" dirty="0">
                <a:solidFill>
                  <a:srgbClr val="0000FF"/>
                </a:solidFill>
                <a:effectLst/>
                <a:latin typeface="system-ui"/>
              </a:rPr>
              <a:t>神 聽 見 童 子 的 聲 音 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； 神 的 使 者 從 天 上 呼 叫 夏 甲 說 ： 夏 甲 ， 你 為 何 這 樣 呢 ？ 不 要 害 怕 ， 神 已 經 聽 見 童 子 的 聲 音 了 。</a:t>
            </a:r>
          </a:p>
          <a:p>
            <a:pPr algn="l"/>
            <a:r>
              <a:rPr lang="en-US" altLang="zh-TW" sz="2800" b="1" i="0" baseline="30000" dirty="0">
                <a:solidFill>
                  <a:srgbClr val="000000"/>
                </a:solidFill>
                <a:effectLst/>
                <a:latin typeface="system-ui"/>
              </a:rPr>
              <a:t>18 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起 來 ！ 把 童 子 抱 在 懷 </a:t>
            </a:r>
            <a:r>
              <a:rPr lang="en-US" altLang="zh-TW" sz="2800" b="0" i="0" dirty="0">
                <a:solidFill>
                  <a:srgbClr val="000000"/>
                </a:solidFill>
                <a:effectLst/>
                <a:latin typeface="system-ui"/>
              </a:rPr>
              <a:t>( 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原 文 作 手 </a:t>
            </a:r>
            <a:r>
              <a:rPr lang="en-US" altLang="zh-TW" sz="2800" b="0" i="0" dirty="0">
                <a:solidFill>
                  <a:srgbClr val="000000"/>
                </a:solidFill>
                <a:effectLst/>
                <a:latin typeface="system-ui"/>
              </a:rPr>
              <a:t>) 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中 ， 我 必 使 他 的 後 裔 成 為 大 國 。</a:t>
            </a:r>
          </a:p>
          <a:p>
            <a:pPr algn="l"/>
            <a:r>
              <a:rPr lang="en-US" altLang="zh-TW" sz="2800" b="1" i="0" baseline="30000" dirty="0">
                <a:solidFill>
                  <a:srgbClr val="000000"/>
                </a:solidFill>
                <a:effectLst/>
                <a:latin typeface="system-ui"/>
              </a:rPr>
              <a:t>19 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神 使 夏 甲 的 眼 睛 明 亮 ， 他 就 看 見 一 口 水 井 ， 便 去 將 皮 袋 盛 滿 了 水 ， 給 童 子 喝 。</a:t>
            </a:r>
          </a:p>
          <a:p>
            <a:pPr algn="l"/>
            <a:r>
              <a:rPr lang="en-US" altLang="zh-TW" sz="2800" b="1" i="0" baseline="30000" dirty="0">
                <a:solidFill>
                  <a:srgbClr val="000000"/>
                </a:solidFill>
                <a:effectLst/>
                <a:latin typeface="system-ui"/>
              </a:rPr>
              <a:t>20 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神 保 佑 童 子 ， 他 就 漸 長 ， 住 在 曠 野 ， 成 了 弓 箭 手 。</a:t>
            </a:r>
          </a:p>
          <a:p>
            <a:pPr algn="l"/>
            <a:r>
              <a:rPr lang="en-US" altLang="zh-TW" sz="2800" b="1" i="0" baseline="30000" dirty="0">
                <a:solidFill>
                  <a:srgbClr val="000000"/>
                </a:solidFill>
                <a:effectLst/>
                <a:latin typeface="system-ui"/>
              </a:rPr>
              <a:t>21 </a:t>
            </a:r>
            <a:r>
              <a:rPr lang="zh-TW" altLang="en-US" sz="2800" b="1" i="0" dirty="0">
                <a:solidFill>
                  <a:srgbClr val="0000FF"/>
                </a:solidFill>
                <a:effectLst/>
                <a:latin typeface="system-ui"/>
              </a:rPr>
              <a:t>他 住 在 巴 蘭 的 曠 野 ； 他 母 親 從 埃 及 地 給 他 娶 了 一 個 妻 子 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。</a:t>
            </a:r>
          </a:p>
          <a:p>
            <a:pPr algn="l"/>
            <a:r>
              <a:rPr lang="en-US" altLang="zh-TW" sz="2800" b="1" i="0" baseline="30000" dirty="0">
                <a:solidFill>
                  <a:srgbClr val="000000"/>
                </a:solidFill>
                <a:effectLst/>
                <a:latin typeface="system-ui"/>
              </a:rPr>
              <a:t>22 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當 那 時 候 ， 亞 比 米 勒 同 他 軍 長 非 各 對 亞 伯 拉 罕 說 ： 凡 你 所 行 的 事 都 有 神 的 保 佑 。</a:t>
            </a:r>
          </a:p>
          <a:p>
            <a:pPr algn="l">
              <a:lnSpc>
                <a:spcPct val="120000"/>
              </a:lnSpc>
            </a:pPr>
            <a:r>
              <a:rPr lang="en-US" altLang="zh-TW" sz="2800" b="1" i="0" baseline="30000" dirty="0">
                <a:solidFill>
                  <a:srgbClr val="000000"/>
                </a:solidFill>
                <a:effectLst/>
                <a:latin typeface="system-ui"/>
              </a:rPr>
              <a:t>23 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我 願 你 如 今 在 這 裡 指 著 神 對 我 起 誓 ， 不 要 欺 負 我 與 我 的 兒 子 ， 並 我 的 子 孫 。 我 怎 樣 厚 待 了 你 ， 你 也 要 照 樣 厚 待 我 與 你 所 寄 居 這 地 的 民 。</a:t>
            </a:r>
          </a:p>
          <a:p>
            <a:pPr algn="l"/>
            <a:r>
              <a:rPr lang="en-US" altLang="zh-TW" sz="2800" b="1" i="0" baseline="30000" dirty="0">
                <a:solidFill>
                  <a:srgbClr val="000000"/>
                </a:solidFill>
                <a:effectLst/>
                <a:latin typeface="system-ui"/>
              </a:rPr>
              <a:t>24 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亞 伯 拉 罕 說 ： 我 情 願 起 誓 。</a:t>
            </a:r>
          </a:p>
          <a:p>
            <a:pPr algn="l"/>
            <a:r>
              <a:rPr lang="en-US" altLang="zh-TW" sz="2800" b="1" i="0" baseline="30000" dirty="0">
                <a:solidFill>
                  <a:srgbClr val="000000"/>
                </a:solidFill>
                <a:effectLst/>
                <a:latin typeface="system-ui"/>
              </a:rPr>
              <a:t>25 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從 前 ， 亞 比 米 勒 的 僕 人 霸 佔 了 一 口 水 井 ， 亞 伯 拉 罕 為 這 事 指 責 亞 比 米 勒 。</a:t>
            </a:r>
          </a:p>
          <a:p>
            <a:pPr algn="l"/>
            <a:r>
              <a:rPr lang="en-US" altLang="zh-TW" sz="2800" b="1" i="0" baseline="30000" dirty="0">
                <a:solidFill>
                  <a:srgbClr val="000000"/>
                </a:solidFill>
                <a:effectLst/>
                <a:latin typeface="system-ui"/>
              </a:rPr>
              <a:t>26 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亞 比 米 勒 說 ： 誰 做 這 事 ， 我 不 知 道 ， 你 也 沒 有 告 訴 我 ， 今 日 我 才 聽 見 了 。</a:t>
            </a:r>
          </a:p>
          <a:p>
            <a:pPr algn="l"/>
            <a:r>
              <a:rPr lang="en-US" altLang="zh-TW" sz="2800" b="1" i="0" baseline="30000" dirty="0">
                <a:solidFill>
                  <a:srgbClr val="000000"/>
                </a:solidFill>
                <a:effectLst/>
                <a:latin typeface="system-ui"/>
              </a:rPr>
              <a:t>27 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亞 伯 拉 罕 把 羊 和 牛 給 了 亞 比 米 勒 ， 二 人 就 彼 此 立 約 。</a:t>
            </a:r>
          </a:p>
          <a:p>
            <a:pPr algn="l"/>
            <a:r>
              <a:rPr lang="en-US" altLang="zh-TW" sz="2800" b="1" i="0" baseline="30000" dirty="0">
                <a:solidFill>
                  <a:srgbClr val="000000"/>
                </a:solidFill>
                <a:effectLst/>
                <a:latin typeface="system-ui"/>
              </a:rPr>
              <a:t>28 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亞 伯 拉 罕 把 七 隻 母 羊 羔 另 放 在 一 處 。</a:t>
            </a:r>
          </a:p>
          <a:p>
            <a:pPr algn="l"/>
            <a:r>
              <a:rPr lang="en-US" altLang="zh-TW" sz="2800" b="1" i="0" baseline="30000" dirty="0">
                <a:solidFill>
                  <a:srgbClr val="000000"/>
                </a:solidFill>
                <a:effectLst/>
                <a:latin typeface="system-ui"/>
              </a:rPr>
              <a:t>29 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亞 比 米 勒 問 亞 伯 拉 罕 說 ： 你 把 這 七 隻 母 羊 羔 另 放 在 一 處 ， 是 甚 麼 意 思 呢 ？</a:t>
            </a:r>
          </a:p>
          <a:p>
            <a:pPr algn="l"/>
            <a:r>
              <a:rPr lang="en-US" altLang="zh-TW" sz="2800" b="1" i="0" baseline="30000" dirty="0">
                <a:solidFill>
                  <a:srgbClr val="000000"/>
                </a:solidFill>
                <a:effectLst/>
                <a:latin typeface="system-ui"/>
              </a:rPr>
              <a:t>30 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他 說 ： 你 要 從 我 手 裡 受 這 七 隻 母 羊 羔 ， 作 我 挖 </a:t>
            </a:r>
            <a:r>
              <a:rPr lang="zh-TW" altLang="en-US" sz="2800" b="1" i="0" dirty="0">
                <a:solidFill>
                  <a:srgbClr val="0000FF"/>
                </a:solidFill>
                <a:effectLst/>
                <a:latin typeface="system-ui"/>
              </a:rPr>
              <a:t>這 口 井 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的 證 據 。</a:t>
            </a:r>
          </a:p>
          <a:p>
            <a:pPr algn="l"/>
            <a:r>
              <a:rPr lang="en-US" altLang="zh-TW" sz="2800" b="1" i="0" baseline="30000" dirty="0">
                <a:solidFill>
                  <a:srgbClr val="000000"/>
                </a:solidFill>
                <a:effectLst/>
                <a:latin typeface="system-ui"/>
              </a:rPr>
              <a:t>31 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所 以 他 給 那 地 方 起 名 叫 別 是 巴 ， 因 為 他 們 二 人 在 那 裡 起 了 誓 。 </a:t>
            </a:r>
            <a:r>
              <a:rPr lang="en-US" altLang="zh-TW" sz="2800" b="0" i="0" dirty="0">
                <a:solidFill>
                  <a:srgbClr val="000000"/>
                </a:solidFill>
                <a:effectLst/>
                <a:latin typeface="system-ui"/>
              </a:rPr>
              <a:t>( 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別 是 巴 就 是 盟 誓 的 井 的 意 思 </a:t>
            </a:r>
            <a:r>
              <a:rPr lang="en-US" altLang="zh-TW" sz="2800" b="0" i="0" dirty="0">
                <a:solidFill>
                  <a:srgbClr val="000000"/>
                </a:solidFill>
                <a:effectLst/>
                <a:latin typeface="system-ui"/>
              </a:rPr>
              <a:t>)</a:t>
            </a:r>
          </a:p>
          <a:p>
            <a:pPr algn="l"/>
            <a:r>
              <a:rPr lang="en-US" altLang="zh-TW" sz="2800" b="1" i="0" baseline="30000" dirty="0">
                <a:solidFill>
                  <a:srgbClr val="000000"/>
                </a:solidFill>
                <a:effectLst/>
                <a:latin typeface="system-ui"/>
              </a:rPr>
              <a:t>32 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他 們 在 別 是 巴 立 了 約 ， 亞 比 米 勒 就 同 他 軍 長 非 各 起 身 回 非 利 士 地 去 了 。</a:t>
            </a:r>
          </a:p>
          <a:p>
            <a:pPr algn="l"/>
            <a:r>
              <a:rPr lang="en-US" altLang="zh-TW" sz="2800" b="1" i="0" baseline="30000" dirty="0">
                <a:solidFill>
                  <a:srgbClr val="000000"/>
                </a:solidFill>
                <a:effectLst/>
                <a:latin typeface="system-ui"/>
              </a:rPr>
              <a:t>33 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亞 伯 拉 罕 在 別 是 巴 栽 上 一 棵 垂 絲 柳 樹 ， 又 在 那 裡 求 告 耶 和 華 ─ 永 生 神 的 名 。</a:t>
            </a:r>
          </a:p>
          <a:p>
            <a:pPr algn="l"/>
            <a:r>
              <a:rPr lang="en-US" altLang="zh-TW" sz="2800" b="1" i="0" baseline="30000" dirty="0">
                <a:solidFill>
                  <a:srgbClr val="000000"/>
                </a:solidFill>
                <a:effectLst/>
                <a:latin typeface="system-ui"/>
              </a:rPr>
              <a:t>34 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亞 伯 拉 罕 在 非 利 士 人 的 地 寄 居 了 多 日 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048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83C0DA3-DB16-2140-5191-9D9C7191879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933" y="446404"/>
            <a:ext cx="3602820" cy="4948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3E729BA-9253-6E17-B3EC-10C7F3A1A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506" y="548640"/>
            <a:ext cx="5413633" cy="375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68239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930217-CA96-57B0-7BA3-87E1D3D71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89709"/>
            <a:ext cx="10515600" cy="5387254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zh-CN" altLang="en-US" b="1" i="0" dirty="0">
                <a:solidFill>
                  <a:srgbClr val="000000"/>
                </a:solidFill>
                <a:effectLst/>
                <a:latin typeface="system-ui"/>
              </a:rPr>
              <a:t>创世纪</a:t>
            </a:r>
            <a:r>
              <a:rPr lang="en-US" altLang="zh-TW" b="1" i="0" dirty="0">
                <a:solidFill>
                  <a:srgbClr val="000000"/>
                </a:solidFill>
                <a:effectLst/>
                <a:latin typeface="system-ui"/>
              </a:rPr>
              <a:t>22</a:t>
            </a:r>
          </a:p>
          <a:p>
            <a:pPr algn="l"/>
            <a:r>
              <a:rPr lang="en-US" altLang="zh-TW" b="1" dirty="0">
                <a:solidFill>
                  <a:srgbClr val="000000"/>
                </a:solidFill>
                <a:latin typeface="system-ui"/>
              </a:rPr>
              <a:t>1</a:t>
            </a:r>
            <a:r>
              <a:rPr lang="en-US" altLang="zh-TW" b="1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這 些 事 以 後 ， </a:t>
            </a:r>
            <a:r>
              <a:rPr lang="zh-TW" altLang="en-US" b="1" i="0" dirty="0">
                <a:solidFill>
                  <a:srgbClr val="0000FF"/>
                </a:solidFill>
                <a:effectLst/>
                <a:latin typeface="system-ui"/>
              </a:rPr>
              <a:t>神 要 試 驗 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亞 伯 拉 罕 ， 就 呼 叫 他 說 ： 亞 伯 拉 罕 ！ 他 說 ： 我 在 這 裡 。</a:t>
            </a:r>
          </a:p>
          <a:p>
            <a:pPr algn="l">
              <a:lnSpc>
                <a:spcPct val="120000"/>
              </a:lnSpc>
            </a:pPr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2 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神 說 ： 你 帶 著 你 的 兒 子 ， 就 是 </a:t>
            </a:r>
            <a:r>
              <a:rPr lang="zh-TW" altLang="en-US" b="1" i="0" dirty="0">
                <a:solidFill>
                  <a:srgbClr val="0000FF"/>
                </a:solidFill>
                <a:effectLst/>
                <a:latin typeface="system-ui"/>
              </a:rPr>
              <a:t>你 獨 生 的 兒 子 ， 你 所 愛 的 以 撒 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， 往 摩 利 亞 地 去 ， 在 我 所 要 指 示 你 的 山 上 ， 把 他 獻 為 燔 祭 。</a:t>
            </a:r>
          </a:p>
          <a:p>
            <a:pPr algn="l">
              <a:lnSpc>
                <a:spcPct val="120000"/>
              </a:lnSpc>
            </a:pPr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3 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亞 伯 拉 罕 </a:t>
            </a:r>
            <a:r>
              <a:rPr lang="zh-TW" altLang="en-US" b="1" i="0" dirty="0">
                <a:solidFill>
                  <a:srgbClr val="0000FF"/>
                </a:solidFill>
                <a:effectLst/>
                <a:latin typeface="system-ui"/>
              </a:rPr>
              <a:t>清 早 起 來 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， 備 上 驢 ， 帶 著 兩 個 僕 人 和 他 兒 子 以 撒 ， 也 劈 好 了 燔 祭 的 柴 ， 就 起 身 往 神 所 指 示 他 的 地 方 去 了 。</a:t>
            </a:r>
          </a:p>
          <a:p>
            <a:pPr algn="l"/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4 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到 了 第 三 日 ， 亞 伯 拉 罕 舉 目 遠 遠 的 看 見 那 地 方 。</a:t>
            </a:r>
          </a:p>
          <a:p>
            <a:pPr algn="l"/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5 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亞 伯 拉 罕 對 他 的 僕 人 說 ： 你 們 和 驢 在 此 等 候 ， 我 與 童 子 往 那 裡 去 拜 一 拜 ， 就 回 到 你 們 這 裡 來 。</a:t>
            </a:r>
          </a:p>
          <a:p>
            <a:pPr algn="l"/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6 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亞 伯 拉 罕 把 燔 祭 的 柴 放 在 他 兒 子 以 撒 身 上 ， 自 己 手 裡 拿 著 火 與 刀 ； 於 是 二 人 同 行 。</a:t>
            </a:r>
          </a:p>
          <a:p>
            <a:pPr algn="l">
              <a:lnSpc>
                <a:spcPct val="120000"/>
              </a:lnSpc>
            </a:pPr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7 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以 撒 對 他 父 親 亞 伯 拉 罕 說 ： 父 親 哪 ！ 亞 伯 拉 罕 說 ： 我 兒 ， 我 在 這 裡 。 以 撒 說 ： 請 看 ， 火 與 柴 都 有 了 ， 但 燔 祭 的 羊 羔 在 那 裡 呢 ？</a:t>
            </a:r>
          </a:p>
          <a:p>
            <a:pPr algn="l"/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8 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亞 伯 拉 罕 說 ： 我 兒 ， 神 必 自 己 預 備 作 燔 祭 的 羊 羔 。 於 是 二 人 同 行 。</a:t>
            </a:r>
          </a:p>
          <a:p>
            <a:pPr algn="l"/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9 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他 們 到 了 神 所 指 示 的 地 方 ， 亞 伯 拉 罕 在 那 裡 築 壇 ， 把 柴 擺 好 ， </a:t>
            </a:r>
            <a:r>
              <a:rPr lang="zh-TW" altLang="en-US" b="1" i="0" dirty="0">
                <a:solidFill>
                  <a:srgbClr val="0000FF"/>
                </a:solidFill>
                <a:effectLst/>
                <a:latin typeface="system-ui"/>
              </a:rPr>
              <a:t>捆 綁 他 的 兒 子 以 撒 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， 放 在 壇 的 柴 上 。</a:t>
            </a:r>
          </a:p>
          <a:p>
            <a:pPr algn="l"/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10 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亞 伯 拉 罕 就 伸 手 拿 刀 ， 要 殺 他 的 兒 子 。</a:t>
            </a:r>
          </a:p>
          <a:p>
            <a:pPr algn="l"/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11 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耶 和 華 的 使 者 </a:t>
            </a:r>
            <a:r>
              <a:rPr lang="zh-TW" altLang="en-US" b="1" i="0" dirty="0">
                <a:solidFill>
                  <a:srgbClr val="0000FF"/>
                </a:solidFill>
                <a:effectLst/>
                <a:latin typeface="system-ui"/>
              </a:rPr>
              <a:t>從 天 上 呼 叫 他 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說 ： 亞 伯 拉 罕 ！ 亞 伯 拉 罕 ！ 他 說 ： 我 在 這 裡 。</a:t>
            </a:r>
          </a:p>
          <a:p>
            <a:pPr algn="l">
              <a:lnSpc>
                <a:spcPct val="120000"/>
              </a:lnSpc>
            </a:pPr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12 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天 使 說 ： 你 不 可 在 這 童 子 身 上 下 手 。 一 點 不 可 害 他 ！ 現 在 我 知 道 你 是 敬 畏 神 的 了 ； 因 為 你 沒 有 將 你 的 兒 子 ， 就 是 你 獨 生 的 兒 子 ， 留 下 不 給 我 。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38920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2A2E7D-76D1-B808-3A53-B58F87004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74431"/>
            <a:ext cx="10515600" cy="5602532"/>
          </a:xfrm>
        </p:spPr>
        <p:txBody>
          <a:bodyPr>
            <a:normAutofit fontScale="55000" lnSpcReduction="20000"/>
          </a:bodyPr>
          <a:lstStyle/>
          <a:p>
            <a:pPr algn="l"/>
            <a:endParaRPr lang="en-US" altLang="zh-TW" b="1" i="0" baseline="30000" dirty="0">
              <a:solidFill>
                <a:srgbClr val="000000"/>
              </a:solidFill>
              <a:effectLst/>
              <a:latin typeface="system-ui"/>
            </a:endParaRPr>
          </a:p>
          <a:p>
            <a:pPr algn="l"/>
            <a:endParaRPr lang="en-US" altLang="zh-TW" b="1" i="0" baseline="30000" dirty="0">
              <a:solidFill>
                <a:srgbClr val="000000"/>
              </a:solidFill>
              <a:effectLst/>
              <a:latin typeface="system-ui"/>
            </a:endParaRPr>
          </a:p>
          <a:p>
            <a:pPr algn="l"/>
            <a:r>
              <a:rPr lang="zh-CN" altLang="en-US" sz="3800" b="1" i="0" baseline="30000" dirty="0">
                <a:solidFill>
                  <a:srgbClr val="000000"/>
                </a:solidFill>
                <a:effectLst/>
                <a:latin typeface="system-ui"/>
              </a:rPr>
              <a:t>创世纪</a:t>
            </a:r>
            <a:r>
              <a:rPr lang="en-US" altLang="zh-CN" sz="3800" b="1" i="0" baseline="30000" dirty="0">
                <a:solidFill>
                  <a:srgbClr val="000000"/>
                </a:solidFill>
                <a:effectLst/>
                <a:latin typeface="system-ui"/>
              </a:rPr>
              <a:t>22</a:t>
            </a:r>
            <a:endParaRPr lang="en-US" altLang="zh-TW" sz="3800" b="1" i="0" baseline="3000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</a:pPr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13 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亞 伯 拉 罕 舉 目 觀 看 ， </a:t>
            </a:r>
            <a:r>
              <a:rPr lang="zh-TW" altLang="en-US" b="1" i="0" dirty="0">
                <a:solidFill>
                  <a:srgbClr val="0000FF"/>
                </a:solidFill>
                <a:effectLst/>
                <a:latin typeface="system-ui"/>
              </a:rPr>
              <a:t>不 料 ， 有 一 隻 公 羊 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， 兩 角 扣 在 稠 密 的 小 樹 中 ， 亞 伯 拉 罕 就 取 了 那 隻 公 羊 來 ， 獻 為 燔 祭 ， 代 替 他 的 兒 子 。</a:t>
            </a:r>
          </a:p>
          <a:p>
            <a:pPr algn="l">
              <a:lnSpc>
                <a:spcPct val="120000"/>
              </a:lnSpc>
            </a:pPr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14 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亞 伯 拉 罕 給 那 地 方 起 名 叫 耶 和 華 以 勒 </a:t>
            </a:r>
            <a:r>
              <a:rPr lang="en-US" altLang="zh-TW" b="0" i="0" dirty="0">
                <a:solidFill>
                  <a:srgbClr val="000000"/>
                </a:solidFill>
                <a:effectLst/>
                <a:latin typeface="system-ui"/>
              </a:rPr>
              <a:t>( 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意 思 就 是 耶 和 華 必 預 備 的 意 思 </a:t>
            </a:r>
            <a:r>
              <a:rPr lang="en-US" altLang="zh-TW" b="0" i="0" dirty="0">
                <a:solidFill>
                  <a:srgbClr val="000000"/>
                </a:solidFill>
                <a:effectLst/>
                <a:latin typeface="system-ui"/>
              </a:rPr>
              <a:t>) 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， 直 到 今 日 人 還 說 ： 在 耶 和 華 的 山 上 必 有 預 備 。</a:t>
            </a:r>
          </a:p>
          <a:p>
            <a:pPr algn="l"/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15 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耶 和 華 的 使 者 第 二 次 從 天 上 呼 叫 亞 伯 拉 罕 說 ：</a:t>
            </a:r>
          </a:p>
          <a:p>
            <a:pPr algn="l"/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16 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耶 和 華 說 ： 你 既 行 了 這 事 ， 不 留 下 你 的 兒 子 ， 就 是 你 獨 生 的 兒 子 ， 我 便 指 著 自 己 起 誓 說 ：</a:t>
            </a:r>
          </a:p>
          <a:p>
            <a:pPr algn="l">
              <a:lnSpc>
                <a:spcPct val="120000"/>
              </a:lnSpc>
            </a:pPr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17 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論 福 ， 我 必 賜 大 福 給 你 ； 論 子 孫 ， 我 必 叫 你 的 子 孫 多 起 來 ， 如 同 天 上 的 星 ， 海 邊 的 沙 。 你 子 孫 必 得 著 仇 敵 的 城 門 ，</a:t>
            </a:r>
          </a:p>
          <a:p>
            <a:pPr algn="l"/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18 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並 且 地 上 萬 國 都 </a:t>
            </a:r>
            <a:r>
              <a:rPr lang="zh-TW" altLang="en-US" b="1" i="0" dirty="0">
                <a:solidFill>
                  <a:srgbClr val="0000FF"/>
                </a:solidFill>
                <a:effectLst/>
                <a:latin typeface="system-ui"/>
              </a:rPr>
              <a:t>必 因 你 的 後 裔 得 福 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， 因 為 你 聽 從 了 我 的 話 。</a:t>
            </a:r>
          </a:p>
          <a:p>
            <a:pPr algn="l"/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19 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於 是 亞 伯 拉 罕 回 到 他 僕 人 那 裡 ， 他 們 一 同 起 身 往 別 是 巴 去 ， 亞 伯 拉 罕 就 住 在 別 是 巴 。</a:t>
            </a:r>
          </a:p>
          <a:p>
            <a:pPr algn="l"/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20 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這 事 以 後 ， 有 人 告 訴 亞 伯 拉 罕 說 ： 密 迦 給 你 兄 弟 拿 鶴 生 了 幾 個 兒 子 ，</a:t>
            </a:r>
          </a:p>
          <a:p>
            <a:pPr algn="l"/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21 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長 子 是 烏 斯 ， 他 的 兄 弟 是 布 斯 和 亞 蘭 的 父 親 基 母 利 ，</a:t>
            </a:r>
          </a:p>
          <a:p>
            <a:pPr algn="l"/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22 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並 基 薛 、 哈 瑣 、 必 達 、 益 拉 、 彼 土 利 （ 彼 土 利 生 </a:t>
            </a:r>
            <a:r>
              <a:rPr lang="zh-TW" altLang="en-US" b="1" i="0" dirty="0">
                <a:solidFill>
                  <a:srgbClr val="0000FF"/>
                </a:solidFill>
                <a:effectLst/>
                <a:latin typeface="system-ui"/>
              </a:rPr>
              <a:t>利 百 加 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） 。</a:t>
            </a:r>
          </a:p>
          <a:p>
            <a:pPr algn="l"/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23 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這 八 個 人 都 是 密 迦 給 亞 伯 拉 罕 的 兄 弟 拿 鶴 生 的 。</a:t>
            </a:r>
          </a:p>
          <a:p>
            <a:pPr algn="l"/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24 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拿 鶴 的 妾 名 叫 流 瑪 ， 生 了 提 八 、 迦 含 、 他 轄 ， 和 瑪 迦 。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765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AA0D2BC-736E-1EE3-13E7-21908EBB28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4345" y="369973"/>
            <a:ext cx="84597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zh-TW" altLang="en-US" sz="3200" b="1" dirty="0">
                <a:latin typeface="+mn-ea"/>
              </a:rPr>
              <a:t>伊甸园 </a:t>
            </a:r>
            <a:r>
              <a:rPr lang="en-US" altLang="zh-TW" sz="3200" b="1" dirty="0">
                <a:latin typeface="+mn-ea"/>
              </a:rPr>
              <a:t>-</a:t>
            </a:r>
            <a:r>
              <a:rPr lang="zh-TW" altLang="en-US" sz="3200" b="1" dirty="0">
                <a:latin typeface="+mn-ea"/>
              </a:rPr>
              <a:t> 天堂福境 的初</a:t>
            </a:r>
            <a:r>
              <a:rPr lang="zh-CN" altLang="en-US" sz="3200" b="1" dirty="0">
                <a:latin typeface="+mn-ea"/>
              </a:rPr>
              <a:t>尝</a:t>
            </a:r>
            <a:r>
              <a:rPr lang="zh-TW" altLang="en-US" sz="3200" b="1" dirty="0">
                <a:latin typeface="+mn-ea"/>
              </a:rPr>
              <a:t> </a:t>
            </a:r>
            <a:r>
              <a:rPr lang="en-US" altLang="en-US" sz="3200" b="1" dirty="0">
                <a:latin typeface="+mn-ea"/>
              </a:rPr>
              <a:t> 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173932-0911-5E04-F3BE-8A9F5E5D809F}"/>
              </a:ext>
            </a:extLst>
          </p:cNvPr>
          <p:cNvSpPr txBox="1"/>
          <p:nvPr/>
        </p:nvSpPr>
        <p:spPr>
          <a:xfrm>
            <a:off x="1018942" y="1415074"/>
            <a:ext cx="10059793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神人同住，没有隔阂</a:t>
            </a:r>
            <a:r>
              <a:rPr lang="zh-CN" altLang="en-US" sz="2800" dirty="0"/>
              <a:t> </a:t>
            </a:r>
            <a:r>
              <a:rPr lang="en-US" altLang="zh-CN" sz="2400" dirty="0"/>
              <a:t>2:9-14</a:t>
            </a:r>
          </a:p>
          <a:p>
            <a:endParaRPr lang="zh-CN" altLang="en-US" sz="2400" dirty="0"/>
          </a:p>
          <a:p>
            <a:r>
              <a:rPr lang="zh-CN" altLang="en-US" sz="2400" dirty="0"/>
              <a:t>果树</a:t>
            </a:r>
            <a:r>
              <a:rPr lang="en-US" altLang="zh-CN" sz="2400" dirty="0"/>
              <a:t>: 2:9</a:t>
            </a:r>
            <a:r>
              <a:rPr lang="zh-CN" altLang="en-US" sz="2400" dirty="0"/>
              <a:t>耶和华神使各样的树从地里长出来，可以悦人的眼目，其上的果子好作食物。园子当中又有生命树和分别善恶的树。</a:t>
            </a:r>
          </a:p>
          <a:p>
            <a:endParaRPr lang="en-US" altLang="zh-CN" sz="2400" dirty="0"/>
          </a:p>
          <a:p>
            <a:r>
              <a:rPr lang="zh-CN" altLang="en-US" sz="2400" dirty="0"/>
              <a:t>河流</a:t>
            </a:r>
            <a:r>
              <a:rPr lang="en-US" altLang="zh-CN" sz="2400" dirty="0"/>
              <a:t>: 2:10</a:t>
            </a:r>
            <a:r>
              <a:rPr lang="zh-CN" altLang="en-US" sz="2400" dirty="0"/>
              <a:t>有一条河从伊甸流出来，灌溉那园子；从那里分支，成了四道河的源头。 </a:t>
            </a:r>
            <a:r>
              <a:rPr lang="en-US" altLang="zh-CN" sz="2400" dirty="0"/>
              <a:t>11 </a:t>
            </a:r>
            <a:r>
              <a:rPr lang="zh-CN" altLang="en-US" sz="2400" dirty="0"/>
              <a:t>第一道河名叫比逊，就是环绕哈腓拉全地的，在那里有金子； </a:t>
            </a:r>
            <a:r>
              <a:rPr lang="en-US" altLang="zh-CN" sz="2400" dirty="0"/>
              <a:t>12 </a:t>
            </a:r>
            <a:r>
              <a:rPr lang="zh-CN" altLang="en-US" sz="2400" dirty="0"/>
              <a:t>那地的金子是好的；在那里也有红玉和玛瑙。 </a:t>
            </a:r>
            <a:r>
              <a:rPr lang="en-US" altLang="zh-CN" sz="2400" dirty="0"/>
              <a:t>13 </a:t>
            </a:r>
            <a:r>
              <a:rPr lang="zh-CN" altLang="en-US" sz="2400" dirty="0"/>
              <a:t>第二道河名叫基训，就是环绕古实全地的。 </a:t>
            </a:r>
            <a:r>
              <a:rPr lang="en-US" altLang="zh-CN" sz="2400" dirty="0"/>
              <a:t>14 </a:t>
            </a:r>
            <a:r>
              <a:rPr lang="zh-CN" altLang="en-US" sz="2400" dirty="0"/>
              <a:t>第三道河名叫底格里斯河，就是流向亚述东边的。第四道河就是幼发拉底河。</a:t>
            </a:r>
            <a:endParaRPr lang="en-US" altLang="zh-CN" sz="2400" dirty="0"/>
          </a:p>
          <a:p>
            <a:endParaRPr lang="en-US" sz="2400" dirty="0"/>
          </a:p>
          <a:p>
            <a:pPr algn="ctr"/>
            <a:r>
              <a:rPr lang="zh-CN" altLang="en-US" sz="2400" b="1" dirty="0">
                <a:solidFill>
                  <a:srgbClr val="FF0000"/>
                </a:solidFill>
              </a:rPr>
              <a:t>从创世纪到启示录，从起初到末了，神与人的约从来没有改变，神的恩典从来没有改变，神的爱从来没有改变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9261060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6B055-C7F0-5012-5A41-4CDC32044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39091"/>
            <a:ext cx="10515600" cy="5137872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zh-CN" altLang="en-US" b="1" i="0" dirty="0">
                <a:solidFill>
                  <a:srgbClr val="000000"/>
                </a:solidFill>
                <a:effectLst/>
                <a:latin typeface="system-ui"/>
              </a:rPr>
              <a:t>创世纪</a:t>
            </a:r>
            <a:r>
              <a:rPr lang="en-US" altLang="zh-TW" b="1" i="0" dirty="0">
                <a:solidFill>
                  <a:srgbClr val="000000"/>
                </a:solidFill>
                <a:effectLst/>
                <a:latin typeface="system-ui"/>
              </a:rPr>
              <a:t>23 </a:t>
            </a:r>
          </a:p>
          <a:p>
            <a:pPr algn="l"/>
            <a:r>
              <a:rPr lang="en-US" altLang="zh-TW" b="0" i="0" dirty="0">
                <a:solidFill>
                  <a:srgbClr val="000000"/>
                </a:solidFill>
                <a:effectLst/>
                <a:latin typeface="system-ui"/>
              </a:rPr>
              <a:t>1 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撒 拉 享 壽 一 百 二 十 七 歲 ， 這 是 撒 拉 一 生 的 歲 數 。</a:t>
            </a:r>
          </a:p>
          <a:p>
            <a:pPr algn="l"/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2 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撒 拉 死 在 迦 南 地 的 基 列 亞 巴 ， 就 是 希 伯 崙 。 亞 伯 拉 罕 為 他 哀 慟 哭 號 。</a:t>
            </a:r>
          </a:p>
          <a:p>
            <a:pPr algn="l"/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3 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後 來 亞 伯 拉 罕 從 死 人 面 前 起 來 ， 對 赫 人 說 ：</a:t>
            </a:r>
          </a:p>
          <a:p>
            <a:pPr algn="l"/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4 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我 在 你 們 中 間 是 外 人 ， 是 寄 居 的 。 求 你 們 在 這 裡 給 我 一 塊 地 ， 我 好 埋 葬 我 的 死 人 ， 使 他 不 在 我 眼 前 。</a:t>
            </a:r>
          </a:p>
          <a:p>
            <a:pPr algn="l"/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5 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赫 人 回 答 亞 伯 拉 罕 說 ：</a:t>
            </a:r>
          </a:p>
          <a:p>
            <a:pPr algn="l">
              <a:lnSpc>
                <a:spcPct val="120000"/>
              </a:lnSpc>
            </a:pPr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6 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我 主 請 聽 。 你 在 我 們 中 間 是 一 位 尊 大 的 王 子 ， </a:t>
            </a:r>
            <a:r>
              <a:rPr lang="zh-TW" altLang="en-US" b="1" i="0" dirty="0">
                <a:solidFill>
                  <a:srgbClr val="0000FF"/>
                </a:solidFill>
                <a:effectLst/>
                <a:latin typeface="system-ui"/>
              </a:rPr>
              <a:t>只 管 在 我 們 最 好 的 墳 地 裡 埋 葬 你 的 死 人 ； 我 們 沒 有 一 人 不 容 你 在 他 的 墳 地 裡 埋 葬 你 的 死 人 。</a:t>
            </a:r>
          </a:p>
          <a:p>
            <a:pPr algn="l"/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7 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亞 伯 拉 罕 就 起 來 ， 向 那 地 的 赫 人 下 拜 ，</a:t>
            </a:r>
          </a:p>
          <a:p>
            <a:pPr algn="l">
              <a:lnSpc>
                <a:spcPct val="120000"/>
              </a:lnSpc>
            </a:pPr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8 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對 他 們 說 ： 你 們 若 有 意 叫 我 埋 葬 我 的 死 人 ， 使 他 不 在 我 眼 前 ， 就 請 聽 我 的 話 ， 為 我 求 瑣 轄 的 兒 子 以 弗 崙 ，</a:t>
            </a:r>
          </a:p>
          <a:p>
            <a:pPr algn="l"/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9 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把 田 頭 上 那 麥 比 拉 洞 給 我 ； 他 可 以 按 著 足 價 賣 給 我 ， 作 我 在 你 們 中 間 的 墳 地 。</a:t>
            </a:r>
          </a:p>
          <a:p>
            <a:pPr algn="l"/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10 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當 時 以 弗 崙 正 坐 在 赫 人 中 間 。 於 是 ， 赫 人 以 弗 崙 在 城 門 出 入 的 赫 人 面 前 對 亞 伯 拉 罕 說 ：</a:t>
            </a:r>
          </a:p>
          <a:p>
            <a:endParaRPr lang="en-US" dirty="0"/>
          </a:p>
          <a:p>
            <a:r>
              <a:rPr lang="en-US" dirty="0"/>
              <a:t>6</a:t>
            </a:r>
            <a:r>
              <a:rPr lang="zh-CN" altLang="en-US" dirty="0"/>
              <a:t>：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赫人的托词是为了阻止亚伯拉罕拥有永久的土地产权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79426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3E80F-ABEF-1F68-6F6A-5DA98C1BA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38554"/>
            <a:ext cx="10515600" cy="5438409"/>
          </a:xfrm>
        </p:spPr>
        <p:txBody>
          <a:bodyPr>
            <a:normAutofit fontScale="55000" lnSpcReduction="20000"/>
          </a:bodyPr>
          <a:lstStyle/>
          <a:p>
            <a:pPr algn="l"/>
            <a:endParaRPr lang="en-US" altLang="zh-TW" b="1" i="0" baseline="30000" dirty="0">
              <a:solidFill>
                <a:srgbClr val="000000"/>
              </a:solidFill>
              <a:effectLst/>
              <a:latin typeface="system-ui"/>
            </a:endParaRPr>
          </a:p>
          <a:p>
            <a:pPr algn="l"/>
            <a:r>
              <a:rPr lang="zh-CN" altLang="en-US" sz="4000" b="1" i="0" baseline="30000" dirty="0">
                <a:solidFill>
                  <a:srgbClr val="000000"/>
                </a:solidFill>
                <a:effectLst/>
                <a:latin typeface="+mj-ea"/>
                <a:ea typeface="+mj-ea"/>
              </a:rPr>
              <a:t>创世纪</a:t>
            </a:r>
            <a:r>
              <a:rPr lang="en-US" altLang="zh-CN" sz="4000" b="1" i="0" baseline="30000" dirty="0">
                <a:solidFill>
                  <a:srgbClr val="000000"/>
                </a:solidFill>
                <a:effectLst/>
                <a:latin typeface="+mj-ea"/>
                <a:ea typeface="+mj-ea"/>
              </a:rPr>
              <a:t>23</a:t>
            </a:r>
            <a:endParaRPr lang="en-US" altLang="zh-TW" sz="4000" b="1" i="0" baseline="30000" dirty="0">
              <a:solidFill>
                <a:srgbClr val="000000"/>
              </a:solidFill>
              <a:effectLst/>
              <a:latin typeface="+mj-ea"/>
              <a:ea typeface="+mj-ea"/>
            </a:endParaRPr>
          </a:p>
          <a:p>
            <a:pPr algn="l">
              <a:lnSpc>
                <a:spcPct val="120000"/>
              </a:lnSpc>
            </a:pPr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11 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不 然 ， 我 主 請 聽 。 我 送 給 你 這 塊 田 ， 連 田 間 的 洞 也 送 給 你 ， 在 我 同 族 的 人 面 前 都 給 你 ， 可 以 埋 葬 你 的 死 人 。</a:t>
            </a:r>
          </a:p>
          <a:p>
            <a:pPr algn="l"/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12 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亞 伯 拉 罕 就 在 那 地 的 人 民 面 前 下 拜 ，</a:t>
            </a:r>
          </a:p>
          <a:p>
            <a:pPr algn="l">
              <a:lnSpc>
                <a:spcPct val="120000"/>
              </a:lnSpc>
            </a:pPr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13 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在 他 們 面 前 對 以 弗 崙 說 ： 你 若 應 允 ， 請 聽 我 的 話 。 我 要 把 田 價 給 你 ， 求 你 收 下 ， 我 就 在 那 裡 埋 葬 我 的 死 人 。</a:t>
            </a:r>
          </a:p>
          <a:p>
            <a:pPr algn="l"/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14 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以 弗 崙 回 答 亞 伯 拉 罕 說 ：</a:t>
            </a:r>
          </a:p>
          <a:p>
            <a:pPr algn="l">
              <a:lnSpc>
                <a:spcPct val="120000"/>
              </a:lnSpc>
            </a:pPr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15 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我 主 請 聽 。 值 </a:t>
            </a:r>
            <a:r>
              <a:rPr lang="zh-TW" altLang="en-US" b="1" i="0" dirty="0">
                <a:solidFill>
                  <a:srgbClr val="0000FF"/>
                </a:solidFill>
                <a:effectLst/>
                <a:latin typeface="system-ui"/>
              </a:rPr>
              <a:t>四 百 舍 客 勒 銀 子 的 一 塊 田 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， 在 你 我 中 間 還 算 甚 麼 呢 ？ 只 管 埋 葬 你 的 死 人 罷 ！</a:t>
            </a:r>
          </a:p>
          <a:p>
            <a:pPr algn="l">
              <a:lnSpc>
                <a:spcPct val="120000"/>
              </a:lnSpc>
            </a:pPr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16 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亞 伯 拉 罕 聽 從 了 以 弗 崙 ， 照 著 他 在 赫 人 面 前 所 說 的 話 ， 把 買 賣 通 用 的 銀 子 平 了 四 百 舍 客 勒 給 以 弗 崙 。</a:t>
            </a:r>
          </a:p>
          <a:p>
            <a:pPr algn="l"/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17 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於 是 ， 麥 比 拉 、 幔 利 前 、 以 弗 崙 的 那 塊 田 和 其 中 的 洞 ， 並 田 間 四 圍 的 樹 木 ，</a:t>
            </a:r>
          </a:p>
          <a:p>
            <a:pPr algn="l"/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18 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都 定 準 歸 與 亞 伯 拉 罕 ， 乃 是 他 在 赫 人 面 前 並 城 門 出 入 的 人 面 前 買 妥 的 。</a:t>
            </a:r>
          </a:p>
          <a:p>
            <a:pPr algn="l">
              <a:lnSpc>
                <a:spcPct val="120000"/>
              </a:lnSpc>
            </a:pPr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19 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此 後 ， 亞 伯 拉 罕 把 他 妻 子 撒 拉 埋 葬 在 迦 南 地 幔 利 前 的 麥 比 拉 田 間 的 洞 裡 。 </a:t>
            </a:r>
            <a:r>
              <a:rPr lang="en-US" altLang="zh-TW" b="0" i="0" dirty="0">
                <a:solidFill>
                  <a:srgbClr val="000000"/>
                </a:solidFill>
                <a:effectLst/>
                <a:latin typeface="system-ui"/>
              </a:rPr>
              <a:t>〈 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幔 利 就 是 </a:t>
            </a:r>
            <a:r>
              <a:rPr lang="zh-TW" altLang="en-US" b="1" i="0" dirty="0">
                <a:solidFill>
                  <a:srgbClr val="0000FF"/>
                </a:solidFill>
                <a:effectLst/>
                <a:latin typeface="system-ui"/>
              </a:rPr>
              <a:t>希 伯 崙 </a:t>
            </a:r>
            <a:r>
              <a:rPr lang="en-US" altLang="zh-TW" b="0" i="0" dirty="0">
                <a:solidFill>
                  <a:srgbClr val="000000"/>
                </a:solidFill>
                <a:effectLst/>
                <a:latin typeface="system-ui"/>
              </a:rPr>
              <a:t>〉 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。</a:t>
            </a:r>
          </a:p>
          <a:p>
            <a:pPr algn="l"/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20 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從 此 ， 那 塊 田 和 田 間 的 洞 就 藉 著 赫 人 定 準 歸 與 亞 伯 拉 罕 作 </a:t>
            </a:r>
            <a:r>
              <a:rPr lang="zh-TW" altLang="en-US" b="1" i="0" dirty="0">
                <a:solidFill>
                  <a:srgbClr val="0000FF"/>
                </a:solidFill>
                <a:effectLst/>
                <a:latin typeface="system-ui"/>
              </a:rPr>
              <a:t>墳 地 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79091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4CA16-038F-CC02-388F-01AD4F536B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以撒与以实马利， 属灵与属肉属血气的人生</a:t>
            </a:r>
            <a:endParaRPr lang="en-US" altLang="zh-CN" dirty="0"/>
          </a:p>
          <a:p>
            <a:r>
              <a:rPr lang="zh-TW" altLang="en-US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信徒不當再靠血氣肉體</a:t>
            </a:r>
            <a:r>
              <a:rPr lang="en-US" altLang="zh-TW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, </a:t>
            </a:r>
            <a:r>
              <a:rPr lang="zh-TW" altLang="en-US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信徒所該有的屬靈生活</a:t>
            </a:r>
            <a:endParaRPr lang="en-US" dirty="0"/>
          </a:p>
          <a:p>
            <a:r>
              <a:rPr lang="zh-CN" altLang="en-US" dirty="0"/>
              <a:t>生活中如何保守属灵的人生？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10037256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84F9C4-895F-9150-A35E-F31A11420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11225"/>
            <a:ext cx="10515600" cy="4351338"/>
          </a:xfrm>
        </p:spPr>
        <p:txBody>
          <a:bodyPr/>
          <a:lstStyle/>
          <a:p>
            <a:pPr algn="ctr"/>
            <a:r>
              <a:rPr lang="zh-CN" altLang="en-US" dirty="0"/>
              <a:t>课堂提问及分享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66857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A7CF69-09BB-45A0-F908-AC2547C7F6F7}"/>
              </a:ext>
            </a:extLst>
          </p:cNvPr>
          <p:cNvSpPr txBox="1"/>
          <p:nvPr/>
        </p:nvSpPr>
        <p:spPr>
          <a:xfrm>
            <a:off x="726688" y="-712"/>
            <a:ext cx="10831551" cy="68941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36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26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26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亚伯</a:t>
            </a:r>
            <a:endParaRPr lang="en-US" altLang="zh-CN" sz="2600" b="1" i="0" dirty="0">
              <a:solidFill>
                <a:schemeClr val="bg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zh-CN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6-9</a:t>
            </a:r>
            <a:r>
              <a:rPr lang="zh-CN" altLang="en-US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章：大洪水</a:t>
            </a:r>
            <a:r>
              <a:rPr lang="en-US" altLang="zh-CN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神与挪亚立约</a:t>
            </a:r>
            <a:endParaRPr lang="en-US" altLang="zh-CN" sz="26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10–11</a:t>
            </a:r>
            <a:r>
              <a:rPr lang="zh-CN" altLang="en-US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章：巴别塔</a:t>
            </a:r>
            <a:endParaRPr lang="en-US" altLang="zh-CN" sz="26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12-14</a:t>
            </a:r>
            <a:r>
              <a:rPr lang="zh-CN" altLang="en-US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章：亚伯兰蒙召</a:t>
            </a:r>
            <a:endParaRPr lang="en-US" altLang="zh-CN" sz="26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15-18:16</a:t>
            </a:r>
            <a:r>
              <a:rPr lang="zh-CN" altLang="en-US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：神与亚伯兰立约</a:t>
            </a:r>
          </a:p>
          <a:p>
            <a:pPr algn="ctr"/>
            <a:r>
              <a:rPr lang="en-US" altLang="zh-CN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18:17-20</a:t>
            </a:r>
            <a:r>
              <a:rPr lang="zh-CN" altLang="en-US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章：所多玛与蛾摩拉</a:t>
            </a:r>
          </a:p>
          <a:p>
            <a:pPr algn="ctr"/>
            <a:r>
              <a:rPr lang="en-US" altLang="zh-CN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21-23</a:t>
            </a:r>
            <a:r>
              <a:rPr lang="zh-CN" altLang="en-US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章：以撒</a:t>
            </a:r>
            <a:r>
              <a:rPr lang="en-US" altLang="zh-CN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vs</a:t>
            </a:r>
            <a:r>
              <a:rPr lang="zh-CN" altLang="en-US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以实马利</a:t>
            </a:r>
            <a:endParaRPr lang="en-US" altLang="zh-CN" sz="26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24-26</a:t>
            </a:r>
            <a:r>
              <a:rPr lang="zh-CN" altLang="en-US" sz="4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章：以撒与利百加</a:t>
            </a:r>
            <a:r>
              <a:rPr lang="en-US" altLang="zh-CN" sz="4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4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雅各骗以扫</a:t>
            </a:r>
          </a:p>
          <a:p>
            <a:pPr algn="ctr"/>
            <a:endParaRPr lang="en-US" sz="32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3200" dirty="0">
                <a:solidFill>
                  <a:srgbClr val="0D2100"/>
                </a:solidFill>
                <a:latin typeface="Source Sans Pro" panose="020B0503030403020204" pitchFamily="34" charset="0"/>
              </a:rPr>
              <a:t>11/5/2023 </a:t>
            </a:r>
            <a:r>
              <a:rPr lang="en-US" sz="3200" dirty="0">
                <a:solidFill>
                  <a:srgbClr val="FF0000"/>
                </a:solidFill>
                <a:latin typeface="Source Sans Pro" panose="020B0503030403020204" pitchFamily="34" charset="0"/>
              </a:rPr>
              <a:t>Haining is in town, but may run around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80529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A7CF69-09BB-45A0-F908-AC2547C7F6F7}"/>
              </a:ext>
            </a:extLst>
          </p:cNvPr>
          <p:cNvSpPr txBox="1"/>
          <p:nvPr/>
        </p:nvSpPr>
        <p:spPr>
          <a:xfrm>
            <a:off x="726688" y="-712"/>
            <a:ext cx="10831551" cy="6986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36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endParaRPr lang="en-US" altLang="zh-CN" sz="28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亚伯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6-9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章：大洪水</a:t>
            </a:r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神与挪亚立约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10–11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章：巴别塔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12-14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章：亚伯兰蒙召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15-18:16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：神与亚伯兰立约</a:t>
            </a: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18:17-20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章：所多玛与蛾摩拉</a:t>
            </a: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21-23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章：以撒</a:t>
            </a:r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vs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以实马利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24-26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章：以撒与利百加</a:t>
            </a:r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雅各骗以扫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27-30</a:t>
            </a:r>
            <a:r>
              <a:rPr lang="zh-CN" altLang="en-US" sz="4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章：雅各受祝福及他的妻子们</a:t>
            </a:r>
          </a:p>
          <a:p>
            <a:pPr algn="ctr"/>
            <a:endParaRPr lang="en-US" sz="28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3200" dirty="0">
                <a:solidFill>
                  <a:srgbClr val="0D2100"/>
                </a:solidFill>
                <a:latin typeface="Source Sans Pro" panose="020B0503030403020204" pitchFamily="34" charset="0"/>
              </a:rPr>
              <a:t>11/12/2023 </a:t>
            </a:r>
            <a:r>
              <a:rPr lang="en-US" sz="3200" dirty="0">
                <a:solidFill>
                  <a:srgbClr val="FF0000"/>
                </a:solidFill>
                <a:latin typeface="Source Sans Pro" panose="020B0503030403020204" pitchFamily="34" charset="0"/>
              </a:rPr>
              <a:t>Haining is not available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94994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A7CF69-09BB-45A0-F908-AC2547C7F6F7}"/>
              </a:ext>
            </a:extLst>
          </p:cNvPr>
          <p:cNvSpPr txBox="1"/>
          <p:nvPr/>
        </p:nvSpPr>
        <p:spPr>
          <a:xfrm>
            <a:off x="726688" y="-712"/>
            <a:ext cx="10831551" cy="7109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32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endParaRPr lang="en-US" altLang="zh-CN" sz="28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亚伯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6-9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章：大洪水</a:t>
            </a:r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神与挪亚立约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10–11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章：巴别塔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12-14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章：亚伯兰蒙召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15-18:16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：神与亚伯兰立约</a:t>
            </a: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18:17-20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章：所多玛与蛾摩拉</a:t>
            </a: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21-23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章：以撒</a:t>
            </a:r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vs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以实马利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24-26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章：以撒与利百加</a:t>
            </a:r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雅各骗以扫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27-30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章：雅各受祝福及他的妻子们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31-36</a:t>
            </a:r>
            <a:r>
              <a:rPr lang="zh-CN" altLang="en-US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章：雅各回归迦南地</a:t>
            </a:r>
          </a:p>
          <a:p>
            <a:pPr algn="ctr"/>
            <a:endParaRPr lang="en-US" sz="28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3200" dirty="0">
                <a:solidFill>
                  <a:srgbClr val="0D2100"/>
                </a:solidFill>
                <a:latin typeface="Source Sans Pro" panose="020B0503030403020204" pitchFamily="34" charset="0"/>
              </a:rPr>
              <a:t>11/19/2023 </a:t>
            </a:r>
            <a:r>
              <a:rPr lang="en-US" sz="3200" dirty="0">
                <a:solidFill>
                  <a:srgbClr val="FF0000"/>
                </a:solidFill>
                <a:latin typeface="Source Sans Pro" panose="020B0503030403020204" pitchFamily="34" charset="0"/>
              </a:rPr>
              <a:t>Haining is not available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320846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A7CF69-09BB-45A0-F908-AC2547C7F6F7}"/>
              </a:ext>
            </a:extLst>
          </p:cNvPr>
          <p:cNvSpPr txBox="1"/>
          <p:nvPr/>
        </p:nvSpPr>
        <p:spPr>
          <a:xfrm>
            <a:off x="726688" y="-712"/>
            <a:ext cx="10831551" cy="695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32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endParaRPr lang="en-US" altLang="zh-CN" sz="2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2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2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亚伯</a:t>
            </a:r>
            <a:endParaRPr lang="en-US" altLang="zh-CN" sz="2200" b="1" i="0" dirty="0">
              <a:solidFill>
                <a:schemeClr val="bg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6-9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章：大洪水</a:t>
            </a:r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神与挪亚立约</a:t>
            </a:r>
            <a:endParaRPr lang="en-US" altLang="zh-CN" sz="2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10–11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章：巴别塔</a:t>
            </a:r>
            <a:endParaRPr lang="en-US" altLang="zh-CN" sz="2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12-14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章：亚伯兰蒙召</a:t>
            </a:r>
            <a:endParaRPr lang="en-US" altLang="zh-CN" sz="2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15-18:16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：神与亚伯兰立约</a:t>
            </a:r>
          </a:p>
          <a:p>
            <a:pPr algn="ctr"/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18:17-20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章：所多玛与蛾摩拉</a:t>
            </a:r>
          </a:p>
          <a:p>
            <a:pPr algn="ctr"/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21-23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章：以撒</a:t>
            </a:r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vs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以实马利</a:t>
            </a:r>
            <a:endParaRPr lang="en-US" altLang="zh-CN" sz="2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24-26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章：以撒与利百加</a:t>
            </a:r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雅各骗以扫</a:t>
            </a:r>
            <a:endParaRPr lang="en-US" altLang="zh-CN" sz="2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27-30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章：雅各受祝福及他的妻子们</a:t>
            </a:r>
            <a:endParaRPr lang="en-US" altLang="zh-CN" sz="2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31-36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章：雅各回归迦南地</a:t>
            </a:r>
            <a:endParaRPr lang="en-US" altLang="zh-CN" sz="2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37-39</a:t>
            </a:r>
            <a:r>
              <a:rPr lang="zh-CN" altLang="en-US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章：约瑟被卖</a:t>
            </a:r>
          </a:p>
          <a:p>
            <a:pPr algn="ctr"/>
            <a:endParaRPr lang="en-US" sz="28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3200" dirty="0">
                <a:solidFill>
                  <a:srgbClr val="0D2100"/>
                </a:solidFill>
                <a:latin typeface="Source Sans Pro" panose="020B0503030403020204" pitchFamily="34" charset="0"/>
              </a:rPr>
              <a:t>11/26/2023 </a:t>
            </a:r>
            <a:r>
              <a:rPr lang="en-US" sz="3200" dirty="0">
                <a:solidFill>
                  <a:srgbClr val="FF0000"/>
                </a:solidFill>
                <a:latin typeface="Source Sans Pro" panose="020B0503030403020204" pitchFamily="34" charset="0"/>
              </a:rPr>
              <a:t>Haining is not available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078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A7CF69-09BB-45A0-F908-AC2547C7F6F7}"/>
              </a:ext>
            </a:extLst>
          </p:cNvPr>
          <p:cNvSpPr txBox="1"/>
          <p:nvPr/>
        </p:nvSpPr>
        <p:spPr>
          <a:xfrm>
            <a:off x="726688" y="-712"/>
            <a:ext cx="10831551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32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亚伯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6-9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章：大洪水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神与挪亚立约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10–11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章：巴别塔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12-14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章：亚伯兰蒙召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15-18:16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：神与亚伯兰立约</a:t>
            </a: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18:17-20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章：所多玛与蛾摩拉</a:t>
            </a: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21-23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章：以撒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vs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以实马利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24-26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章：以撒与利百加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雅各骗以扫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27-30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章：雅各受祝福及他的妻子们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31-36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章：雅各回归迦南地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37-39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章：约瑟被卖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40-41</a:t>
            </a:r>
            <a:r>
              <a:rPr lang="zh-CN" altLang="en-US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章：约瑟在埃及为相</a:t>
            </a:r>
          </a:p>
          <a:p>
            <a:pPr algn="ctr"/>
            <a:endParaRPr lang="en-US" sz="28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3200" dirty="0">
                <a:solidFill>
                  <a:srgbClr val="0D2100"/>
                </a:solidFill>
                <a:latin typeface="Source Sans Pro" panose="020B0503030403020204" pitchFamily="34" charset="0"/>
              </a:rPr>
              <a:t>12/3/2023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762863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A7CF69-09BB-45A0-F908-AC2547C7F6F7}"/>
              </a:ext>
            </a:extLst>
          </p:cNvPr>
          <p:cNvSpPr txBox="1"/>
          <p:nvPr/>
        </p:nvSpPr>
        <p:spPr>
          <a:xfrm>
            <a:off x="726688" y="-712"/>
            <a:ext cx="10831551" cy="70480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3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30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3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3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亚伯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6-9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章：大洪水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神与挪亚立约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10–11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章：巴别塔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12-14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章：亚伯兰蒙召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15-18:16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：神与亚伯兰立约</a:t>
            </a: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18:17-20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章：所多玛与蛾摩拉</a:t>
            </a: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21-23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章：以撒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vs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以实马利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24-26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章：以撒与利百加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雅各骗以扫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27-30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章：雅各受祝福及他的妻子们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31-36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章：雅各回归迦南地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37-39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章：约瑟被卖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40-41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章：约瑟在埃及为相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42-44</a:t>
            </a:r>
            <a:r>
              <a:rPr lang="zh-CN" altLang="en-US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章：约瑟与弟兄们重逢</a:t>
            </a:r>
          </a:p>
          <a:p>
            <a:pPr algn="ctr"/>
            <a:endParaRPr lang="en-US" sz="20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3000" dirty="0">
                <a:solidFill>
                  <a:srgbClr val="0D2100"/>
                </a:solidFill>
                <a:latin typeface="Source Sans Pro" panose="020B0503030403020204" pitchFamily="34" charset="0"/>
              </a:rPr>
              <a:t>12/10/2023</a:t>
            </a:r>
            <a:endParaRPr lang="en-US"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35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7886</TotalTime>
  <Words>29604</Words>
  <Application>Microsoft Office PowerPoint</Application>
  <PresentationFormat>Widescreen</PresentationFormat>
  <Paragraphs>1120</Paragraphs>
  <Slides>101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101</vt:i4>
      </vt:variant>
    </vt:vector>
  </HeadingPairs>
  <TitlesOfParts>
    <vt:vector size="119" baseType="lpstr">
      <vt:lpstr>Cardo</vt:lpstr>
      <vt:lpstr>等线</vt:lpstr>
      <vt:lpstr>等线</vt:lpstr>
      <vt:lpstr>等线 Light</vt:lpstr>
      <vt:lpstr>inherit</vt:lpstr>
      <vt:lpstr>KaiTi</vt:lpstr>
      <vt:lpstr>新細明體</vt:lpstr>
      <vt:lpstr>system-ui</vt:lpstr>
      <vt:lpstr>Arial</vt:lpstr>
      <vt:lpstr>Calibri</vt:lpstr>
      <vt:lpstr>Calibri Light</vt:lpstr>
      <vt:lpstr>Courier New</vt:lpstr>
      <vt:lpstr>Montserrat</vt:lpstr>
      <vt:lpstr>Roboto Condensed</vt:lpstr>
      <vt:lpstr>Source Sans Pro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Haining Zhu</dc:creator>
  <cp:lastModifiedBy>sam yu</cp:lastModifiedBy>
  <cp:revision>125</cp:revision>
  <cp:lastPrinted>2023-09-27T07:49:12Z</cp:lastPrinted>
  <dcterms:created xsi:type="dcterms:W3CDTF">2022-08-27T00:29:31Z</dcterms:created>
  <dcterms:modified xsi:type="dcterms:W3CDTF">2023-10-29T15:58:13Z</dcterms:modified>
</cp:coreProperties>
</file>