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0" r:id="rId2"/>
    <p:sldId id="439" r:id="rId3"/>
    <p:sldId id="434" r:id="rId4"/>
    <p:sldId id="490" r:id="rId5"/>
    <p:sldId id="437" r:id="rId6"/>
    <p:sldId id="440" r:id="rId7"/>
    <p:sldId id="441" r:id="rId8"/>
    <p:sldId id="442" r:id="rId9"/>
    <p:sldId id="443" r:id="rId10"/>
    <p:sldId id="445" r:id="rId11"/>
    <p:sldId id="470" r:id="rId12"/>
    <p:sldId id="471" r:id="rId13"/>
    <p:sldId id="472" r:id="rId14"/>
    <p:sldId id="473" r:id="rId15"/>
    <p:sldId id="474" r:id="rId16"/>
    <p:sldId id="522" r:id="rId17"/>
    <p:sldId id="519" r:id="rId18"/>
    <p:sldId id="469" r:id="rId19"/>
    <p:sldId id="477" r:id="rId20"/>
    <p:sldId id="478" r:id="rId21"/>
    <p:sldId id="479" r:id="rId22"/>
    <p:sldId id="476" r:id="rId23"/>
    <p:sldId id="483" r:id="rId24"/>
    <p:sldId id="486" r:id="rId25"/>
    <p:sldId id="488" r:id="rId26"/>
    <p:sldId id="52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A50021"/>
    <a:srgbClr val="FFCC66"/>
    <a:srgbClr val="FFFFCC"/>
    <a:srgbClr val="996633"/>
    <a:srgbClr val="FF0000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CAD1256-A647-4728-AC6F-4A0E3714D8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F662C7F-5916-4E85-93C6-128E9952F9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18D58F04-4ECA-4725-BF54-ED18F64678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3BBFC52B-1825-4863-A151-9A6E0BAD29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787269AC-A26A-4B5F-85E9-90CECEB889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8EA8776D-0FA6-453A-BABE-560F21AFF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6A7367-9986-41AB-8445-ADADD6E5AE5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AFB5BF1-9172-49F7-B043-CAA0FEA2E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E040FE-3ED1-4B7B-9E82-8C20F1FA3DB3}" type="slidenum">
              <a:rPr lang="zh-TW" altLang="en-US" smtClean="0"/>
              <a:pPr/>
              <a:t>1</a:t>
            </a:fld>
            <a:endParaRPr lang="en-US" altLang="zh-TW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B2C7D59-DB90-4DBA-BFDE-85D9FD349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C1EA152-B8C1-42CA-945E-A3FAA40A1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C724F86-9A10-4FD7-B3C6-67DF4369F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D64297-392E-48C1-9BEA-E97465F9E5C6}" type="slidenum">
              <a:rPr lang="zh-TW" altLang="en-US" smtClean="0"/>
              <a:pPr/>
              <a:t>2</a:t>
            </a:fld>
            <a:endParaRPr lang="en-US" altLang="zh-TW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DE29D25-3502-43AB-8661-E9D8BD01F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24DF028-559C-4846-8126-7E59F2325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D8F4D1-8705-44CB-817A-AAD9D639F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1FBD7-6A6A-4D27-A47F-854BB56FE328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A330F32E-6B3F-46B3-BCC6-476799E6D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67F4B16-90EB-4BE2-A031-08782D438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CFB88D-D174-4458-913D-041560C7D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75E41-9245-4803-973A-A9AE0CEE98ED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B21F70D6-1A54-47B4-9B2B-9F83DB180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F70561C8-5285-4319-8B87-ED981F0D7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497A84-AC80-44F9-BDEE-8D0653549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CD3A4-BF02-4F5C-9383-69097F156F5B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56750530-170C-4DB6-A5EB-34AF4D740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1E4AE657-8ECA-48EF-927B-3E9D25FB9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00A662-04E5-4E74-964B-758A9D5C8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E2EBE-4992-4372-AD56-42977180D944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427FF5A3-0D36-48C0-A81F-D7CB15ADD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32EDA3A0-EB69-469E-B2BA-404043358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2979DA-8BB8-4B52-B641-54F322F99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12D94-E972-46B1-990F-66B83E4B05B6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06828988-9C3B-42E0-B895-24A4D93C3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225D3EBC-8682-465B-9207-6AA42B011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C7A9-311C-476E-A779-6F02E9E98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D84B2-CA0E-40DB-AB03-CCBAF80F1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7BDA-F467-48DE-B366-FD8E8722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6E2C2-E818-45C6-9772-7FC52145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DD2C-697A-46A7-82A3-235D05E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B7E1-CF0F-4B0F-9B44-A45EF5CD9C7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5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5783-BAD3-4732-A1CA-D5A16FC7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1AA67-8A2E-41EB-B7D1-D7E410804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04A7-61E5-4B3A-99AC-9D67F49B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470B0-F080-4A05-B68A-6402E88D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B7823-6000-4377-AC54-CFDD9F19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18229-80A6-47CD-97CA-3E06DBF8BB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76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6F3BE-A461-4FCE-8D84-3AB3A4142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31FF-43BA-4968-A4CD-701FE4603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5F8E7-3FD4-4E98-A3D6-3AD34259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7587-9B3C-46C8-90DF-B76F809B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DE5E3-7EB6-4EB9-9E6A-8A26F419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47EF-18DC-46A6-B840-5840E06800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682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345C-0D1C-4272-A046-65A855C6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FDC1-5DD7-4696-B6A8-294ECFD9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80093-95DE-48A8-A1FE-4ADD7287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5A3A-8741-4DF7-A724-86AE54E9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4C9C-612D-4276-BF98-A85176BF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A66A3-B722-46A0-B8F7-7B00188139C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33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C794-FEAB-42F3-A30A-110A9382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940E9-0089-4D33-A7B5-BFAD4138F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435C-DA73-446D-A584-662CEBB2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7695-A9DE-4F11-B02E-03AA7816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7D891-A203-4B09-A7BB-672845E3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1B8A-344C-4EBE-A36B-2B94A3D9029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463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71A-9244-4F5D-B0F5-DD0A5A56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D092-82D5-4BD6-8E40-898BC7BC5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6FCB7-98EA-4143-A414-0392B1A5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FB8F4-E1E2-47B7-8771-EF9CB3CD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318BC-A678-4C6E-B1C8-DA9DEF7C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4E0EE-83B6-4CB8-9D8C-4413867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C37FF-F4CB-43F6-8EAB-E8D7A1E277D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41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A335-A63F-435B-B55E-BCEEA6BF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4BEC5-5B27-456C-9F0A-53E5BE8A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E851F-39D8-4263-97CB-A11DD551B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6370F-6DBD-46F9-AE57-BD7E52C98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553DA-9541-48BE-AC90-F75AB9E4B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1ED07-8A2F-4293-BF17-50DB4517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E3B48-772D-4D21-B557-D0EA3FE4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69D27-4460-444C-9585-F45A85D7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F453-BEAE-4B30-B0ED-AA046C47D30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0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7D2B-F41A-476F-A921-274667C0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C98EC-3B62-4A2B-83ED-9A9FA99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7D648-173F-48AC-AEF1-70588E61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31910-C196-4387-B350-C39FECF4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748D1-8506-4E78-8D84-051D10BC8A3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72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27E0E-96BC-428A-A71F-98B4A774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B4173-4B37-4C58-877D-6359C3BD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A764-43DF-4C9D-A3C8-2E6FA67F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727B3-7E82-4FFB-B2E9-E9CD9F28BE0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6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B99D-7522-46FF-9F28-426A7B88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B05D-14CD-4985-93D2-CAA3447F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1D75E-86FC-4217-85B5-C5B39DC7F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D04BE-95C2-4ECC-803B-F89B463F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1C8A3-D8A6-472E-AC13-0AAB27DA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B3586-EBCE-42D7-A540-9D2D10CB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B90BB-5800-4C1C-A415-9D29B860109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632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9CB0-7476-4E93-8091-1CC4A06D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FDF4C-23B4-4E03-ADC9-860640F39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3728B-ACC8-443F-9E19-81FCF048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1EBFA-47BC-4756-9F64-B91C6E16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C9910-3AF3-4F4D-B586-2D1B7EF1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8C68C-3387-460B-B707-5F4D68E6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3220D-0C14-42DD-8E4A-9D4877819A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086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13DAB2-8E91-4A5B-B017-FE4449A6F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DAAAD0-2BD0-4782-8E86-80BBFC25B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0ECF5F-7F85-49D3-B9B8-FBC45F8D29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E52B41-0EF5-4E24-BB6C-405CEE8269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C21F72-8842-496F-B345-3211661733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5E210188-03FD-45EA-91B9-387392DAB26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B8AFAC55-CA29-4235-834D-A21E7E1E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pic>
        <p:nvPicPr>
          <p:cNvPr id="3075" name="Picture 4" descr="Delicious Denim">
            <a:extLst>
              <a:ext uri="{FF2B5EF4-FFF2-40B4-BE49-F238E27FC236}">
                <a16:creationId xmlns:a16="http://schemas.microsoft.com/office/drawing/2014/main" id="{8A7EF12D-0D54-49DD-B228-501E436F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9">
            <a:extLst>
              <a:ext uri="{FF2B5EF4-FFF2-40B4-BE49-F238E27FC236}">
                <a16:creationId xmlns:a16="http://schemas.microsoft.com/office/drawing/2014/main" id="{EDDD4C2C-20A1-48F2-93E3-CA8590CD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008313"/>
            <a:ext cx="1841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4400">
              <a:ea typeface="SimHei" panose="02010609060101010101" pitchFamily="49" charset="-122"/>
            </a:endParaRPr>
          </a:p>
        </p:txBody>
      </p:sp>
      <p:sp>
        <p:nvSpPr>
          <p:cNvPr id="3077" name="Text Box 6">
            <a:extLst>
              <a:ext uri="{FF2B5EF4-FFF2-40B4-BE49-F238E27FC236}">
                <a16:creationId xmlns:a16="http://schemas.microsoft.com/office/drawing/2014/main" id="{E774EF0C-704C-494B-89AA-2613552D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0772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撒母耳記下</a:t>
            </a:r>
            <a:endParaRPr lang="en-US" altLang="zh-TW" sz="36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《</a:t>
            </a:r>
            <a:r>
              <a:rPr lang="zh-TW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成為合神心意的器皿</a:t>
            </a: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》</a:t>
            </a:r>
            <a:endParaRPr lang="en-US" altLang="en-US" sz="36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rgbClr val="C00000"/>
                </a:solidFill>
                <a:ea typeface="SimHei" panose="02010609060101010101" pitchFamily="49" charset="-122"/>
              </a:rPr>
              <a:t>《</a:t>
            </a:r>
            <a:r>
              <a:rPr lang="zh-TW" altLang="en-US" sz="3600" dirty="0">
                <a:solidFill>
                  <a:srgbClr val="C00000"/>
                </a:solidFill>
                <a:ea typeface="SimHei" panose="02010609060101010101" pitchFamily="49" charset="-122"/>
              </a:rPr>
              <a:t>祂的憐憫與審判織成我一生的年代</a:t>
            </a:r>
            <a:r>
              <a:rPr lang="en-US" altLang="zh-CN" sz="3600" dirty="0">
                <a:solidFill>
                  <a:srgbClr val="C00000"/>
                </a:solidFill>
                <a:ea typeface="SimHei" panose="02010609060101010101" pitchFamily="49" charset="-122"/>
              </a:rPr>
              <a:t>》</a:t>
            </a:r>
            <a:endParaRPr lang="en-US" altLang="zh-TW" sz="3600" dirty="0">
              <a:solidFill>
                <a:srgbClr val="C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第</a:t>
            </a: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10</a:t>
            </a:r>
            <a:r>
              <a:rPr lang="zh-CN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課：第</a:t>
            </a:r>
            <a:r>
              <a:rPr lang="en-US" altLang="zh-CN" sz="3600" dirty="0">
                <a:solidFill>
                  <a:srgbClr val="000000"/>
                </a:solidFill>
                <a:ea typeface="SimHei" panose="02010609060101010101" pitchFamily="49" charset="-122"/>
              </a:rPr>
              <a:t>14-15 </a:t>
            </a:r>
            <a:r>
              <a:rPr lang="zh-CN" altLang="en-US" sz="3600" dirty="0">
                <a:solidFill>
                  <a:srgbClr val="000000"/>
                </a:solidFill>
                <a:ea typeface="SimHei" panose="02010609060101010101" pitchFamily="49" charset="-122"/>
              </a:rPr>
              <a:t>章</a:t>
            </a:r>
            <a:endParaRPr lang="en-US" altLang="zh-CN" sz="3600" dirty="0">
              <a:solidFill>
                <a:srgbClr val="0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C00000"/>
                </a:solidFill>
                <a:ea typeface="SimHei" panose="02010609060101010101" pitchFamily="49" charset="-122"/>
              </a:rPr>
              <a:t>無序帶來的嚴重罪惡</a:t>
            </a:r>
            <a:endParaRPr lang="en-US" altLang="zh-TW" sz="3600" dirty="0">
              <a:solidFill>
                <a:srgbClr val="C00000"/>
              </a:solidFill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ea typeface="SimHei" panose="02010609060101010101" pitchFamily="49" charset="-122"/>
              </a:rPr>
              <a:t>11/01/2020</a:t>
            </a:r>
            <a:endParaRPr lang="zh-TW" altLang="en-US" sz="3600" dirty="0"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 dirty="0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>
            <a:extLst>
              <a:ext uri="{FF2B5EF4-FFF2-40B4-BE49-F238E27FC236}">
                <a16:creationId xmlns:a16="http://schemas.microsoft.com/office/drawing/2014/main" id="{98EE21FC-DCEF-4BF7-B0FB-A56114CD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2" name="Text Box 4">
            <a:extLst>
              <a:ext uri="{FF2B5EF4-FFF2-40B4-BE49-F238E27FC236}">
                <a16:creationId xmlns:a16="http://schemas.microsoft.com/office/drawing/2014/main" id="{BBADAE5A-7630-4066-B3DC-4E92D965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1975"/>
            <a:ext cx="3048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此後，押沙龍為自己預備車馬，又派五十人在他前頭奔走。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15:1)</a:t>
            </a:r>
            <a:endParaRPr lang="zh-TW" altLang="en-US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>
            <a:extLst>
              <a:ext uri="{FF2B5EF4-FFF2-40B4-BE49-F238E27FC236}">
                <a16:creationId xmlns:a16="http://schemas.microsoft.com/office/drawing/2014/main" id="{D66E723E-263F-4C6A-A954-7955921DC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70425"/>
            <a:ext cx="73152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押沙龍常常早晨起來，站在城門的道旁，凡有爭訟要去求王判斷的，押沙龍就叫他過來，問他說：「你是哪一城的人？」回答說：「僕人是以色列某支派的人。」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24611" name="Picture 3">
            <a:extLst>
              <a:ext uri="{FF2B5EF4-FFF2-40B4-BE49-F238E27FC236}">
                <a16:creationId xmlns:a16="http://schemas.microsoft.com/office/drawing/2014/main" id="{A788C174-3448-43D8-B231-8A9B96A1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>
            <a:extLst>
              <a:ext uri="{FF2B5EF4-FFF2-40B4-BE49-F238E27FC236}">
                <a16:creationId xmlns:a16="http://schemas.microsoft.com/office/drawing/2014/main" id="{C9BFE233-BA1F-41FB-8ABF-342A98E3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70425"/>
            <a:ext cx="73152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押沙龍對他說：「你的事有情有理，無奈王沒有委人聽你伸訴。」押沙龍又說：「恨不得我作國中的士師！凡有爭訟求審判的到我這裡來，我必秉公判斷。」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15:3-4)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25635" name="Picture 3">
            <a:extLst>
              <a:ext uri="{FF2B5EF4-FFF2-40B4-BE49-F238E27FC236}">
                <a16:creationId xmlns:a16="http://schemas.microsoft.com/office/drawing/2014/main" id="{3E16308F-8B2C-4CFD-8B6C-5116D08D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>
            <a:extLst>
              <a:ext uri="{FF2B5EF4-FFF2-40B4-BE49-F238E27FC236}">
                <a16:creationId xmlns:a16="http://schemas.microsoft.com/office/drawing/2014/main" id="{3706FF79-D586-40C5-B121-6D7DEA0B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70425"/>
            <a:ext cx="73152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若有人近前來要拜押沙龍，押沙龍就伸手拉住他，與他親嘴。以色列人中，凡去見王求判斷的，押沙龍都是如此待他們。這樣，押沙龍暗中得了以色列人的心。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15:5-6)</a:t>
            </a:r>
            <a:endParaRPr lang="zh-TW" altLang="en-US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26659" name="Picture 3">
            <a:extLst>
              <a:ext uri="{FF2B5EF4-FFF2-40B4-BE49-F238E27FC236}">
                <a16:creationId xmlns:a16="http://schemas.microsoft.com/office/drawing/2014/main" id="{C266E0DF-2B35-4978-B864-04CA6BBE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Text Box 3">
            <a:extLst>
              <a:ext uri="{FF2B5EF4-FFF2-40B4-BE49-F238E27FC236}">
                <a16:creationId xmlns:a16="http://schemas.microsoft.com/office/drawing/2014/main" id="{90A9AFD6-48A0-4435-8D52-1391841DA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1975"/>
            <a:ext cx="36576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滿了四十年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有作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四年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，押沙龍對王說：「求你准我往希伯崙去，還我向耶和華所許的願。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因為僕人住在亞蘭的基述，曾許願說：耶和華若使我再回耶路撒冷，我必事奉他。」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王說：「你平平安安地去吧！」押沙龍就起身，往希伯崙去了。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15:7-9)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27691" name="Picture 11">
            <a:extLst>
              <a:ext uri="{FF2B5EF4-FFF2-40B4-BE49-F238E27FC236}">
                <a16:creationId xmlns:a16="http://schemas.microsoft.com/office/drawing/2014/main" id="{9AE60DB6-A106-486D-9445-EF8255E8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16887" r="12224" b="1280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92" name="Oval 12">
            <a:extLst>
              <a:ext uri="{FF2B5EF4-FFF2-40B4-BE49-F238E27FC236}">
                <a16:creationId xmlns:a16="http://schemas.microsoft.com/office/drawing/2014/main" id="{FA64A1D1-1830-4F07-932E-994DBE35C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389438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93" name="AutoShape 13">
            <a:extLst>
              <a:ext uri="{FF2B5EF4-FFF2-40B4-BE49-F238E27FC236}">
                <a16:creationId xmlns:a16="http://schemas.microsoft.com/office/drawing/2014/main" id="{FE2E22D6-245B-47D8-B94E-EDC016019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4165600"/>
            <a:ext cx="987425" cy="328613"/>
          </a:xfrm>
          <a:prstGeom prst="wedgeRectCallout">
            <a:avLst>
              <a:gd name="adj1" fmla="val 71417"/>
              <a:gd name="adj2" fmla="val 32648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327694" name="Oval 14">
            <a:extLst>
              <a:ext uri="{FF2B5EF4-FFF2-40B4-BE49-F238E27FC236}">
                <a16:creationId xmlns:a16="http://schemas.microsoft.com/office/drawing/2014/main" id="{FEB360BB-075A-4FCD-9439-27FA3E1D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52149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95" name="AutoShape 15">
            <a:extLst>
              <a:ext uri="{FF2B5EF4-FFF2-40B4-BE49-F238E27FC236}">
                <a16:creationId xmlns:a16="http://schemas.microsoft.com/office/drawing/2014/main" id="{56548021-7396-4595-A07A-4B92A39EC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5164138"/>
            <a:ext cx="758825" cy="328612"/>
          </a:xfrm>
          <a:prstGeom prst="wedgeRectCallout">
            <a:avLst>
              <a:gd name="adj1" fmla="val 66944"/>
              <a:gd name="adj2" fmla="val -20532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希伯崙</a:t>
            </a: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92D0BD6C-2266-46DA-91B0-7833C53F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588963"/>
            <a:ext cx="692150" cy="39687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基述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>
            <a:extLst>
              <a:ext uri="{FF2B5EF4-FFF2-40B4-BE49-F238E27FC236}">
                <a16:creationId xmlns:a16="http://schemas.microsoft.com/office/drawing/2014/main" id="{FF68E4E7-6317-4CF7-913B-B66E2019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1975"/>
            <a:ext cx="36576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押沙龍打發探子走遍以色列各支派，說：「你們一聽見角聲就說：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押沙龍在希伯崙作王了！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押沙龍在耶路撒冷請了二百人與他同去，都是誠誠實實去的，並不知道其中的真情。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15:10-1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28707" name="Picture 3">
            <a:extLst>
              <a:ext uri="{FF2B5EF4-FFF2-40B4-BE49-F238E27FC236}">
                <a16:creationId xmlns:a16="http://schemas.microsoft.com/office/drawing/2014/main" id="{059CC7DE-F0C5-4BB8-978A-7683F5D9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16887" r="12224" b="1280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9" name="Oval 5">
            <a:extLst>
              <a:ext uri="{FF2B5EF4-FFF2-40B4-BE49-F238E27FC236}">
                <a16:creationId xmlns:a16="http://schemas.microsoft.com/office/drawing/2014/main" id="{76CA9524-9E2C-40D2-BEF9-38BA22E0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389438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0" name="AutoShape 6">
            <a:extLst>
              <a:ext uri="{FF2B5EF4-FFF2-40B4-BE49-F238E27FC236}">
                <a16:creationId xmlns:a16="http://schemas.microsoft.com/office/drawing/2014/main" id="{01B010D0-90FB-45C3-940A-DE4729F3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4165600"/>
            <a:ext cx="987425" cy="328613"/>
          </a:xfrm>
          <a:prstGeom prst="wedgeRectCallout">
            <a:avLst>
              <a:gd name="adj1" fmla="val 71417"/>
              <a:gd name="adj2" fmla="val 32648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328711" name="Oval 7">
            <a:extLst>
              <a:ext uri="{FF2B5EF4-FFF2-40B4-BE49-F238E27FC236}">
                <a16:creationId xmlns:a16="http://schemas.microsoft.com/office/drawing/2014/main" id="{280B9DBE-3520-43CD-8B75-0B6494DC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52149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2" name="AutoShape 8">
            <a:extLst>
              <a:ext uri="{FF2B5EF4-FFF2-40B4-BE49-F238E27FC236}">
                <a16:creationId xmlns:a16="http://schemas.microsoft.com/office/drawing/2014/main" id="{7A66EB15-24CE-46D6-9655-138E4F6C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5164138"/>
            <a:ext cx="758825" cy="328612"/>
          </a:xfrm>
          <a:prstGeom prst="wedgeRectCallout">
            <a:avLst>
              <a:gd name="adj1" fmla="val 66944"/>
              <a:gd name="adj2" fmla="val -20532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希伯崙</a:t>
            </a:r>
          </a:p>
        </p:txBody>
      </p:sp>
      <p:sp>
        <p:nvSpPr>
          <p:cNvPr id="328714" name="Rectangle 10">
            <a:extLst>
              <a:ext uri="{FF2B5EF4-FFF2-40B4-BE49-F238E27FC236}">
                <a16:creationId xmlns:a16="http://schemas.microsoft.com/office/drawing/2014/main" id="{8B120AA8-550F-49AC-88E0-020683E4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5567363"/>
            <a:ext cx="2176462" cy="83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3" name="Text Box 9">
            <a:extLst>
              <a:ext uri="{FF2B5EF4-FFF2-40B4-BE49-F238E27FC236}">
                <a16:creationId xmlns:a16="http://schemas.microsoft.com/office/drawing/2014/main" id="{943B6044-0088-4F9D-974C-01C771E77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5619750"/>
            <a:ext cx="205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15000"/>
              </a:spcAft>
              <a:buFontTx/>
              <a:buBlip>
                <a:blip r:embed="rId3"/>
              </a:buBlip>
            </a:pPr>
            <a:r>
              <a:rPr lang="zh-TW" altLang="en-US" dirty="0">
                <a:ea typeface="SimHei" panose="02010609060101010101" pitchFamily="49" charset="-122"/>
              </a:rPr>
              <a:t>大衛的舊都</a:t>
            </a:r>
          </a:p>
          <a:p>
            <a:pPr>
              <a:spcAft>
                <a:spcPct val="15000"/>
              </a:spcAft>
              <a:buFontTx/>
              <a:buBlip>
                <a:blip r:embed="rId3"/>
              </a:buBlip>
            </a:pPr>
            <a:r>
              <a:rPr lang="zh-TW" altLang="en-US" dirty="0">
                <a:ea typeface="SimHei" panose="02010609060101010101" pitchFamily="49" charset="-122"/>
              </a:rPr>
              <a:t>押沙龍的出生地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>
            <a:extLst>
              <a:ext uri="{FF2B5EF4-FFF2-40B4-BE49-F238E27FC236}">
                <a16:creationId xmlns:a16="http://schemas.microsoft.com/office/drawing/2014/main" id="{1C49B88A-95CB-404C-BE26-7F3825F4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1975"/>
            <a:ext cx="36576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押沙龍獻祭的時候，打發人去將大衛的謀士、基羅人亞希多弗從他本城請了來。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於是叛逆的勢派甚大；因為隨從押沙龍的人民，日漸增多。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有人報告大衛說：「以色列人的心都歸向押沙龍了！」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2-13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95267" name="Picture 3">
            <a:extLst>
              <a:ext uri="{FF2B5EF4-FFF2-40B4-BE49-F238E27FC236}">
                <a16:creationId xmlns:a16="http://schemas.microsoft.com/office/drawing/2014/main" id="{BD5859A7-705A-44FA-92CD-2523E0A6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16887" r="12224" b="1280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68" name="Oval 4">
            <a:extLst>
              <a:ext uri="{FF2B5EF4-FFF2-40B4-BE49-F238E27FC236}">
                <a16:creationId xmlns:a16="http://schemas.microsoft.com/office/drawing/2014/main" id="{BF735091-08A9-4F69-8802-1F8DF210F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389438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9" name="AutoShape 5">
            <a:extLst>
              <a:ext uri="{FF2B5EF4-FFF2-40B4-BE49-F238E27FC236}">
                <a16:creationId xmlns:a16="http://schemas.microsoft.com/office/drawing/2014/main" id="{C69CE39A-B663-45A5-B51F-F3889B495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4165600"/>
            <a:ext cx="987425" cy="328613"/>
          </a:xfrm>
          <a:prstGeom prst="wedgeRectCallout">
            <a:avLst>
              <a:gd name="adj1" fmla="val 71417"/>
              <a:gd name="adj2" fmla="val 32648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395270" name="Oval 6">
            <a:extLst>
              <a:ext uri="{FF2B5EF4-FFF2-40B4-BE49-F238E27FC236}">
                <a16:creationId xmlns:a16="http://schemas.microsoft.com/office/drawing/2014/main" id="{5A0EFB57-05FB-4E66-8496-77C58447D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52149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1" name="AutoShape 7">
            <a:extLst>
              <a:ext uri="{FF2B5EF4-FFF2-40B4-BE49-F238E27FC236}">
                <a16:creationId xmlns:a16="http://schemas.microsoft.com/office/drawing/2014/main" id="{CA3E3091-5BF2-4C06-9A3B-9600F436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5164138"/>
            <a:ext cx="758825" cy="328612"/>
          </a:xfrm>
          <a:prstGeom prst="wedgeRectCallout">
            <a:avLst>
              <a:gd name="adj1" fmla="val 66944"/>
              <a:gd name="adj2" fmla="val -20532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希伯崙</a:t>
            </a:r>
          </a:p>
        </p:txBody>
      </p:sp>
      <p:sp>
        <p:nvSpPr>
          <p:cNvPr id="395272" name="Oval 8">
            <a:extLst>
              <a:ext uri="{FF2B5EF4-FFF2-40B4-BE49-F238E27FC236}">
                <a16:creationId xmlns:a16="http://schemas.microsoft.com/office/drawing/2014/main" id="{BD4B84CE-5720-4B73-AD50-75C5C330A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56721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3" name="AutoShape 9">
            <a:extLst>
              <a:ext uri="{FF2B5EF4-FFF2-40B4-BE49-F238E27FC236}">
                <a16:creationId xmlns:a16="http://schemas.microsoft.com/office/drawing/2014/main" id="{F194DBF4-AAE0-4BAE-96EF-A6298E36E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5621338"/>
            <a:ext cx="530225" cy="328612"/>
          </a:xfrm>
          <a:prstGeom prst="wedgeRectCallout">
            <a:avLst>
              <a:gd name="adj1" fmla="val 74250"/>
              <a:gd name="adj2" fmla="val -20532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基羅</a:t>
            </a:r>
            <a:endParaRPr lang="en-US" altLang="zh-TW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3" name="Rectangle 11">
            <a:extLst>
              <a:ext uri="{FF2B5EF4-FFF2-40B4-BE49-F238E27FC236}">
                <a16:creationId xmlns:a16="http://schemas.microsoft.com/office/drawing/2014/main" id="{813CBB11-1451-4FE9-837E-EC2AB703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639" y="1887581"/>
            <a:ext cx="4572000" cy="4038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2195" name="Picture 3">
            <a:extLst>
              <a:ext uri="{FF2B5EF4-FFF2-40B4-BE49-F238E27FC236}">
                <a16:creationId xmlns:a16="http://schemas.microsoft.com/office/drawing/2014/main" id="{FA6EEF0E-A32C-4C28-95DE-9F9B3B32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16887" r="12224" b="1280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196" name="Oval 4">
            <a:extLst>
              <a:ext uri="{FF2B5EF4-FFF2-40B4-BE49-F238E27FC236}">
                <a16:creationId xmlns:a16="http://schemas.microsoft.com/office/drawing/2014/main" id="{16D63673-C023-4BFD-8662-5933ED64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389438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AutoShape 5">
            <a:extLst>
              <a:ext uri="{FF2B5EF4-FFF2-40B4-BE49-F238E27FC236}">
                <a16:creationId xmlns:a16="http://schemas.microsoft.com/office/drawing/2014/main" id="{6D64EA1F-1C92-42F3-BD0D-2B4464EF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4165600"/>
            <a:ext cx="987425" cy="328613"/>
          </a:xfrm>
          <a:prstGeom prst="wedgeRectCallout">
            <a:avLst>
              <a:gd name="adj1" fmla="val 71417"/>
              <a:gd name="adj2" fmla="val 32648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392198" name="Oval 6">
            <a:extLst>
              <a:ext uri="{FF2B5EF4-FFF2-40B4-BE49-F238E27FC236}">
                <a16:creationId xmlns:a16="http://schemas.microsoft.com/office/drawing/2014/main" id="{20E26094-A4BC-4929-93B9-8ED4C528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5214938"/>
            <a:ext cx="90487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9" name="AutoShape 7">
            <a:extLst>
              <a:ext uri="{FF2B5EF4-FFF2-40B4-BE49-F238E27FC236}">
                <a16:creationId xmlns:a16="http://schemas.microsoft.com/office/drawing/2014/main" id="{FE71C081-9B48-4764-9B60-A4D35D76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5164138"/>
            <a:ext cx="758825" cy="328612"/>
          </a:xfrm>
          <a:prstGeom prst="wedgeRectCallout">
            <a:avLst>
              <a:gd name="adj1" fmla="val 66944"/>
              <a:gd name="adj2" fmla="val -20532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希伯崙</a:t>
            </a:r>
          </a:p>
        </p:txBody>
      </p:sp>
      <p:sp>
        <p:nvSpPr>
          <p:cNvPr id="392200" name="Oval 8">
            <a:extLst>
              <a:ext uri="{FF2B5EF4-FFF2-40B4-BE49-F238E27FC236}">
                <a16:creationId xmlns:a16="http://schemas.microsoft.com/office/drawing/2014/main" id="{F87DFE40-D22D-4263-AD94-1C6F79A0E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5672138"/>
            <a:ext cx="90488" cy="90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201" name="AutoShape 9">
            <a:extLst>
              <a:ext uri="{FF2B5EF4-FFF2-40B4-BE49-F238E27FC236}">
                <a16:creationId xmlns:a16="http://schemas.microsoft.com/office/drawing/2014/main" id="{866C14E6-A1F7-43C1-AC74-FC537D7A5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5621338"/>
            <a:ext cx="530225" cy="328612"/>
          </a:xfrm>
          <a:prstGeom prst="wedgeRectCallout">
            <a:avLst>
              <a:gd name="adj1" fmla="val 74250"/>
              <a:gd name="adj2" fmla="val -20532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基羅</a:t>
            </a:r>
            <a:endParaRPr lang="en-US" altLang="zh-TW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2202" name="Text Box 10">
            <a:extLst>
              <a:ext uri="{FF2B5EF4-FFF2-40B4-BE49-F238E27FC236}">
                <a16:creationId xmlns:a16="http://schemas.microsoft.com/office/drawing/2014/main" id="{5383C11F-9CE2-48BF-B9FB-F8A7CA67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231" y="2160588"/>
            <a:ext cx="3657600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2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【</a:t>
            </a:r>
            <a:r>
              <a:rPr lang="zh-TW" altLang="en-US" sz="22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大衛的勇士名單</a:t>
            </a:r>
            <a:r>
              <a:rPr lang="en-US" altLang="zh-TW" sz="22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 …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基羅人亞希多弗的兒子</a:t>
            </a:r>
            <a:r>
              <a:rPr lang="zh-TW" altLang="en-US" sz="2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以連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2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2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2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23:34) 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大衛就差人打聽那婦人是誰。有人說：她是</a:t>
            </a:r>
            <a:r>
              <a:rPr lang="zh-TW" altLang="en-US" sz="2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以連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的女兒，赫人烏利亞的妻拔示巴。</a:t>
            </a:r>
            <a:r>
              <a:rPr lang="en-US" altLang="zh-TW" sz="22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2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2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11:3)</a:t>
            </a:r>
            <a:endParaRPr lang="zh-TW" altLang="en-US" sz="22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>
            <a:extLst>
              <a:ext uri="{FF2B5EF4-FFF2-40B4-BE49-F238E27FC236}">
                <a16:creationId xmlns:a16="http://schemas.microsoft.com/office/drawing/2014/main" id="{6CEFDC6C-63C7-4111-A819-87B30C37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大衛就對耶路撒冷跟隨他的臣僕說：「我們要起來逃走，不然都不能躲避押沙龍了；要速速地去，恐怕他忽然來到，加害於我們，用刀殺盡合城的人。」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王的臣僕對王說：「我主我王所定的，僕人都願遵行。」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於是王帶著全家的人出去了，但留下十個妃嬪看守宮殿。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15:12-1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3828B009-7000-424C-BEC2-B76BA5BA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29190"/>
          <a:stretch>
            <a:fillRect/>
          </a:stretch>
        </p:blipFill>
        <p:spPr bwMode="auto">
          <a:xfrm>
            <a:off x="0" y="0"/>
            <a:ext cx="41640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79" name="Freeform 3">
            <a:extLst>
              <a:ext uri="{FF2B5EF4-FFF2-40B4-BE49-F238E27FC236}">
                <a16:creationId xmlns:a16="http://schemas.microsoft.com/office/drawing/2014/main" id="{CF296A41-5245-4529-9369-3936A7DA4BD5}"/>
              </a:ext>
            </a:extLst>
          </p:cNvPr>
          <p:cNvSpPr>
            <a:spLocks noChangeAspect="1"/>
          </p:cNvSpPr>
          <p:nvPr/>
        </p:nvSpPr>
        <p:spPr bwMode="auto">
          <a:xfrm>
            <a:off x="1716088" y="3095625"/>
            <a:ext cx="801687" cy="1944688"/>
          </a:xfrm>
          <a:custGeom>
            <a:avLst/>
            <a:gdLst>
              <a:gd name="T0" fmla="*/ 132 w 358"/>
              <a:gd name="T1" fmla="*/ 0 h 867"/>
              <a:gd name="T2" fmla="*/ 286 w 358"/>
              <a:gd name="T3" fmla="*/ 29 h 867"/>
              <a:gd name="T4" fmla="*/ 286 w 358"/>
              <a:gd name="T5" fmla="*/ 68 h 867"/>
              <a:gd name="T6" fmla="*/ 351 w 358"/>
              <a:gd name="T7" fmla="*/ 144 h 867"/>
              <a:gd name="T8" fmla="*/ 358 w 358"/>
              <a:gd name="T9" fmla="*/ 192 h 867"/>
              <a:gd name="T10" fmla="*/ 341 w 358"/>
              <a:gd name="T11" fmla="*/ 380 h 867"/>
              <a:gd name="T12" fmla="*/ 315 w 358"/>
              <a:gd name="T13" fmla="*/ 528 h 867"/>
              <a:gd name="T14" fmla="*/ 272 w 358"/>
              <a:gd name="T15" fmla="*/ 648 h 867"/>
              <a:gd name="T16" fmla="*/ 238 w 358"/>
              <a:gd name="T17" fmla="*/ 797 h 867"/>
              <a:gd name="T18" fmla="*/ 260 w 358"/>
              <a:gd name="T19" fmla="*/ 819 h 867"/>
              <a:gd name="T20" fmla="*/ 224 w 358"/>
              <a:gd name="T21" fmla="*/ 867 h 867"/>
              <a:gd name="T22" fmla="*/ 195 w 358"/>
              <a:gd name="T23" fmla="*/ 848 h 867"/>
              <a:gd name="T24" fmla="*/ 180 w 358"/>
              <a:gd name="T25" fmla="*/ 857 h 867"/>
              <a:gd name="T26" fmla="*/ 113 w 358"/>
              <a:gd name="T27" fmla="*/ 800 h 867"/>
              <a:gd name="T28" fmla="*/ 41 w 358"/>
              <a:gd name="T29" fmla="*/ 670 h 867"/>
              <a:gd name="T30" fmla="*/ 15 w 358"/>
              <a:gd name="T31" fmla="*/ 615 h 867"/>
              <a:gd name="T32" fmla="*/ 0 w 358"/>
              <a:gd name="T33" fmla="*/ 504 h 867"/>
              <a:gd name="T34" fmla="*/ 3 w 358"/>
              <a:gd name="T35" fmla="*/ 370 h 867"/>
              <a:gd name="T36" fmla="*/ 60 w 358"/>
              <a:gd name="T37" fmla="*/ 180 h 867"/>
              <a:gd name="T38" fmla="*/ 94 w 358"/>
              <a:gd name="T39" fmla="*/ 99 h 867"/>
              <a:gd name="T40" fmla="*/ 132 w 358"/>
              <a:gd name="T41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8" h="867">
                <a:moveTo>
                  <a:pt x="132" y="0"/>
                </a:moveTo>
                <a:lnTo>
                  <a:pt x="286" y="29"/>
                </a:lnTo>
                <a:lnTo>
                  <a:pt x="286" y="68"/>
                </a:lnTo>
                <a:lnTo>
                  <a:pt x="351" y="144"/>
                </a:lnTo>
                <a:lnTo>
                  <a:pt x="358" y="192"/>
                </a:lnTo>
                <a:lnTo>
                  <a:pt x="341" y="380"/>
                </a:lnTo>
                <a:lnTo>
                  <a:pt x="315" y="528"/>
                </a:lnTo>
                <a:lnTo>
                  <a:pt x="272" y="648"/>
                </a:lnTo>
                <a:lnTo>
                  <a:pt x="238" y="797"/>
                </a:lnTo>
                <a:lnTo>
                  <a:pt x="260" y="819"/>
                </a:lnTo>
                <a:lnTo>
                  <a:pt x="224" y="867"/>
                </a:lnTo>
                <a:lnTo>
                  <a:pt x="195" y="848"/>
                </a:lnTo>
                <a:lnTo>
                  <a:pt x="180" y="857"/>
                </a:lnTo>
                <a:lnTo>
                  <a:pt x="113" y="800"/>
                </a:lnTo>
                <a:lnTo>
                  <a:pt x="41" y="670"/>
                </a:lnTo>
                <a:lnTo>
                  <a:pt x="15" y="615"/>
                </a:lnTo>
                <a:lnTo>
                  <a:pt x="0" y="504"/>
                </a:lnTo>
                <a:lnTo>
                  <a:pt x="3" y="370"/>
                </a:lnTo>
                <a:lnTo>
                  <a:pt x="60" y="180"/>
                </a:lnTo>
                <a:lnTo>
                  <a:pt x="94" y="99"/>
                </a:lnTo>
                <a:lnTo>
                  <a:pt x="132" y="0"/>
                </a:lnTo>
                <a:close/>
              </a:path>
            </a:pathLst>
          </a:custGeom>
          <a:noFill/>
          <a:ln w="190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4" name="Text Box 8">
            <a:extLst>
              <a:ext uri="{FF2B5EF4-FFF2-40B4-BE49-F238E27FC236}">
                <a16:creationId xmlns:a16="http://schemas.microsoft.com/office/drawing/2014/main" id="{E54E90D8-358E-4BE9-9305-B60C297D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1975"/>
            <a:ext cx="3962400" cy="324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王出去，眾民都跟隨他，到伯墨哈，就住下了。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王的臣僕都在他面前過去。基利提人、比利提人，就是從迦特跟隨王來的六百人，也都在他面前過去。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7-18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1785" name="AutoShape 9">
            <a:extLst>
              <a:ext uri="{FF2B5EF4-FFF2-40B4-BE49-F238E27FC236}">
                <a16:creationId xmlns:a16="http://schemas.microsoft.com/office/drawing/2014/main" id="{A93D6CFD-C7EC-470A-9217-AE3BB423D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46425"/>
            <a:ext cx="835025" cy="358775"/>
          </a:xfrm>
          <a:prstGeom prst="wedgeRectCallout">
            <a:avLst>
              <a:gd name="adj1" fmla="val -82509"/>
              <a:gd name="adj2" fmla="val 16815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汲淪溪</a:t>
            </a:r>
          </a:p>
        </p:txBody>
      </p:sp>
      <p:sp>
        <p:nvSpPr>
          <p:cNvPr id="331786" name="AutoShape 10">
            <a:extLst>
              <a:ext uri="{FF2B5EF4-FFF2-40B4-BE49-F238E27FC236}">
                <a16:creationId xmlns:a16="http://schemas.microsoft.com/office/drawing/2014/main" id="{57B05FBF-0A69-4824-A7CA-455DB2956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7" y="1981200"/>
            <a:ext cx="1031875" cy="914400"/>
          </a:xfrm>
          <a:prstGeom prst="wedgeRectCallout">
            <a:avLst>
              <a:gd name="adj1" fmla="val 80306"/>
              <a:gd name="adj2" fmla="val -2517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外邦的雇傭兵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5" grpId="0" animBg="1"/>
      <p:bldP spid="3317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2C8C16F8-DFD5-4267-A8B6-F945A9DE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pic>
        <p:nvPicPr>
          <p:cNvPr id="5123" name="Picture 4" descr="Delicious Denim">
            <a:extLst>
              <a:ext uri="{FF2B5EF4-FFF2-40B4-BE49-F238E27FC236}">
                <a16:creationId xmlns:a16="http://schemas.microsoft.com/office/drawing/2014/main" id="{C9388374-7A16-4AB4-8545-4B627D8C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>
            <a:extLst>
              <a:ext uri="{FF2B5EF4-FFF2-40B4-BE49-F238E27FC236}">
                <a16:creationId xmlns:a16="http://schemas.microsoft.com/office/drawing/2014/main" id="{47429F01-C497-43E0-913A-2CC5746E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008313"/>
            <a:ext cx="1841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4400">
              <a:ea typeface="SimHei" panose="02010609060101010101" pitchFamily="49" charset="-122"/>
            </a:endParaRP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60E1E33B-4DDE-4246-BB7A-EBF178FEA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1422400"/>
            <a:ext cx="7847013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無序帶來的嚴重罪惡</a:t>
            </a:r>
            <a:endParaRPr lang="zh-CN" altLang="en-US" sz="4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撒母耳記下 第</a:t>
            </a:r>
            <a:r>
              <a:rPr lang="en-US" altLang="zh-CN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第一段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 1- 22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altLang="zh-TW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大衛王的長子暗嫩性侵同父異母的妹妹他瑪，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卻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沒有得到該有的處理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第二段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13:23- 39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大衛王的三子押沙龍謀殺了大衛王的長子暗嫩</a:t>
            </a:r>
            <a:r>
              <a:rPr lang="zh-CN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給妹妹報被強姦之仇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>
            <a:extLst>
              <a:ext uri="{FF2B5EF4-FFF2-40B4-BE49-F238E27FC236}">
                <a16:creationId xmlns:a16="http://schemas.microsoft.com/office/drawing/2014/main" id="{7A60E0A4-4B74-469B-A752-D612770B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29190"/>
          <a:stretch>
            <a:fillRect/>
          </a:stretch>
        </p:blipFill>
        <p:spPr bwMode="auto">
          <a:xfrm>
            <a:off x="0" y="0"/>
            <a:ext cx="41640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7" name="Freeform 3">
            <a:extLst>
              <a:ext uri="{FF2B5EF4-FFF2-40B4-BE49-F238E27FC236}">
                <a16:creationId xmlns:a16="http://schemas.microsoft.com/office/drawing/2014/main" id="{6A3D8C74-3D68-45F9-8077-5CD991B24D8C}"/>
              </a:ext>
            </a:extLst>
          </p:cNvPr>
          <p:cNvSpPr>
            <a:spLocks noChangeAspect="1"/>
          </p:cNvSpPr>
          <p:nvPr/>
        </p:nvSpPr>
        <p:spPr bwMode="auto">
          <a:xfrm>
            <a:off x="1716088" y="3095625"/>
            <a:ext cx="801687" cy="1944688"/>
          </a:xfrm>
          <a:custGeom>
            <a:avLst/>
            <a:gdLst>
              <a:gd name="T0" fmla="*/ 132 w 358"/>
              <a:gd name="T1" fmla="*/ 0 h 867"/>
              <a:gd name="T2" fmla="*/ 286 w 358"/>
              <a:gd name="T3" fmla="*/ 29 h 867"/>
              <a:gd name="T4" fmla="*/ 286 w 358"/>
              <a:gd name="T5" fmla="*/ 68 h 867"/>
              <a:gd name="T6" fmla="*/ 351 w 358"/>
              <a:gd name="T7" fmla="*/ 144 h 867"/>
              <a:gd name="T8" fmla="*/ 358 w 358"/>
              <a:gd name="T9" fmla="*/ 192 h 867"/>
              <a:gd name="T10" fmla="*/ 341 w 358"/>
              <a:gd name="T11" fmla="*/ 380 h 867"/>
              <a:gd name="T12" fmla="*/ 315 w 358"/>
              <a:gd name="T13" fmla="*/ 528 h 867"/>
              <a:gd name="T14" fmla="*/ 272 w 358"/>
              <a:gd name="T15" fmla="*/ 648 h 867"/>
              <a:gd name="T16" fmla="*/ 238 w 358"/>
              <a:gd name="T17" fmla="*/ 797 h 867"/>
              <a:gd name="T18" fmla="*/ 260 w 358"/>
              <a:gd name="T19" fmla="*/ 819 h 867"/>
              <a:gd name="T20" fmla="*/ 224 w 358"/>
              <a:gd name="T21" fmla="*/ 867 h 867"/>
              <a:gd name="T22" fmla="*/ 195 w 358"/>
              <a:gd name="T23" fmla="*/ 848 h 867"/>
              <a:gd name="T24" fmla="*/ 180 w 358"/>
              <a:gd name="T25" fmla="*/ 857 h 867"/>
              <a:gd name="T26" fmla="*/ 113 w 358"/>
              <a:gd name="T27" fmla="*/ 800 h 867"/>
              <a:gd name="T28" fmla="*/ 41 w 358"/>
              <a:gd name="T29" fmla="*/ 670 h 867"/>
              <a:gd name="T30" fmla="*/ 15 w 358"/>
              <a:gd name="T31" fmla="*/ 615 h 867"/>
              <a:gd name="T32" fmla="*/ 0 w 358"/>
              <a:gd name="T33" fmla="*/ 504 h 867"/>
              <a:gd name="T34" fmla="*/ 3 w 358"/>
              <a:gd name="T35" fmla="*/ 370 h 867"/>
              <a:gd name="T36" fmla="*/ 60 w 358"/>
              <a:gd name="T37" fmla="*/ 180 h 867"/>
              <a:gd name="T38" fmla="*/ 94 w 358"/>
              <a:gd name="T39" fmla="*/ 99 h 867"/>
              <a:gd name="T40" fmla="*/ 132 w 358"/>
              <a:gd name="T41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8" h="867">
                <a:moveTo>
                  <a:pt x="132" y="0"/>
                </a:moveTo>
                <a:lnTo>
                  <a:pt x="286" y="29"/>
                </a:lnTo>
                <a:lnTo>
                  <a:pt x="286" y="68"/>
                </a:lnTo>
                <a:lnTo>
                  <a:pt x="351" y="144"/>
                </a:lnTo>
                <a:lnTo>
                  <a:pt x="358" y="192"/>
                </a:lnTo>
                <a:lnTo>
                  <a:pt x="341" y="380"/>
                </a:lnTo>
                <a:lnTo>
                  <a:pt x="315" y="528"/>
                </a:lnTo>
                <a:lnTo>
                  <a:pt x="272" y="648"/>
                </a:lnTo>
                <a:lnTo>
                  <a:pt x="238" y="797"/>
                </a:lnTo>
                <a:lnTo>
                  <a:pt x="260" y="819"/>
                </a:lnTo>
                <a:lnTo>
                  <a:pt x="224" y="867"/>
                </a:lnTo>
                <a:lnTo>
                  <a:pt x="195" y="848"/>
                </a:lnTo>
                <a:lnTo>
                  <a:pt x="180" y="857"/>
                </a:lnTo>
                <a:lnTo>
                  <a:pt x="113" y="800"/>
                </a:lnTo>
                <a:lnTo>
                  <a:pt x="41" y="670"/>
                </a:lnTo>
                <a:lnTo>
                  <a:pt x="15" y="615"/>
                </a:lnTo>
                <a:lnTo>
                  <a:pt x="0" y="504"/>
                </a:lnTo>
                <a:lnTo>
                  <a:pt x="3" y="370"/>
                </a:lnTo>
                <a:lnTo>
                  <a:pt x="60" y="180"/>
                </a:lnTo>
                <a:lnTo>
                  <a:pt x="94" y="99"/>
                </a:lnTo>
                <a:lnTo>
                  <a:pt x="132" y="0"/>
                </a:lnTo>
                <a:close/>
              </a:path>
            </a:pathLst>
          </a:custGeom>
          <a:noFill/>
          <a:ln w="190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1C272F52-D987-4493-AE52-9CC598A9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1975"/>
            <a:ext cx="39624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王對迦特人以太說：「你是外邦逃來的人，為什麼與我們同去呢？你可以回去與新王同住，或者回你本地去吧！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你來的日子不多，我今日怎好叫你與我們一同飄流、沒有一定的住處呢？你不如帶你的弟兄回去吧！願耶和華用慈愛誠實待你。」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15:19-20)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3829" name="AutoShape 5">
            <a:extLst>
              <a:ext uri="{FF2B5EF4-FFF2-40B4-BE49-F238E27FC236}">
                <a16:creationId xmlns:a16="http://schemas.microsoft.com/office/drawing/2014/main" id="{0C16289E-A0BD-4357-B647-D53F01E18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46425"/>
            <a:ext cx="835025" cy="358775"/>
          </a:xfrm>
          <a:prstGeom prst="wedgeRectCallout">
            <a:avLst>
              <a:gd name="adj1" fmla="val -82509"/>
              <a:gd name="adj2" fmla="val 16815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汲淪溪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>
            <a:extLst>
              <a:ext uri="{FF2B5EF4-FFF2-40B4-BE49-F238E27FC236}">
                <a16:creationId xmlns:a16="http://schemas.microsoft.com/office/drawing/2014/main" id="{59C000B9-13B7-460C-8E2E-137AD389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29190"/>
          <a:stretch>
            <a:fillRect/>
          </a:stretch>
        </p:blipFill>
        <p:spPr bwMode="auto">
          <a:xfrm>
            <a:off x="0" y="0"/>
            <a:ext cx="41640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5" name="Freeform 3">
            <a:extLst>
              <a:ext uri="{FF2B5EF4-FFF2-40B4-BE49-F238E27FC236}">
                <a16:creationId xmlns:a16="http://schemas.microsoft.com/office/drawing/2014/main" id="{CCAAEA65-AB36-43A3-9475-F3F1EF63D5D4}"/>
              </a:ext>
            </a:extLst>
          </p:cNvPr>
          <p:cNvSpPr>
            <a:spLocks noChangeAspect="1"/>
          </p:cNvSpPr>
          <p:nvPr/>
        </p:nvSpPr>
        <p:spPr bwMode="auto">
          <a:xfrm>
            <a:off x="1716088" y="3095625"/>
            <a:ext cx="801687" cy="1944688"/>
          </a:xfrm>
          <a:custGeom>
            <a:avLst/>
            <a:gdLst>
              <a:gd name="T0" fmla="*/ 132 w 358"/>
              <a:gd name="T1" fmla="*/ 0 h 867"/>
              <a:gd name="T2" fmla="*/ 286 w 358"/>
              <a:gd name="T3" fmla="*/ 29 h 867"/>
              <a:gd name="T4" fmla="*/ 286 w 358"/>
              <a:gd name="T5" fmla="*/ 68 h 867"/>
              <a:gd name="T6" fmla="*/ 351 w 358"/>
              <a:gd name="T7" fmla="*/ 144 h 867"/>
              <a:gd name="T8" fmla="*/ 358 w 358"/>
              <a:gd name="T9" fmla="*/ 192 h 867"/>
              <a:gd name="T10" fmla="*/ 341 w 358"/>
              <a:gd name="T11" fmla="*/ 380 h 867"/>
              <a:gd name="T12" fmla="*/ 315 w 358"/>
              <a:gd name="T13" fmla="*/ 528 h 867"/>
              <a:gd name="T14" fmla="*/ 272 w 358"/>
              <a:gd name="T15" fmla="*/ 648 h 867"/>
              <a:gd name="T16" fmla="*/ 238 w 358"/>
              <a:gd name="T17" fmla="*/ 797 h 867"/>
              <a:gd name="T18" fmla="*/ 260 w 358"/>
              <a:gd name="T19" fmla="*/ 819 h 867"/>
              <a:gd name="T20" fmla="*/ 224 w 358"/>
              <a:gd name="T21" fmla="*/ 867 h 867"/>
              <a:gd name="T22" fmla="*/ 195 w 358"/>
              <a:gd name="T23" fmla="*/ 848 h 867"/>
              <a:gd name="T24" fmla="*/ 180 w 358"/>
              <a:gd name="T25" fmla="*/ 857 h 867"/>
              <a:gd name="T26" fmla="*/ 113 w 358"/>
              <a:gd name="T27" fmla="*/ 800 h 867"/>
              <a:gd name="T28" fmla="*/ 41 w 358"/>
              <a:gd name="T29" fmla="*/ 670 h 867"/>
              <a:gd name="T30" fmla="*/ 15 w 358"/>
              <a:gd name="T31" fmla="*/ 615 h 867"/>
              <a:gd name="T32" fmla="*/ 0 w 358"/>
              <a:gd name="T33" fmla="*/ 504 h 867"/>
              <a:gd name="T34" fmla="*/ 3 w 358"/>
              <a:gd name="T35" fmla="*/ 370 h 867"/>
              <a:gd name="T36" fmla="*/ 60 w 358"/>
              <a:gd name="T37" fmla="*/ 180 h 867"/>
              <a:gd name="T38" fmla="*/ 94 w 358"/>
              <a:gd name="T39" fmla="*/ 99 h 867"/>
              <a:gd name="T40" fmla="*/ 132 w 358"/>
              <a:gd name="T41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8" h="867">
                <a:moveTo>
                  <a:pt x="132" y="0"/>
                </a:moveTo>
                <a:lnTo>
                  <a:pt x="286" y="29"/>
                </a:lnTo>
                <a:lnTo>
                  <a:pt x="286" y="68"/>
                </a:lnTo>
                <a:lnTo>
                  <a:pt x="351" y="144"/>
                </a:lnTo>
                <a:lnTo>
                  <a:pt x="358" y="192"/>
                </a:lnTo>
                <a:lnTo>
                  <a:pt x="341" y="380"/>
                </a:lnTo>
                <a:lnTo>
                  <a:pt x="315" y="528"/>
                </a:lnTo>
                <a:lnTo>
                  <a:pt x="272" y="648"/>
                </a:lnTo>
                <a:lnTo>
                  <a:pt x="238" y="797"/>
                </a:lnTo>
                <a:lnTo>
                  <a:pt x="260" y="819"/>
                </a:lnTo>
                <a:lnTo>
                  <a:pt x="224" y="867"/>
                </a:lnTo>
                <a:lnTo>
                  <a:pt x="195" y="848"/>
                </a:lnTo>
                <a:lnTo>
                  <a:pt x="180" y="857"/>
                </a:lnTo>
                <a:lnTo>
                  <a:pt x="113" y="800"/>
                </a:lnTo>
                <a:lnTo>
                  <a:pt x="41" y="670"/>
                </a:lnTo>
                <a:lnTo>
                  <a:pt x="15" y="615"/>
                </a:lnTo>
                <a:lnTo>
                  <a:pt x="0" y="504"/>
                </a:lnTo>
                <a:lnTo>
                  <a:pt x="3" y="370"/>
                </a:lnTo>
                <a:lnTo>
                  <a:pt x="60" y="180"/>
                </a:lnTo>
                <a:lnTo>
                  <a:pt x="94" y="99"/>
                </a:lnTo>
                <a:lnTo>
                  <a:pt x="132" y="0"/>
                </a:lnTo>
                <a:close/>
              </a:path>
            </a:pathLst>
          </a:custGeom>
          <a:noFill/>
          <a:ln w="190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6" name="Text Box 4">
            <a:extLst>
              <a:ext uri="{FF2B5EF4-FFF2-40B4-BE49-F238E27FC236}">
                <a16:creationId xmlns:a16="http://schemas.microsoft.com/office/drawing/2014/main" id="{C0231B9A-8DB6-4DFF-A85B-4D7FA25B0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1975"/>
            <a:ext cx="39624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以太對王說：「我指著永生的耶和華起誓，又敢在王面前起誓：無論生死，王在哪裡，僕人也必在那裡。」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大衛對以太說：「你前去過河吧！」於是迦特人以太帶著跟隨他的人和所有的婦人孩子，就都過去了。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本地的人都放聲大哭。眾民盡都過去，王也過了汲淪溪；眾民往曠野去了。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15:21-23)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5877" name="AutoShape 5">
            <a:extLst>
              <a:ext uri="{FF2B5EF4-FFF2-40B4-BE49-F238E27FC236}">
                <a16:creationId xmlns:a16="http://schemas.microsoft.com/office/drawing/2014/main" id="{492080E6-4565-4AB6-A26B-F0E1BA54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46425"/>
            <a:ext cx="835025" cy="358775"/>
          </a:xfrm>
          <a:prstGeom prst="wedgeRectCallout">
            <a:avLst>
              <a:gd name="adj1" fmla="val -82509"/>
              <a:gd name="adj2" fmla="val 16815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汲淪溪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>
            <a:extLst>
              <a:ext uri="{FF2B5EF4-FFF2-40B4-BE49-F238E27FC236}">
                <a16:creationId xmlns:a16="http://schemas.microsoft.com/office/drawing/2014/main" id="{BFF01E73-5FD4-42B0-A973-AF998F56D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撒督和擡神約櫃的利未人也一同來了，將神的約櫃放下。亞比亞他上來，等著眾民從城裡出來過去。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王對撒督說：「你將神的約櫃擡回城去。我若在耶和華眼前蒙恩，他必使我回來，再見約櫃和他的居所。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倘若他說：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我不喜悅你。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看哪，我在這裡，願他憑自己的意旨待我！」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王又對祭司撒督說：「你不是先見嗎？你可以安然回城；你兒子亞希瑪斯和亞比亞他的兒子約拿單都可以與你同去。我在曠野的渡口那裡等你們報信給我。」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於是撒督和亞比亞他將神的約櫃擡回耶路撒冷，他們就住在那裡。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15:24-29)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4" name="Text Box 10">
            <a:extLst>
              <a:ext uri="{FF2B5EF4-FFF2-40B4-BE49-F238E27FC236}">
                <a16:creationId xmlns:a16="http://schemas.microsoft.com/office/drawing/2014/main" id="{B9502755-B04C-4DDF-A029-69F4041DF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4522788"/>
            <a:ext cx="7313612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大衛蒙頭赤腳上橄欖山，一面上一面哭。跟隨他的人也都蒙頭哭著上去。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有人告訴大衛說：「亞希多弗也在叛黨之中，隨從押沙龍。」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30-31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44075" name="Picture 11">
            <a:extLst>
              <a:ext uri="{FF2B5EF4-FFF2-40B4-BE49-F238E27FC236}">
                <a16:creationId xmlns:a16="http://schemas.microsoft.com/office/drawing/2014/main" id="{33802078-C962-43B4-9DAC-1AD63114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5414" r="45842" b="30939"/>
          <a:stretch>
            <a:fillRect/>
          </a:stretch>
        </p:blipFill>
        <p:spPr bwMode="auto">
          <a:xfrm>
            <a:off x="1066800" y="0"/>
            <a:ext cx="7010400" cy="4351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76" name="Freeform 12">
            <a:extLst>
              <a:ext uri="{FF2B5EF4-FFF2-40B4-BE49-F238E27FC236}">
                <a16:creationId xmlns:a16="http://schemas.microsoft.com/office/drawing/2014/main" id="{7A6C58CB-9360-4C6A-B659-EBEF86D9D561}"/>
              </a:ext>
            </a:extLst>
          </p:cNvPr>
          <p:cNvSpPr>
            <a:spLocks noChangeAspect="1"/>
          </p:cNvSpPr>
          <p:nvPr/>
        </p:nvSpPr>
        <p:spPr bwMode="auto">
          <a:xfrm>
            <a:off x="3068638" y="2543175"/>
            <a:ext cx="447675" cy="1082675"/>
          </a:xfrm>
          <a:custGeom>
            <a:avLst/>
            <a:gdLst>
              <a:gd name="T0" fmla="*/ 132 w 358"/>
              <a:gd name="T1" fmla="*/ 0 h 867"/>
              <a:gd name="T2" fmla="*/ 286 w 358"/>
              <a:gd name="T3" fmla="*/ 29 h 867"/>
              <a:gd name="T4" fmla="*/ 286 w 358"/>
              <a:gd name="T5" fmla="*/ 68 h 867"/>
              <a:gd name="T6" fmla="*/ 351 w 358"/>
              <a:gd name="T7" fmla="*/ 144 h 867"/>
              <a:gd name="T8" fmla="*/ 358 w 358"/>
              <a:gd name="T9" fmla="*/ 192 h 867"/>
              <a:gd name="T10" fmla="*/ 341 w 358"/>
              <a:gd name="T11" fmla="*/ 380 h 867"/>
              <a:gd name="T12" fmla="*/ 315 w 358"/>
              <a:gd name="T13" fmla="*/ 528 h 867"/>
              <a:gd name="T14" fmla="*/ 272 w 358"/>
              <a:gd name="T15" fmla="*/ 648 h 867"/>
              <a:gd name="T16" fmla="*/ 238 w 358"/>
              <a:gd name="T17" fmla="*/ 797 h 867"/>
              <a:gd name="T18" fmla="*/ 260 w 358"/>
              <a:gd name="T19" fmla="*/ 819 h 867"/>
              <a:gd name="T20" fmla="*/ 224 w 358"/>
              <a:gd name="T21" fmla="*/ 867 h 867"/>
              <a:gd name="T22" fmla="*/ 195 w 358"/>
              <a:gd name="T23" fmla="*/ 848 h 867"/>
              <a:gd name="T24" fmla="*/ 180 w 358"/>
              <a:gd name="T25" fmla="*/ 857 h 867"/>
              <a:gd name="T26" fmla="*/ 113 w 358"/>
              <a:gd name="T27" fmla="*/ 800 h 867"/>
              <a:gd name="T28" fmla="*/ 41 w 358"/>
              <a:gd name="T29" fmla="*/ 670 h 867"/>
              <a:gd name="T30" fmla="*/ 15 w 358"/>
              <a:gd name="T31" fmla="*/ 615 h 867"/>
              <a:gd name="T32" fmla="*/ 0 w 358"/>
              <a:gd name="T33" fmla="*/ 504 h 867"/>
              <a:gd name="T34" fmla="*/ 3 w 358"/>
              <a:gd name="T35" fmla="*/ 370 h 867"/>
              <a:gd name="T36" fmla="*/ 60 w 358"/>
              <a:gd name="T37" fmla="*/ 180 h 867"/>
              <a:gd name="T38" fmla="*/ 94 w 358"/>
              <a:gd name="T39" fmla="*/ 99 h 867"/>
              <a:gd name="T40" fmla="*/ 132 w 358"/>
              <a:gd name="T41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8" h="867">
                <a:moveTo>
                  <a:pt x="132" y="0"/>
                </a:moveTo>
                <a:lnTo>
                  <a:pt x="286" y="29"/>
                </a:lnTo>
                <a:lnTo>
                  <a:pt x="286" y="68"/>
                </a:lnTo>
                <a:lnTo>
                  <a:pt x="351" y="144"/>
                </a:lnTo>
                <a:lnTo>
                  <a:pt x="358" y="192"/>
                </a:lnTo>
                <a:lnTo>
                  <a:pt x="341" y="380"/>
                </a:lnTo>
                <a:lnTo>
                  <a:pt x="315" y="528"/>
                </a:lnTo>
                <a:lnTo>
                  <a:pt x="272" y="648"/>
                </a:lnTo>
                <a:lnTo>
                  <a:pt x="238" y="797"/>
                </a:lnTo>
                <a:lnTo>
                  <a:pt x="260" y="819"/>
                </a:lnTo>
                <a:lnTo>
                  <a:pt x="224" y="867"/>
                </a:lnTo>
                <a:lnTo>
                  <a:pt x="195" y="848"/>
                </a:lnTo>
                <a:lnTo>
                  <a:pt x="180" y="857"/>
                </a:lnTo>
                <a:lnTo>
                  <a:pt x="113" y="800"/>
                </a:lnTo>
                <a:lnTo>
                  <a:pt x="41" y="670"/>
                </a:lnTo>
                <a:lnTo>
                  <a:pt x="15" y="615"/>
                </a:lnTo>
                <a:lnTo>
                  <a:pt x="0" y="504"/>
                </a:lnTo>
                <a:lnTo>
                  <a:pt x="3" y="370"/>
                </a:lnTo>
                <a:lnTo>
                  <a:pt x="60" y="180"/>
                </a:lnTo>
                <a:lnTo>
                  <a:pt x="94" y="99"/>
                </a:lnTo>
                <a:lnTo>
                  <a:pt x="132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19050" cmpd="sng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77" name="Freeform 13">
            <a:extLst>
              <a:ext uri="{FF2B5EF4-FFF2-40B4-BE49-F238E27FC236}">
                <a16:creationId xmlns:a16="http://schemas.microsoft.com/office/drawing/2014/main" id="{F8912A92-3747-4AF2-AD4D-77ADDB86C899}"/>
              </a:ext>
            </a:extLst>
          </p:cNvPr>
          <p:cNvSpPr>
            <a:spLocks noChangeAspect="1"/>
          </p:cNvSpPr>
          <p:nvPr/>
        </p:nvSpPr>
        <p:spPr bwMode="auto">
          <a:xfrm>
            <a:off x="4303713" y="230188"/>
            <a:ext cx="2690812" cy="2936875"/>
          </a:xfrm>
          <a:custGeom>
            <a:avLst/>
            <a:gdLst>
              <a:gd name="T0" fmla="*/ 497 w 1068"/>
              <a:gd name="T1" fmla="*/ 19 h 1167"/>
              <a:gd name="T2" fmla="*/ 183 w 1068"/>
              <a:gd name="T3" fmla="*/ 82 h 1167"/>
              <a:gd name="T4" fmla="*/ 0 w 1068"/>
              <a:gd name="T5" fmla="*/ 228 h 1167"/>
              <a:gd name="T6" fmla="*/ 94 w 1068"/>
              <a:gd name="T7" fmla="*/ 586 h 1167"/>
              <a:gd name="T8" fmla="*/ 118 w 1068"/>
              <a:gd name="T9" fmla="*/ 903 h 1167"/>
              <a:gd name="T10" fmla="*/ 159 w 1068"/>
              <a:gd name="T11" fmla="*/ 1001 h 1167"/>
              <a:gd name="T12" fmla="*/ 392 w 1068"/>
              <a:gd name="T13" fmla="*/ 1059 h 1167"/>
              <a:gd name="T14" fmla="*/ 644 w 1068"/>
              <a:gd name="T15" fmla="*/ 1167 h 1167"/>
              <a:gd name="T16" fmla="*/ 785 w 1068"/>
              <a:gd name="T17" fmla="*/ 1157 h 1167"/>
              <a:gd name="T18" fmla="*/ 915 w 1068"/>
              <a:gd name="T19" fmla="*/ 965 h 1167"/>
              <a:gd name="T20" fmla="*/ 1068 w 1068"/>
              <a:gd name="T21" fmla="*/ 694 h 1167"/>
              <a:gd name="T22" fmla="*/ 1066 w 1068"/>
              <a:gd name="T23" fmla="*/ 329 h 1167"/>
              <a:gd name="T24" fmla="*/ 1001 w 1068"/>
              <a:gd name="T25" fmla="*/ 187 h 1167"/>
              <a:gd name="T26" fmla="*/ 845 w 1068"/>
              <a:gd name="T27" fmla="*/ 0 h 1167"/>
              <a:gd name="T28" fmla="*/ 497 w 1068"/>
              <a:gd name="T29" fmla="*/ 19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68" h="1167">
                <a:moveTo>
                  <a:pt x="497" y="19"/>
                </a:moveTo>
                <a:lnTo>
                  <a:pt x="183" y="82"/>
                </a:lnTo>
                <a:lnTo>
                  <a:pt x="0" y="228"/>
                </a:lnTo>
                <a:lnTo>
                  <a:pt x="94" y="586"/>
                </a:lnTo>
                <a:lnTo>
                  <a:pt x="118" y="903"/>
                </a:lnTo>
                <a:lnTo>
                  <a:pt x="159" y="1001"/>
                </a:lnTo>
                <a:lnTo>
                  <a:pt x="392" y="1059"/>
                </a:lnTo>
                <a:lnTo>
                  <a:pt x="644" y="1167"/>
                </a:lnTo>
                <a:lnTo>
                  <a:pt x="785" y="1157"/>
                </a:lnTo>
                <a:lnTo>
                  <a:pt x="915" y="965"/>
                </a:lnTo>
                <a:lnTo>
                  <a:pt x="1068" y="694"/>
                </a:lnTo>
                <a:lnTo>
                  <a:pt x="1066" y="329"/>
                </a:lnTo>
                <a:lnTo>
                  <a:pt x="1001" y="187"/>
                </a:lnTo>
                <a:lnTo>
                  <a:pt x="845" y="0"/>
                </a:lnTo>
                <a:lnTo>
                  <a:pt x="497" y="19"/>
                </a:lnTo>
                <a:close/>
              </a:path>
            </a:pathLst>
          </a:custGeom>
          <a:solidFill>
            <a:srgbClr val="0033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78" name="Text Box 14">
            <a:extLst>
              <a:ext uri="{FF2B5EF4-FFF2-40B4-BE49-F238E27FC236}">
                <a16:creationId xmlns:a16="http://schemas.microsoft.com/office/drawing/2014/main" id="{E0B75ABE-101D-4796-9997-190903B6E5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21275" y="115728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ea typeface="SimHei" panose="02010609060101010101" pitchFamily="49" charset="-122"/>
              </a:rPr>
              <a:t>橄欖山</a:t>
            </a:r>
          </a:p>
        </p:txBody>
      </p:sp>
      <p:sp>
        <p:nvSpPr>
          <p:cNvPr id="344079" name="AutoShape 15">
            <a:extLst>
              <a:ext uri="{FF2B5EF4-FFF2-40B4-BE49-F238E27FC236}">
                <a16:creationId xmlns:a16="http://schemas.microsoft.com/office/drawing/2014/main" id="{A841511B-BCB0-464C-9949-87CD114753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0" y="2155825"/>
            <a:ext cx="1089025" cy="358775"/>
          </a:xfrm>
          <a:prstGeom prst="wedgeRectCallout">
            <a:avLst>
              <a:gd name="adj1" fmla="val 48569"/>
              <a:gd name="adj2" fmla="val 113889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344080" name="Freeform 16">
            <a:extLst>
              <a:ext uri="{FF2B5EF4-FFF2-40B4-BE49-F238E27FC236}">
                <a16:creationId xmlns:a16="http://schemas.microsoft.com/office/drawing/2014/main" id="{EDACE515-04D2-4C1E-8F3F-67E0B5FCE73E}"/>
              </a:ext>
            </a:extLst>
          </p:cNvPr>
          <p:cNvSpPr>
            <a:spLocks noChangeAspect="1"/>
          </p:cNvSpPr>
          <p:nvPr/>
        </p:nvSpPr>
        <p:spPr bwMode="auto">
          <a:xfrm>
            <a:off x="3471863" y="1773238"/>
            <a:ext cx="2101850" cy="982662"/>
          </a:xfrm>
          <a:custGeom>
            <a:avLst/>
            <a:gdLst>
              <a:gd name="T0" fmla="*/ 0 w 1324"/>
              <a:gd name="T1" fmla="*/ 566 h 619"/>
              <a:gd name="T2" fmla="*/ 363 w 1324"/>
              <a:gd name="T3" fmla="*/ 525 h 619"/>
              <a:gd name="T4" fmla="*/ 1324 w 1324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4" h="619">
                <a:moveTo>
                  <a:pt x="0" y="566"/>
                </a:moveTo>
                <a:cubicBezTo>
                  <a:pt x="60" y="559"/>
                  <a:pt x="142" y="619"/>
                  <a:pt x="363" y="525"/>
                </a:cubicBezTo>
                <a:cubicBezTo>
                  <a:pt x="584" y="431"/>
                  <a:pt x="1124" y="109"/>
                  <a:pt x="13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8" grpId="0"/>
      <p:bldP spid="3440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>
            <a:extLst>
              <a:ext uri="{FF2B5EF4-FFF2-40B4-BE49-F238E27FC236}">
                <a16:creationId xmlns:a16="http://schemas.microsoft.com/office/drawing/2014/main" id="{87355F66-03EF-4A57-8B5D-07DEE43B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4522788"/>
            <a:ext cx="7313612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大衛禱告說：「耶和華啊，求你使亞希多弗的計謀變為愚拙！」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大衛到了山頂、敬拜神的地方，見亞基人戶篩，衣服撕裂，頭蒙灰塵來迎接他。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31-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52265" name="Picture 9">
            <a:extLst>
              <a:ext uri="{FF2B5EF4-FFF2-40B4-BE49-F238E27FC236}">
                <a16:creationId xmlns:a16="http://schemas.microsoft.com/office/drawing/2014/main" id="{C6000BC1-F1DA-4606-9AF3-92C6E13B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5414" r="45842" b="30939"/>
          <a:stretch>
            <a:fillRect/>
          </a:stretch>
        </p:blipFill>
        <p:spPr bwMode="auto">
          <a:xfrm>
            <a:off x="1066800" y="0"/>
            <a:ext cx="7010400" cy="4351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66" name="Freeform 10">
            <a:extLst>
              <a:ext uri="{FF2B5EF4-FFF2-40B4-BE49-F238E27FC236}">
                <a16:creationId xmlns:a16="http://schemas.microsoft.com/office/drawing/2014/main" id="{CBA7DED1-29E6-4689-BDF7-C74661F563E0}"/>
              </a:ext>
            </a:extLst>
          </p:cNvPr>
          <p:cNvSpPr>
            <a:spLocks noChangeAspect="1"/>
          </p:cNvSpPr>
          <p:nvPr/>
        </p:nvSpPr>
        <p:spPr bwMode="auto">
          <a:xfrm>
            <a:off x="3068638" y="2543175"/>
            <a:ext cx="447675" cy="1082675"/>
          </a:xfrm>
          <a:custGeom>
            <a:avLst/>
            <a:gdLst>
              <a:gd name="T0" fmla="*/ 132 w 358"/>
              <a:gd name="T1" fmla="*/ 0 h 867"/>
              <a:gd name="T2" fmla="*/ 286 w 358"/>
              <a:gd name="T3" fmla="*/ 29 h 867"/>
              <a:gd name="T4" fmla="*/ 286 w 358"/>
              <a:gd name="T5" fmla="*/ 68 h 867"/>
              <a:gd name="T6" fmla="*/ 351 w 358"/>
              <a:gd name="T7" fmla="*/ 144 h 867"/>
              <a:gd name="T8" fmla="*/ 358 w 358"/>
              <a:gd name="T9" fmla="*/ 192 h 867"/>
              <a:gd name="T10" fmla="*/ 341 w 358"/>
              <a:gd name="T11" fmla="*/ 380 h 867"/>
              <a:gd name="T12" fmla="*/ 315 w 358"/>
              <a:gd name="T13" fmla="*/ 528 h 867"/>
              <a:gd name="T14" fmla="*/ 272 w 358"/>
              <a:gd name="T15" fmla="*/ 648 h 867"/>
              <a:gd name="T16" fmla="*/ 238 w 358"/>
              <a:gd name="T17" fmla="*/ 797 h 867"/>
              <a:gd name="T18" fmla="*/ 260 w 358"/>
              <a:gd name="T19" fmla="*/ 819 h 867"/>
              <a:gd name="T20" fmla="*/ 224 w 358"/>
              <a:gd name="T21" fmla="*/ 867 h 867"/>
              <a:gd name="T22" fmla="*/ 195 w 358"/>
              <a:gd name="T23" fmla="*/ 848 h 867"/>
              <a:gd name="T24" fmla="*/ 180 w 358"/>
              <a:gd name="T25" fmla="*/ 857 h 867"/>
              <a:gd name="T26" fmla="*/ 113 w 358"/>
              <a:gd name="T27" fmla="*/ 800 h 867"/>
              <a:gd name="T28" fmla="*/ 41 w 358"/>
              <a:gd name="T29" fmla="*/ 670 h 867"/>
              <a:gd name="T30" fmla="*/ 15 w 358"/>
              <a:gd name="T31" fmla="*/ 615 h 867"/>
              <a:gd name="T32" fmla="*/ 0 w 358"/>
              <a:gd name="T33" fmla="*/ 504 h 867"/>
              <a:gd name="T34" fmla="*/ 3 w 358"/>
              <a:gd name="T35" fmla="*/ 370 h 867"/>
              <a:gd name="T36" fmla="*/ 60 w 358"/>
              <a:gd name="T37" fmla="*/ 180 h 867"/>
              <a:gd name="T38" fmla="*/ 94 w 358"/>
              <a:gd name="T39" fmla="*/ 99 h 867"/>
              <a:gd name="T40" fmla="*/ 132 w 358"/>
              <a:gd name="T41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8" h="867">
                <a:moveTo>
                  <a:pt x="132" y="0"/>
                </a:moveTo>
                <a:lnTo>
                  <a:pt x="286" y="29"/>
                </a:lnTo>
                <a:lnTo>
                  <a:pt x="286" y="68"/>
                </a:lnTo>
                <a:lnTo>
                  <a:pt x="351" y="144"/>
                </a:lnTo>
                <a:lnTo>
                  <a:pt x="358" y="192"/>
                </a:lnTo>
                <a:lnTo>
                  <a:pt x="341" y="380"/>
                </a:lnTo>
                <a:lnTo>
                  <a:pt x="315" y="528"/>
                </a:lnTo>
                <a:lnTo>
                  <a:pt x="272" y="648"/>
                </a:lnTo>
                <a:lnTo>
                  <a:pt x="238" y="797"/>
                </a:lnTo>
                <a:lnTo>
                  <a:pt x="260" y="819"/>
                </a:lnTo>
                <a:lnTo>
                  <a:pt x="224" y="867"/>
                </a:lnTo>
                <a:lnTo>
                  <a:pt x="195" y="848"/>
                </a:lnTo>
                <a:lnTo>
                  <a:pt x="180" y="857"/>
                </a:lnTo>
                <a:lnTo>
                  <a:pt x="113" y="800"/>
                </a:lnTo>
                <a:lnTo>
                  <a:pt x="41" y="670"/>
                </a:lnTo>
                <a:lnTo>
                  <a:pt x="15" y="615"/>
                </a:lnTo>
                <a:lnTo>
                  <a:pt x="0" y="504"/>
                </a:lnTo>
                <a:lnTo>
                  <a:pt x="3" y="370"/>
                </a:lnTo>
                <a:lnTo>
                  <a:pt x="60" y="180"/>
                </a:lnTo>
                <a:lnTo>
                  <a:pt x="94" y="99"/>
                </a:lnTo>
                <a:lnTo>
                  <a:pt x="132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19050" cmpd="sng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7" name="Freeform 11">
            <a:extLst>
              <a:ext uri="{FF2B5EF4-FFF2-40B4-BE49-F238E27FC236}">
                <a16:creationId xmlns:a16="http://schemas.microsoft.com/office/drawing/2014/main" id="{EAA65897-5102-4F0E-B612-53EF785272BE}"/>
              </a:ext>
            </a:extLst>
          </p:cNvPr>
          <p:cNvSpPr>
            <a:spLocks noChangeAspect="1"/>
          </p:cNvSpPr>
          <p:nvPr/>
        </p:nvSpPr>
        <p:spPr bwMode="auto">
          <a:xfrm>
            <a:off x="4303713" y="230188"/>
            <a:ext cx="2690812" cy="2936875"/>
          </a:xfrm>
          <a:custGeom>
            <a:avLst/>
            <a:gdLst>
              <a:gd name="T0" fmla="*/ 497 w 1068"/>
              <a:gd name="T1" fmla="*/ 19 h 1167"/>
              <a:gd name="T2" fmla="*/ 183 w 1068"/>
              <a:gd name="T3" fmla="*/ 82 h 1167"/>
              <a:gd name="T4" fmla="*/ 0 w 1068"/>
              <a:gd name="T5" fmla="*/ 228 h 1167"/>
              <a:gd name="T6" fmla="*/ 94 w 1068"/>
              <a:gd name="T7" fmla="*/ 586 h 1167"/>
              <a:gd name="T8" fmla="*/ 118 w 1068"/>
              <a:gd name="T9" fmla="*/ 903 h 1167"/>
              <a:gd name="T10" fmla="*/ 159 w 1068"/>
              <a:gd name="T11" fmla="*/ 1001 h 1167"/>
              <a:gd name="T12" fmla="*/ 392 w 1068"/>
              <a:gd name="T13" fmla="*/ 1059 h 1167"/>
              <a:gd name="T14" fmla="*/ 644 w 1068"/>
              <a:gd name="T15" fmla="*/ 1167 h 1167"/>
              <a:gd name="T16" fmla="*/ 785 w 1068"/>
              <a:gd name="T17" fmla="*/ 1157 h 1167"/>
              <a:gd name="T18" fmla="*/ 915 w 1068"/>
              <a:gd name="T19" fmla="*/ 965 h 1167"/>
              <a:gd name="T20" fmla="*/ 1068 w 1068"/>
              <a:gd name="T21" fmla="*/ 694 h 1167"/>
              <a:gd name="T22" fmla="*/ 1066 w 1068"/>
              <a:gd name="T23" fmla="*/ 329 h 1167"/>
              <a:gd name="T24" fmla="*/ 1001 w 1068"/>
              <a:gd name="T25" fmla="*/ 187 h 1167"/>
              <a:gd name="T26" fmla="*/ 845 w 1068"/>
              <a:gd name="T27" fmla="*/ 0 h 1167"/>
              <a:gd name="T28" fmla="*/ 497 w 1068"/>
              <a:gd name="T29" fmla="*/ 19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68" h="1167">
                <a:moveTo>
                  <a:pt x="497" y="19"/>
                </a:moveTo>
                <a:lnTo>
                  <a:pt x="183" y="82"/>
                </a:lnTo>
                <a:lnTo>
                  <a:pt x="0" y="228"/>
                </a:lnTo>
                <a:lnTo>
                  <a:pt x="94" y="586"/>
                </a:lnTo>
                <a:lnTo>
                  <a:pt x="118" y="903"/>
                </a:lnTo>
                <a:lnTo>
                  <a:pt x="159" y="1001"/>
                </a:lnTo>
                <a:lnTo>
                  <a:pt x="392" y="1059"/>
                </a:lnTo>
                <a:lnTo>
                  <a:pt x="644" y="1167"/>
                </a:lnTo>
                <a:lnTo>
                  <a:pt x="785" y="1157"/>
                </a:lnTo>
                <a:lnTo>
                  <a:pt x="915" y="965"/>
                </a:lnTo>
                <a:lnTo>
                  <a:pt x="1068" y="694"/>
                </a:lnTo>
                <a:lnTo>
                  <a:pt x="1066" y="329"/>
                </a:lnTo>
                <a:lnTo>
                  <a:pt x="1001" y="187"/>
                </a:lnTo>
                <a:lnTo>
                  <a:pt x="845" y="0"/>
                </a:lnTo>
                <a:lnTo>
                  <a:pt x="497" y="19"/>
                </a:lnTo>
                <a:close/>
              </a:path>
            </a:pathLst>
          </a:custGeom>
          <a:solidFill>
            <a:srgbClr val="0033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1" name="Freeform 15">
            <a:extLst>
              <a:ext uri="{FF2B5EF4-FFF2-40B4-BE49-F238E27FC236}">
                <a16:creationId xmlns:a16="http://schemas.microsoft.com/office/drawing/2014/main" id="{BD9B543F-DE5C-41C4-AA8E-ADA5E1A0876F}"/>
              </a:ext>
            </a:extLst>
          </p:cNvPr>
          <p:cNvSpPr>
            <a:spLocks noChangeAspect="1"/>
          </p:cNvSpPr>
          <p:nvPr/>
        </p:nvSpPr>
        <p:spPr bwMode="auto">
          <a:xfrm>
            <a:off x="3471863" y="1773238"/>
            <a:ext cx="2101850" cy="982662"/>
          </a:xfrm>
          <a:custGeom>
            <a:avLst/>
            <a:gdLst>
              <a:gd name="T0" fmla="*/ 0 w 1324"/>
              <a:gd name="T1" fmla="*/ 566 h 619"/>
              <a:gd name="T2" fmla="*/ 363 w 1324"/>
              <a:gd name="T3" fmla="*/ 525 h 619"/>
              <a:gd name="T4" fmla="*/ 1324 w 1324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4" h="619">
                <a:moveTo>
                  <a:pt x="0" y="566"/>
                </a:moveTo>
                <a:cubicBezTo>
                  <a:pt x="60" y="559"/>
                  <a:pt x="142" y="619"/>
                  <a:pt x="363" y="525"/>
                </a:cubicBezTo>
                <a:cubicBezTo>
                  <a:pt x="584" y="431"/>
                  <a:pt x="1124" y="109"/>
                  <a:pt x="13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2" name="Text Box 16">
            <a:extLst>
              <a:ext uri="{FF2B5EF4-FFF2-40B4-BE49-F238E27FC236}">
                <a16:creationId xmlns:a16="http://schemas.microsoft.com/office/drawing/2014/main" id="{520D0A42-4F8F-4E0C-B5E0-924357F5A8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21275" y="115728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ea typeface="SimHei" panose="02010609060101010101" pitchFamily="49" charset="-122"/>
              </a:rPr>
              <a:t>橄欖山</a:t>
            </a:r>
          </a:p>
        </p:txBody>
      </p:sp>
      <p:sp>
        <p:nvSpPr>
          <p:cNvPr id="352273" name="AutoShape 17">
            <a:extLst>
              <a:ext uri="{FF2B5EF4-FFF2-40B4-BE49-F238E27FC236}">
                <a16:creationId xmlns:a16="http://schemas.microsoft.com/office/drawing/2014/main" id="{E1758837-AB84-426F-9132-AC96884034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0" y="2155825"/>
            <a:ext cx="1089025" cy="358775"/>
          </a:xfrm>
          <a:prstGeom prst="wedgeRectCallout">
            <a:avLst>
              <a:gd name="adj1" fmla="val 48569"/>
              <a:gd name="adj2" fmla="val 113889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>
            <a:extLst>
              <a:ext uri="{FF2B5EF4-FFF2-40B4-BE49-F238E27FC236}">
                <a16:creationId xmlns:a16="http://schemas.microsoft.com/office/drawing/2014/main" id="{CCBFC519-45A3-4BD2-B3DD-6B28235E6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大衛對他說：「你若與我同去，必累贅我；你若回城去，對押沙龍說：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王啊，我願作你的僕人；我向來作你父親的僕人，現在我也照樣作你的僕人。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這樣，你就可以為我破壞亞希多弗的計謀。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祭司撒督和亞比亞他豈不都在那裡嗎？你在王宮裡聽見什麼，就要告訴祭司撒督和亞比亞他。撒督的兒子亞希瑪斯、亞比亞他的兒子約拿單，也都在那裡。凡你們所聽見的，可以託這二人來報告我。」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於是，大衛的朋友戶篩進了城；押沙龍也進了耶路撒冷。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33-37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>
            <a:extLst>
              <a:ext uri="{FF2B5EF4-FFF2-40B4-BE49-F238E27FC236}">
                <a16:creationId xmlns:a16="http://schemas.microsoft.com/office/drawing/2014/main" id="{B34208F9-5AB3-4AB1-BD36-414F12A1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31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問題討論：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、從神家角度如何避免類似押沙龍的事件的發生？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、從個人角度，如何防止自己變成押沙龍？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、大衛准許押沙龍回來卻兩年不見他，這是處於怎樣的心態？對不對呢？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、押沙龍取得以色列的人心主要原因是什麼？</a:t>
            </a:r>
          </a:p>
        </p:txBody>
      </p:sp>
    </p:spTree>
    <p:extLst>
      <p:ext uri="{BB962C8B-B14F-4D97-AF65-F5344CB8AC3E}">
        <p14:creationId xmlns:p14="http://schemas.microsoft.com/office/powerpoint/2010/main" val="25996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674" name="Group 2">
            <a:extLst>
              <a:ext uri="{FF2B5EF4-FFF2-40B4-BE49-F238E27FC236}">
                <a16:creationId xmlns:a16="http://schemas.microsoft.com/office/drawing/2014/main" id="{799C3150-4877-4409-841E-9AA1031F0C20}"/>
              </a:ext>
            </a:extLst>
          </p:cNvPr>
          <p:cNvGraphicFramePr>
            <a:graphicFrameLocks noGrp="1"/>
          </p:cNvGraphicFramePr>
          <p:nvPr/>
        </p:nvGraphicFramePr>
        <p:xfrm>
          <a:off x="282575" y="3511550"/>
          <a:ext cx="8577263" cy="339725"/>
        </p:xfrm>
        <a:graphic>
          <a:graphicData uri="http://schemas.openxmlformats.org/drawingml/2006/table">
            <a:tbl>
              <a:tblPr/>
              <a:tblGrid>
                <a:gridCol w="214313">
                  <a:extLst>
                    <a:ext uri="{9D8B030D-6E8A-4147-A177-3AD203B41FA5}">
                      <a16:colId xmlns:a16="http://schemas.microsoft.com/office/drawing/2014/main" val="319580513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524964409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57445421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638455309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3650929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42788035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827471041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676636274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22873120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90999156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4227832293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36470518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675247665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39365469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356029498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126109796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545756864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76268960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120002468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53281646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148607012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06984573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955474958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83282046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92381967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75813936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200821316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3629576716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86044290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00612164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3949293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4178971860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99097080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674382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841454294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66735751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29031573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95575675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78805727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159136980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80343"/>
                  </a:ext>
                </a:extLst>
              </a:tr>
            </a:tbl>
          </a:graphicData>
        </a:graphic>
      </p:graphicFrame>
      <p:sp>
        <p:nvSpPr>
          <p:cNvPr id="284758" name="Rectangle 86">
            <a:extLst>
              <a:ext uri="{FF2B5EF4-FFF2-40B4-BE49-F238E27FC236}">
                <a16:creationId xmlns:a16="http://schemas.microsoft.com/office/drawing/2014/main" id="{8CDED86D-BB2F-4E0A-9B11-AAAE7D9C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35036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59" name="Text Box 87">
            <a:extLst>
              <a:ext uri="{FF2B5EF4-FFF2-40B4-BE49-F238E27FC236}">
                <a16:creationId xmlns:a16="http://schemas.microsoft.com/office/drawing/2014/main" id="{49FFC19D-DF1A-47C2-B792-4A00D68A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889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歲作猶大王</a:t>
            </a:r>
          </a:p>
        </p:txBody>
      </p:sp>
      <p:cxnSp>
        <p:nvCxnSpPr>
          <p:cNvPr id="284760" name="AutoShape 88">
            <a:extLst>
              <a:ext uri="{FF2B5EF4-FFF2-40B4-BE49-F238E27FC236}">
                <a16:creationId xmlns:a16="http://schemas.microsoft.com/office/drawing/2014/main" id="{7AE3188D-D565-4E32-8151-071726B92CA2}"/>
              </a:ext>
            </a:extLst>
          </p:cNvPr>
          <p:cNvCxnSpPr>
            <a:cxnSpLocks noChangeShapeType="1"/>
            <a:stCxn id="284759" idx="1"/>
            <a:endCxn id="284758" idx="0"/>
          </p:cNvCxnSpPr>
          <p:nvPr/>
        </p:nvCxnSpPr>
        <p:spPr bwMode="auto">
          <a:xfrm rot="10800000" flipV="1">
            <a:off x="292100" y="587375"/>
            <a:ext cx="287338" cy="2916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61" name="Text Box 89">
            <a:extLst>
              <a:ext uri="{FF2B5EF4-FFF2-40B4-BE49-F238E27FC236}">
                <a16:creationId xmlns:a16="http://schemas.microsoft.com/office/drawing/2014/main" id="{EFB1AC9F-4452-4DB8-92AE-90C0A360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163195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歲作以色列王</a:t>
            </a:r>
          </a:p>
        </p:txBody>
      </p:sp>
      <p:sp>
        <p:nvSpPr>
          <p:cNvPr id="284762" name="Rectangle 90">
            <a:extLst>
              <a:ext uri="{FF2B5EF4-FFF2-40B4-BE49-F238E27FC236}">
                <a16:creationId xmlns:a16="http://schemas.microsoft.com/office/drawing/2014/main" id="{F5069660-B7FE-4124-B8C2-1F2C7B61B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63" name="AutoShape 91">
            <a:extLst>
              <a:ext uri="{FF2B5EF4-FFF2-40B4-BE49-F238E27FC236}">
                <a16:creationId xmlns:a16="http://schemas.microsoft.com/office/drawing/2014/main" id="{759D555E-E9BA-4532-BDE4-BA53492B06F6}"/>
              </a:ext>
            </a:extLst>
          </p:cNvPr>
          <p:cNvCxnSpPr>
            <a:cxnSpLocks noChangeShapeType="1"/>
            <a:stCxn id="284761" idx="1"/>
            <a:endCxn id="284762" idx="0"/>
          </p:cNvCxnSpPr>
          <p:nvPr/>
        </p:nvCxnSpPr>
        <p:spPr bwMode="auto">
          <a:xfrm rot="10800000" flipV="1">
            <a:off x="1889125" y="1830388"/>
            <a:ext cx="265113" cy="1670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64" name="Text Box 92">
            <a:extLst>
              <a:ext uri="{FF2B5EF4-FFF2-40B4-BE49-F238E27FC236}">
                <a16:creationId xmlns:a16="http://schemas.microsoft.com/office/drawing/2014/main" id="{CEFBEFAE-4400-4C01-A5D0-D5DE7F19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8622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生所羅門</a:t>
            </a:r>
          </a:p>
        </p:txBody>
      </p:sp>
      <p:sp>
        <p:nvSpPr>
          <p:cNvPr id="284765" name="Rectangle 93">
            <a:extLst>
              <a:ext uri="{FF2B5EF4-FFF2-40B4-BE49-F238E27FC236}">
                <a16:creationId xmlns:a16="http://schemas.microsoft.com/office/drawing/2014/main" id="{664CA848-7831-41BD-A348-2F40637E5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4956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66" name="AutoShape 94">
            <a:extLst>
              <a:ext uri="{FF2B5EF4-FFF2-40B4-BE49-F238E27FC236}">
                <a16:creationId xmlns:a16="http://schemas.microsoft.com/office/drawing/2014/main" id="{8B6C7230-E9AC-450D-A3FE-42A757C94DA7}"/>
              </a:ext>
            </a:extLst>
          </p:cNvPr>
          <p:cNvCxnSpPr>
            <a:cxnSpLocks noChangeShapeType="1"/>
            <a:stCxn id="284764" idx="1"/>
            <a:endCxn id="284765" idx="0"/>
          </p:cNvCxnSpPr>
          <p:nvPr/>
        </p:nvCxnSpPr>
        <p:spPr bwMode="auto">
          <a:xfrm rot="10800000" flipV="1">
            <a:off x="4565650" y="3060700"/>
            <a:ext cx="271463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67" name="Text Box 95">
            <a:extLst>
              <a:ext uri="{FF2B5EF4-FFF2-40B4-BE49-F238E27FC236}">
                <a16:creationId xmlns:a16="http://schemas.microsoft.com/office/drawing/2014/main" id="{EF6B34E8-AFC5-4104-B125-08454125A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5427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殺烏利亞，娶拔示巴</a:t>
            </a:r>
          </a:p>
        </p:txBody>
      </p:sp>
      <p:sp>
        <p:nvSpPr>
          <p:cNvPr id="284768" name="Rectangle 96">
            <a:extLst>
              <a:ext uri="{FF2B5EF4-FFF2-40B4-BE49-F238E27FC236}">
                <a16:creationId xmlns:a16="http://schemas.microsoft.com/office/drawing/2014/main" id="{A2D6DEF4-103E-4D2E-8A44-782C2F18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69" name="AutoShape 97">
            <a:extLst>
              <a:ext uri="{FF2B5EF4-FFF2-40B4-BE49-F238E27FC236}">
                <a16:creationId xmlns:a16="http://schemas.microsoft.com/office/drawing/2014/main" id="{9B3B8F82-A3D5-4F0E-B8CE-D9E11F3835BB}"/>
              </a:ext>
            </a:extLst>
          </p:cNvPr>
          <p:cNvCxnSpPr>
            <a:cxnSpLocks noChangeShapeType="1"/>
            <a:stCxn id="284767" idx="1"/>
            <a:endCxn id="284768" idx="0"/>
          </p:cNvCxnSpPr>
          <p:nvPr/>
        </p:nvCxnSpPr>
        <p:spPr bwMode="auto">
          <a:xfrm rot="10800000" flipV="1">
            <a:off x="4138613" y="2652713"/>
            <a:ext cx="301625" cy="847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0" name="Text Box 98">
            <a:extLst>
              <a:ext uri="{FF2B5EF4-FFF2-40B4-BE49-F238E27FC236}">
                <a16:creationId xmlns:a16="http://schemas.microsoft.com/office/drawing/2014/main" id="{AC9C8721-F9EB-4717-B218-D34B3B7D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202882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恩待米非波設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20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84771" name="Rectangle 99">
            <a:extLst>
              <a:ext uri="{FF2B5EF4-FFF2-40B4-BE49-F238E27FC236}">
                <a16:creationId xmlns:a16="http://schemas.microsoft.com/office/drawing/2014/main" id="{1A4C827D-E564-4249-8425-2313154B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34972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72" name="AutoShape 100">
            <a:extLst>
              <a:ext uri="{FF2B5EF4-FFF2-40B4-BE49-F238E27FC236}">
                <a16:creationId xmlns:a16="http://schemas.microsoft.com/office/drawing/2014/main" id="{9456456A-ADC0-4A31-9397-EDF66CD2F41F}"/>
              </a:ext>
            </a:extLst>
          </p:cNvPr>
          <p:cNvCxnSpPr>
            <a:cxnSpLocks noChangeShapeType="1"/>
            <a:stCxn id="284770" idx="1"/>
            <a:endCxn id="284771" idx="0"/>
          </p:cNvCxnSpPr>
          <p:nvPr/>
        </p:nvCxnSpPr>
        <p:spPr bwMode="auto">
          <a:xfrm rot="10800000" flipV="1">
            <a:off x="3502025" y="2227263"/>
            <a:ext cx="350838" cy="1270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3" name="Text Box 101">
            <a:extLst>
              <a:ext uri="{FF2B5EF4-FFF2-40B4-BE49-F238E27FC236}">
                <a16:creationId xmlns:a16="http://schemas.microsoft.com/office/drawing/2014/main" id="{C06D80D7-638E-4CC0-854D-2073F1FC0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080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生暗嫩</a:t>
            </a:r>
          </a:p>
        </p:txBody>
      </p:sp>
      <p:sp>
        <p:nvSpPr>
          <p:cNvPr id="284774" name="Rectangle 102">
            <a:extLst>
              <a:ext uri="{FF2B5EF4-FFF2-40B4-BE49-F238E27FC236}">
                <a16:creationId xmlns:a16="http://schemas.microsoft.com/office/drawing/2014/main" id="{FB3A5D7A-A4A4-4CC5-A9E9-35E28BBE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4988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75" name="AutoShape 103">
            <a:extLst>
              <a:ext uri="{FF2B5EF4-FFF2-40B4-BE49-F238E27FC236}">
                <a16:creationId xmlns:a16="http://schemas.microsoft.com/office/drawing/2014/main" id="{4B81B590-CC17-4555-B087-B19327316CA4}"/>
              </a:ext>
            </a:extLst>
          </p:cNvPr>
          <p:cNvCxnSpPr>
            <a:cxnSpLocks noChangeShapeType="1"/>
            <a:stCxn id="284773" idx="1"/>
            <a:endCxn id="284774" idx="0"/>
          </p:cNvCxnSpPr>
          <p:nvPr/>
        </p:nvCxnSpPr>
        <p:spPr bwMode="auto">
          <a:xfrm rot="10800000" flipV="1">
            <a:off x="495300" y="1006475"/>
            <a:ext cx="271463" cy="2492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6" name="Text Box 104">
            <a:extLst>
              <a:ext uri="{FF2B5EF4-FFF2-40B4-BE49-F238E27FC236}">
                <a16:creationId xmlns:a16="http://schemas.microsoft.com/office/drawing/2014/main" id="{A7AB11F7-782A-48BE-809C-36E461BD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223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(33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生押沙龍</a:t>
            </a:r>
          </a:p>
        </p:txBody>
      </p:sp>
      <p:sp>
        <p:nvSpPr>
          <p:cNvPr id="284777" name="Rectangle 105">
            <a:extLst>
              <a:ext uri="{FF2B5EF4-FFF2-40B4-BE49-F238E27FC236}">
                <a16:creationId xmlns:a16="http://schemas.microsoft.com/office/drawing/2014/main" id="{9656DDDA-5ABE-4782-9C42-884C35492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5020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778" name="AutoShape 106">
            <a:extLst>
              <a:ext uri="{FF2B5EF4-FFF2-40B4-BE49-F238E27FC236}">
                <a16:creationId xmlns:a16="http://schemas.microsoft.com/office/drawing/2014/main" id="{7D2E79D9-4AE0-4F03-9829-399020CE0E5C}"/>
              </a:ext>
            </a:extLst>
          </p:cNvPr>
          <p:cNvCxnSpPr>
            <a:cxnSpLocks noChangeShapeType="1"/>
            <a:stCxn id="284776" idx="1"/>
            <a:endCxn id="284777" idx="0"/>
          </p:cNvCxnSpPr>
          <p:nvPr/>
        </p:nvCxnSpPr>
        <p:spPr bwMode="auto">
          <a:xfrm rot="10800000" flipV="1">
            <a:off x="927100" y="1422400"/>
            <a:ext cx="271463" cy="2079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79" name="Rectangle 107">
            <a:extLst>
              <a:ext uri="{FF2B5EF4-FFF2-40B4-BE49-F238E27FC236}">
                <a16:creationId xmlns:a16="http://schemas.microsoft.com/office/drawing/2014/main" id="{EFE8CB65-885C-42D2-B09F-F0B89B84A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0" name="Text Box 108">
            <a:extLst>
              <a:ext uri="{FF2B5EF4-FFF2-40B4-BE49-F238E27FC236}">
                <a16:creationId xmlns:a16="http://schemas.microsoft.com/office/drawing/2014/main" id="{4D34AE77-AA9D-4C3F-802F-F0A9DFC3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92575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暗嫩強暴他瑪</a:t>
            </a:r>
          </a:p>
        </p:txBody>
      </p:sp>
      <p:cxnSp>
        <p:nvCxnSpPr>
          <p:cNvPr id="284781" name="AutoShape 109">
            <a:extLst>
              <a:ext uri="{FF2B5EF4-FFF2-40B4-BE49-F238E27FC236}">
                <a16:creationId xmlns:a16="http://schemas.microsoft.com/office/drawing/2014/main" id="{8F30C1B0-53FF-41E1-B43E-AF8A1B98A230}"/>
              </a:ext>
            </a:extLst>
          </p:cNvPr>
          <p:cNvCxnSpPr>
            <a:cxnSpLocks noChangeShapeType="1"/>
            <a:stCxn id="284780" idx="3"/>
            <a:endCxn id="284779" idx="2"/>
          </p:cNvCxnSpPr>
          <p:nvPr/>
        </p:nvCxnSpPr>
        <p:spPr bwMode="auto">
          <a:xfrm flipV="1">
            <a:off x="4222750" y="3867150"/>
            <a:ext cx="569913" cy="4238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82" name="Rectangle 110">
            <a:extLst>
              <a:ext uri="{FF2B5EF4-FFF2-40B4-BE49-F238E27FC236}">
                <a16:creationId xmlns:a16="http://schemas.microsoft.com/office/drawing/2014/main" id="{91A2183E-21F8-4565-898C-97C972E7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3" name="Text Box 111">
            <a:extLst>
              <a:ext uri="{FF2B5EF4-FFF2-40B4-BE49-F238E27FC236}">
                <a16:creationId xmlns:a16="http://schemas.microsoft.com/office/drawing/2014/main" id="{D6BDD4DD-930A-42EB-9755-78558AE45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51485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押沙龍殺暗嫩</a:t>
            </a:r>
          </a:p>
        </p:txBody>
      </p:sp>
      <p:cxnSp>
        <p:nvCxnSpPr>
          <p:cNvPr id="284784" name="AutoShape 112">
            <a:extLst>
              <a:ext uri="{FF2B5EF4-FFF2-40B4-BE49-F238E27FC236}">
                <a16:creationId xmlns:a16="http://schemas.microsoft.com/office/drawing/2014/main" id="{8F0D9D65-AE91-431C-A039-5C4196ADD881}"/>
              </a:ext>
            </a:extLst>
          </p:cNvPr>
          <p:cNvCxnSpPr>
            <a:cxnSpLocks noChangeShapeType="1"/>
            <a:stCxn id="284783" idx="3"/>
            <a:endCxn id="284782" idx="2"/>
          </p:cNvCxnSpPr>
          <p:nvPr/>
        </p:nvCxnSpPr>
        <p:spPr bwMode="auto">
          <a:xfrm flipV="1">
            <a:off x="4649788" y="3867150"/>
            <a:ext cx="569912" cy="846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85" name="Rectangle 113">
            <a:extLst>
              <a:ext uri="{FF2B5EF4-FFF2-40B4-BE49-F238E27FC236}">
                <a16:creationId xmlns:a16="http://schemas.microsoft.com/office/drawing/2014/main" id="{9250A42E-6A3B-4A6D-A319-08D5C0E6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6" name="Text Box 114">
            <a:extLst>
              <a:ext uri="{FF2B5EF4-FFF2-40B4-BE49-F238E27FC236}">
                <a16:creationId xmlns:a16="http://schemas.microsoft.com/office/drawing/2014/main" id="{0D312446-BED0-44E7-9D5F-C5559CBB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4945063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 dirty="0">
                <a:solidFill>
                  <a:srgbClr val="00206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zh-TW" altLang="en-US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押沙龍返耶路撒冷</a:t>
            </a:r>
          </a:p>
        </p:txBody>
      </p:sp>
      <p:cxnSp>
        <p:nvCxnSpPr>
          <p:cNvPr id="284787" name="AutoShape 115">
            <a:extLst>
              <a:ext uri="{FF2B5EF4-FFF2-40B4-BE49-F238E27FC236}">
                <a16:creationId xmlns:a16="http://schemas.microsoft.com/office/drawing/2014/main" id="{25857220-9F6C-4934-9948-97AB6E361DDE}"/>
              </a:ext>
            </a:extLst>
          </p:cNvPr>
          <p:cNvCxnSpPr>
            <a:cxnSpLocks noChangeShapeType="1"/>
            <a:stCxn id="284786" idx="3"/>
            <a:endCxn id="284785" idx="2"/>
          </p:cNvCxnSpPr>
          <p:nvPr/>
        </p:nvCxnSpPr>
        <p:spPr bwMode="auto">
          <a:xfrm flipV="1">
            <a:off x="5430838" y="3867150"/>
            <a:ext cx="422275" cy="1276350"/>
          </a:xfrm>
          <a:prstGeom prst="bentConnector2">
            <a:avLst/>
          </a:prstGeom>
          <a:noFill/>
          <a:ln w="9525">
            <a:solidFill>
              <a:srgbClr val="00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88" name="Rectangle 116">
            <a:extLst>
              <a:ext uri="{FF2B5EF4-FFF2-40B4-BE49-F238E27FC236}">
                <a16:creationId xmlns:a16="http://schemas.microsoft.com/office/drawing/2014/main" id="{214307AB-4BE9-4291-94E0-0A833B84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89" name="Text Box 117">
            <a:extLst>
              <a:ext uri="{FF2B5EF4-FFF2-40B4-BE49-F238E27FC236}">
                <a16:creationId xmlns:a16="http://schemas.microsoft.com/office/drawing/2014/main" id="{93D2EAF0-7E29-449C-9673-61D20FC9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538003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大衛接見押沙龍</a:t>
            </a:r>
          </a:p>
        </p:txBody>
      </p:sp>
      <p:cxnSp>
        <p:nvCxnSpPr>
          <p:cNvPr id="284790" name="AutoShape 118">
            <a:extLst>
              <a:ext uri="{FF2B5EF4-FFF2-40B4-BE49-F238E27FC236}">
                <a16:creationId xmlns:a16="http://schemas.microsoft.com/office/drawing/2014/main" id="{6ECF5AC7-0DB9-4BCE-9780-F0B2C6780181}"/>
              </a:ext>
            </a:extLst>
          </p:cNvPr>
          <p:cNvCxnSpPr>
            <a:cxnSpLocks noChangeShapeType="1"/>
            <a:stCxn id="284789" idx="3"/>
            <a:endCxn id="284788" idx="2"/>
          </p:cNvCxnSpPr>
          <p:nvPr/>
        </p:nvCxnSpPr>
        <p:spPr bwMode="auto">
          <a:xfrm flipV="1">
            <a:off x="5859463" y="3865563"/>
            <a:ext cx="425450" cy="1712912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4794" name="AutoShape 122">
            <a:extLst>
              <a:ext uri="{FF2B5EF4-FFF2-40B4-BE49-F238E27FC236}">
                <a16:creationId xmlns:a16="http://schemas.microsoft.com/office/drawing/2014/main" id="{97784C67-E642-400E-951A-B8B9744B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12738"/>
            <a:ext cx="2906713" cy="730250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大衛王年譜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推估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84795" name="Rectangle 123">
            <a:extLst>
              <a:ext uri="{FF2B5EF4-FFF2-40B4-BE49-F238E27FC236}">
                <a16:creationId xmlns:a16="http://schemas.microsoft.com/office/drawing/2014/main" id="{BF823A19-5A4B-4B5B-AAEC-C3C2357A3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796" name="Text Box 124">
            <a:extLst>
              <a:ext uri="{FF2B5EF4-FFF2-40B4-BE49-F238E27FC236}">
                <a16:creationId xmlns:a16="http://schemas.microsoft.com/office/drawing/2014/main" id="{06CABE8A-9DF9-4513-B9EB-F9CAD514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0960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70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歲駕崩</a:t>
            </a:r>
          </a:p>
        </p:txBody>
      </p:sp>
      <p:cxnSp>
        <p:nvCxnSpPr>
          <p:cNvPr id="284797" name="AutoShape 125">
            <a:extLst>
              <a:ext uri="{FF2B5EF4-FFF2-40B4-BE49-F238E27FC236}">
                <a16:creationId xmlns:a16="http://schemas.microsoft.com/office/drawing/2014/main" id="{556BEE34-0B6A-45A2-93FD-297AC9EED5E6}"/>
              </a:ext>
            </a:extLst>
          </p:cNvPr>
          <p:cNvCxnSpPr>
            <a:cxnSpLocks noChangeShapeType="1"/>
            <a:stCxn id="284796" idx="3"/>
            <a:endCxn id="284795" idx="2"/>
          </p:cNvCxnSpPr>
          <p:nvPr/>
        </p:nvCxnSpPr>
        <p:spPr bwMode="auto">
          <a:xfrm flipV="1">
            <a:off x="8651875" y="3865563"/>
            <a:ext cx="195263" cy="2428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86" grpId="0"/>
      <p:bldP spid="2847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2" name="Group 2">
            <a:extLst>
              <a:ext uri="{FF2B5EF4-FFF2-40B4-BE49-F238E27FC236}">
                <a16:creationId xmlns:a16="http://schemas.microsoft.com/office/drawing/2014/main" id="{D7881E86-A174-4B33-8D7A-0BA6591F7A60}"/>
              </a:ext>
            </a:extLst>
          </p:cNvPr>
          <p:cNvGraphicFramePr>
            <a:graphicFrameLocks noGrp="1"/>
          </p:cNvGraphicFramePr>
          <p:nvPr/>
        </p:nvGraphicFramePr>
        <p:xfrm>
          <a:off x="282575" y="3511550"/>
          <a:ext cx="8577263" cy="339725"/>
        </p:xfrm>
        <a:graphic>
          <a:graphicData uri="http://schemas.openxmlformats.org/drawingml/2006/table">
            <a:tbl>
              <a:tblPr/>
              <a:tblGrid>
                <a:gridCol w="214313">
                  <a:extLst>
                    <a:ext uri="{9D8B030D-6E8A-4147-A177-3AD203B41FA5}">
                      <a16:colId xmlns:a16="http://schemas.microsoft.com/office/drawing/2014/main" val="39121739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154873280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31101335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13901326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8500223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86257146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754579722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834525070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13207923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408956286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547762913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1032353628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784111825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495468151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745057654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3301245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106205466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67471088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938163057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5111745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60582343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6514074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431547555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3868676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15789616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58541820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1271840961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284273579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671569128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84282281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590928152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080659763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368650429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30178406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264239246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85324997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102864335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364775651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06960863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964585532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07041"/>
                  </a:ext>
                </a:extLst>
              </a:tr>
            </a:tbl>
          </a:graphicData>
        </a:graphic>
      </p:graphicFrame>
      <p:sp>
        <p:nvSpPr>
          <p:cNvPr id="358486" name="Rectangle 86">
            <a:extLst>
              <a:ext uri="{FF2B5EF4-FFF2-40B4-BE49-F238E27FC236}">
                <a16:creationId xmlns:a16="http://schemas.microsoft.com/office/drawing/2014/main" id="{19BB81F2-F748-44A0-9EEC-2E32F44E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35036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7" name="Text Box 87">
            <a:extLst>
              <a:ext uri="{FF2B5EF4-FFF2-40B4-BE49-F238E27FC236}">
                <a16:creationId xmlns:a16="http://schemas.microsoft.com/office/drawing/2014/main" id="{556B121E-3A4A-4725-B3AF-046AFEF9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889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歲作猶大王</a:t>
            </a:r>
          </a:p>
        </p:txBody>
      </p:sp>
      <p:cxnSp>
        <p:nvCxnSpPr>
          <p:cNvPr id="358488" name="AutoShape 88">
            <a:extLst>
              <a:ext uri="{FF2B5EF4-FFF2-40B4-BE49-F238E27FC236}">
                <a16:creationId xmlns:a16="http://schemas.microsoft.com/office/drawing/2014/main" id="{AE499C7F-DF10-431B-953B-4D275B55EE87}"/>
              </a:ext>
            </a:extLst>
          </p:cNvPr>
          <p:cNvCxnSpPr>
            <a:cxnSpLocks noChangeShapeType="1"/>
            <a:stCxn id="358487" idx="1"/>
            <a:endCxn id="358486" idx="0"/>
          </p:cNvCxnSpPr>
          <p:nvPr/>
        </p:nvCxnSpPr>
        <p:spPr bwMode="auto">
          <a:xfrm rot="10800000" flipV="1">
            <a:off x="292100" y="587375"/>
            <a:ext cx="287338" cy="2916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89" name="Text Box 89">
            <a:extLst>
              <a:ext uri="{FF2B5EF4-FFF2-40B4-BE49-F238E27FC236}">
                <a16:creationId xmlns:a16="http://schemas.microsoft.com/office/drawing/2014/main" id="{FBD3DD3E-5DB0-43C7-88DE-24877F49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163195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歲作以色列王</a:t>
            </a:r>
          </a:p>
        </p:txBody>
      </p:sp>
      <p:sp>
        <p:nvSpPr>
          <p:cNvPr id="358490" name="Rectangle 90">
            <a:extLst>
              <a:ext uri="{FF2B5EF4-FFF2-40B4-BE49-F238E27FC236}">
                <a16:creationId xmlns:a16="http://schemas.microsoft.com/office/drawing/2014/main" id="{89CAE1EF-BF1E-4800-B69C-7B605D42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91" name="AutoShape 91">
            <a:extLst>
              <a:ext uri="{FF2B5EF4-FFF2-40B4-BE49-F238E27FC236}">
                <a16:creationId xmlns:a16="http://schemas.microsoft.com/office/drawing/2014/main" id="{59438EDE-69F0-4FEA-8575-68A3E31FA89F}"/>
              </a:ext>
            </a:extLst>
          </p:cNvPr>
          <p:cNvCxnSpPr>
            <a:cxnSpLocks noChangeShapeType="1"/>
            <a:stCxn id="358489" idx="1"/>
            <a:endCxn id="358490" idx="0"/>
          </p:cNvCxnSpPr>
          <p:nvPr/>
        </p:nvCxnSpPr>
        <p:spPr bwMode="auto">
          <a:xfrm rot="10800000" flipV="1">
            <a:off x="1889125" y="1830388"/>
            <a:ext cx="265113" cy="1670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92" name="Text Box 92">
            <a:extLst>
              <a:ext uri="{FF2B5EF4-FFF2-40B4-BE49-F238E27FC236}">
                <a16:creationId xmlns:a16="http://schemas.microsoft.com/office/drawing/2014/main" id="{00283EE0-E000-4D06-871E-62BA26AF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8622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生所羅門</a:t>
            </a:r>
          </a:p>
        </p:txBody>
      </p:sp>
      <p:sp>
        <p:nvSpPr>
          <p:cNvPr id="358493" name="Rectangle 93">
            <a:extLst>
              <a:ext uri="{FF2B5EF4-FFF2-40B4-BE49-F238E27FC236}">
                <a16:creationId xmlns:a16="http://schemas.microsoft.com/office/drawing/2014/main" id="{6B850F8C-408D-4D8F-8732-B3450AB7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4956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94" name="AutoShape 94">
            <a:extLst>
              <a:ext uri="{FF2B5EF4-FFF2-40B4-BE49-F238E27FC236}">
                <a16:creationId xmlns:a16="http://schemas.microsoft.com/office/drawing/2014/main" id="{957D6143-036D-4572-B9D3-B74ED74DEF45}"/>
              </a:ext>
            </a:extLst>
          </p:cNvPr>
          <p:cNvCxnSpPr>
            <a:cxnSpLocks noChangeShapeType="1"/>
            <a:stCxn id="358492" idx="1"/>
            <a:endCxn id="358493" idx="0"/>
          </p:cNvCxnSpPr>
          <p:nvPr/>
        </p:nvCxnSpPr>
        <p:spPr bwMode="auto">
          <a:xfrm rot="10800000" flipV="1">
            <a:off x="4565650" y="3060700"/>
            <a:ext cx="271463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95" name="Text Box 95">
            <a:extLst>
              <a:ext uri="{FF2B5EF4-FFF2-40B4-BE49-F238E27FC236}">
                <a16:creationId xmlns:a16="http://schemas.microsoft.com/office/drawing/2014/main" id="{E44BA8C5-CB44-4D73-B966-85E13D9B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5427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殺烏利亞，娶拔示巴</a:t>
            </a:r>
          </a:p>
        </p:txBody>
      </p:sp>
      <p:sp>
        <p:nvSpPr>
          <p:cNvPr id="358496" name="Rectangle 96">
            <a:extLst>
              <a:ext uri="{FF2B5EF4-FFF2-40B4-BE49-F238E27FC236}">
                <a16:creationId xmlns:a16="http://schemas.microsoft.com/office/drawing/2014/main" id="{0820E42F-8EB6-47EE-9FF2-0C7FC30C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5004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97" name="AutoShape 97">
            <a:extLst>
              <a:ext uri="{FF2B5EF4-FFF2-40B4-BE49-F238E27FC236}">
                <a16:creationId xmlns:a16="http://schemas.microsoft.com/office/drawing/2014/main" id="{BCBF4C1A-9EA8-4D7C-8CEB-56FDF1BE91BD}"/>
              </a:ext>
            </a:extLst>
          </p:cNvPr>
          <p:cNvCxnSpPr>
            <a:cxnSpLocks noChangeShapeType="1"/>
            <a:stCxn id="358495" idx="1"/>
            <a:endCxn id="358496" idx="0"/>
          </p:cNvCxnSpPr>
          <p:nvPr/>
        </p:nvCxnSpPr>
        <p:spPr bwMode="auto">
          <a:xfrm rot="10800000" flipV="1">
            <a:off x="4138613" y="2652713"/>
            <a:ext cx="301625" cy="847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98" name="Text Box 98">
            <a:extLst>
              <a:ext uri="{FF2B5EF4-FFF2-40B4-BE49-F238E27FC236}">
                <a16:creationId xmlns:a16="http://schemas.microsoft.com/office/drawing/2014/main" id="{337C7CF2-784F-4848-A0A1-9AA7B8D6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2028825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(4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恩待米非波設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20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58499" name="Rectangle 99">
            <a:extLst>
              <a:ext uri="{FF2B5EF4-FFF2-40B4-BE49-F238E27FC236}">
                <a16:creationId xmlns:a16="http://schemas.microsoft.com/office/drawing/2014/main" id="{2CCBBEEA-79FB-476E-AA43-2EC2471F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34972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00" name="AutoShape 100">
            <a:extLst>
              <a:ext uri="{FF2B5EF4-FFF2-40B4-BE49-F238E27FC236}">
                <a16:creationId xmlns:a16="http://schemas.microsoft.com/office/drawing/2014/main" id="{9AE1FC98-D3D0-4305-B334-2DA48FEAE531}"/>
              </a:ext>
            </a:extLst>
          </p:cNvPr>
          <p:cNvCxnSpPr>
            <a:cxnSpLocks noChangeShapeType="1"/>
            <a:stCxn id="358498" idx="1"/>
            <a:endCxn id="358499" idx="0"/>
          </p:cNvCxnSpPr>
          <p:nvPr/>
        </p:nvCxnSpPr>
        <p:spPr bwMode="auto">
          <a:xfrm rot="10800000" flipV="1">
            <a:off x="3502025" y="2227263"/>
            <a:ext cx="350838" cy="1270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01" name="Text Box 101">
            <a:extLst>
              <a:ext uri="{FF2B5EF4-FFF2-40B4-BE49-F238E27FC236}">
                <a16:creationId xmlns:a16="http://schemas.microsoft.com/office/drawing/2014/main" id="{2376266C-A532-46C4-B843-F6112FB6C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8080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生暗嫩</a:t>
            </a:r>
          </a:p>
        </p:txBody>
      </p:sp>
      <p:sp>
        <p:nvSpPr>
          <p:cNvPr id="358502" name="Rectangle 102">
            <a:extLst>
              <a:ext uri="{FF2B5EF4-FFF2-40B4-BE49-F238E27FC236}">
                <a16:creationId xmlns:a16="http://schemas.microsoft.com/office/drawing/2014/main" id="{64988015-CE5E-4C0A-8580-03475B65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4988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03" name="AutoShape 103">
            <a:extLst>
              <a:ext uri="{FF2B5EF4-FFF2-40B4-BE49-F238E27FC236}">
                <a16:creationId xmlns:a16="http://schemas.microsoft.com/office/drawing/2014/main" id="{4C068C24-5098-4778-8712-F6AFB14EABBA}"/>
              </a:ext>
            </a:extLst>
          </p:cNvPr>
          <p:cNvCxnSpPr>
            <a:cxnSpLocks noChangeShapeType="1"/>
            <a:stCxn id="358501" idx="1"/>
            <a:endCxn id="358502" idx="0"/>
          </p:cNvCxnSpPr>
          <p:nvPr/>
        </p:nvCxnSpPr>
        <p:spPr bwMode="auto">
          <a:xfrm rot="10800000" flipV="1">
            <a:off x="495300" y="1006475"/>
            <a:ext cx="271463" cy="2492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04" name="Text Box 104">
            <a:extLst>
              <a:ext uri="{FF2B5EF4-FFF2-40B4-BE49-F238E27FC236}">
                <a16:creationId xmlns:a16="http://schemas.microsoft.com/office/drawing/2014/main" id="{3B5C6B89-73FC-4427-80B6-56BF90AA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223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(33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生押沙龍</a:t>
            </a:r>
          </a:p>
        </p:txBody>
      </p:sp>
      <p:sp>
        <p:nvSpPr>
          <p:cNvPr id="358505" name="Rectangle 105">
            <a:extLst>
              <a:ext uri="{FF2B5EF4-FFF2-40B4-BE49-F238E27FC236}">
                <a16:creationId xmlns:a16="http://schemas.microsoft.com/office/drawing/2014/main" id="{73D411F4-F529-496E-BA99-1B1D76C8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5020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06" name="AutoShape 106">
            <a:extLst>
              <a:ext uri="{FF2B5EF4-FFF2-40B4-BE49-F238E27FC236}">
                <a16:creationId xmlns:a16="http://schemas.microsoft.com/office/drawing/2014/main" id="{C50C0CD2-29E3-4EA1-A7D3-4C41921FE0BF}"/>
              </a:ext>
            </a:extLst>
          </p:cNvPr>
          <p:cNvCxnSpPr>
            <a:cxnSpLocks noChangeShapeType="1"/>
            <a:stCxn id="358504" idx="1"/>
            <a:endCxn id="358505" idx="0"/>
          </p:cNvCxnSpPr>
          <p:nvPr/>
        </p:nvCxnSpPr>
        <p:spPr bwMode="auto">
          <a:xfrm rot="10800000" flipV="1">
            <a:off x="927100" y="1422400"/>
            <a:ext cx="271463" cy="2079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07" name="Rectangle 107">
            <a:extLst>
              <a:ext uri="{FF2B5EF4-FFF2-40B4-BE49-F238E27FC236}">
                <a16:creationId xmlns:a16="http://schemas.microsoft.com/office/drawing/2014/main" id="{756EE234-DC04-49DE-991B-2F09C384D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8" name="Text Box 108">
            <a:extLst>
              <a:ext uri="{FF2B5EF4-FFF2-40B4-BE49-F238E27FC236}">
                <a16:creationId xmlns:a16="http://schemas.microsoft.com/office/drawing/2014/main" id="{F872E697-0DE0-41C0-A26F-270C840F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92575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(51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暗嫩強暴他瑪</a:t>
            </a:r>
          </a:p>
        </p:txBody>
      </p:sp>
      <p:cxnSp>
        <p:nvCxnSpPr>
          <p:cNvPr id="358509" name="AutoShape 109">
            <a:extLst>
              <a:ext uri="{FF2B5EF4-FFF2-40B4-BE49-F238E27FC236}">
                <a16:creationId xmlns:a16="http://schemas.microsoft.com/office/drawing/2014/main" id="{9EA6D102-17A1-46F2-AE6F-337E7134DE74}"/>
              </a:ext>
            </a:extLst>
          </p:cNvPr>
          <p:cNvCxnSpPr>
            <a:cxnSpLocks noChangeShapeType="1"/>
            <a:stCxn id="358508" idx="3"/>
            <a:endCxn id="358507" idx="2"/>
          </p:cNvCxnSpPr>
          <p:nvPr/>
        </p:nvCxnSpPr>
        <p:spPr bwMode="auto">
          <a:xfrm flipV="1">
            <a:off x="4222750" y="3867150"/>
            <a:ext cx="569913" cy="4238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0" name="Rectangle 110">
            <a:extLst>
              <a:ext uri="{FF2B5EF4-FFF2-40B4-BE49-F238E27FC236}">
                <a16:creationId xmlns:a16="http://schemas.microsoft.com/office/drawing/2014/main" id="{06E251EB-2D9E-427D-B25C-036E2E389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1" name="Text Box 111">
            <a:extLst>
              <a:ext uri="{FF2B5EF4-FFF2-40B4-BE49-F238E27FC236}">
                <a16:creationId xmlns:a16="http://schemas.microsoft.com/office/drawing/2014/main" id="{016B49DE-D988-4288-87A0-239CD2F9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51485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押沙龍殺暗嫩</a:t>
            </a:r>
          </a:p>
        </p:txBody>
      </p:sp>
      <p:cxnSp>
        <p:nvCxnSpPr>
          <p:cNvPr id="358512" name="AutoShape 112">
            <a:extLst>
              <a:ext uri="{FF2B5EF4-FFF2-40B4-BE49-F238E27FC236}">
                <a16:creationId xmlns:a16="http://schemas.microsoft.com/office/drawing/2014/main" id="{FE7F2653-8E90-4703-BA86-B2E4CC43F960}"/>
              </a:ext>
            </a:extLst>
          </p:cNvPr>
          <p:cNvCxnSpPr>
            <a:cxnSpLocks noChangeShapeType="1"/>
            <a:stCxn id="358511" idx="3"/>
            <a:endCxn id="358510" idx="2"/>
          </p:cNvCxnSpPr>
          <p:nvPr/>
        </p:nvCxnSpPr>
        <p:spPr bwMode="auto">
          <a:xfrm flipV="1">
            <a:off x="4649788" y="3867150"/>
            <a:ext cx="569912" cy="846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3" name="Rectangle 113">
            <a:extLst>
              <a:ext uri="{FF2B5EF4-FFF2-40B4-BE49-F238E27FC236}">
                <a16:creationId xmlns:a16="http://schemas.microsoft.com/office/drawing/2014/main" id="{77CBA8DB-4905-4FFA-85BB-321BC395B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3656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4" name="Text Box 114">
            <a:extLst>
              <a:ext uri="{FF2B5EF4-FFF2-40B4-BE49-F238E27FC236}">
                <a16:creationId xmlns:a16="http://schemas.microsoft.com/office/drawing/2014/main" id="{DFAA1027-89CC-4531-B3BC-353A6CEEB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4945063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押沙龍返耶路撒冷</a:t>
            </a:r>
          </a:p>
        </p:txBody>
      </p:sp>
      <p:cxnSp>
        <p:nvCxnSpPr>
          <p:cNvPr id="358515" name="AutoShape 115">
            <a:extLst>
              <a:ext uri="{FF2B5EF4-FFF2-40B4-BE49-F238E27FC236}">
                <a16:creationId xmlns:a16="http://schemas.microsoft.com/office/drawing/2014/main" id="{5768D626-DA7E-40AA-969B-BA7BA4A776C4}"/>
              </a:ext>
            </a:extLst>
          </p:cNvPr>
          <p:cNvCxnSpPr>
            <a:cxnSpLocks noChangeShapeType="1"/>
            <a:stCxn id="358514" idx="3"/>
            <a:endCxn id="358513" idx="2"/>
          </p:cNvCxnSpPr>
          <p:nvPr/>
        </p:nvCxnSpPr>
        <p:spPr bwMode="auto">
          <a:xfrm flipV="1">
            <a:off x="5430838" y="3867150"/>
            <a:ext cx="422275" cy="1276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6" name="Rectangle 116">
            <a:extLst>
              <a:ext uri="{FF2B5EF4-FFF2-40B4-BE49-F238E27FC236}">
                <a16:creationId xmlns:a16="http://schemas.microsoft.com/office/drawing/2014/main" id="{CE059D81-42A7-478F-8856-F62C5CD3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7" name="Text Box 117">
            <a:extLst>
              <a:ext uri="{FF2B5EF4-FFF2-40B4-BE49-F238E27FC236}">
                <a16:creationId xmlns:a16="http://schemas.microsoft.com/office/drawing/2014/main" id="{195B2EDD-652B-49C8-A02E-1C296E76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538003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(5</a:t>
            </a:r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大衛接見押沙龍</a:t>
            </a:r>
          </a:p>
        </p:txBody>
      </p:sp>
      <p:cxnSp>
        <p:nvCxnSpPr>
          <p:cNvPr id="358518" name="AutoShape 118">
            <a:extLst>
              <a:ext uri="{FF2B5EF4-FFF2-40B4-BE49-F238E27FC236}">
                <a16:creationId xmlns:a16="http://schemas.microsoft.com/office/drawing/2014/main" id="{D98BC696-B0C7-4583-A3FA-CCB4AF9FBFFD}"/>
              </a:ext>
            </a:extLst>
          </p:cNvPr>
          <p:cNvCxnSpPr>
            <a:cxnSpLocks noChangeShapeType="1"/>
            <a:stCxn id="358517" idx="3"/>
            <a:endCxn id="358516" idx="2"/>
          </p:cNvCxnSpPr>
          <p:nvPr/>
        </p:nvCxnSpPr>
        <p:spPr bwMode="auto">
          <a:xfrm flipV="1">
            <a:off x="5859463" y="3865563"/>
            <a:ext cx="425450" cy="17129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9" name="Rectangle 119">
            <a:extLst>
              <a:ext uri="{FF2B5EF4-FFF2-40B4-BE49-F238E27FC236}">
                <a16:creationId xmlns:a16="http://schemas.microsoft.com/office/drawing/2014/main" id="{F86D9C42-6024-4558-9765-69873C6C3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41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0" name="Text Box 120">
            <a:extLst>
              <a:ext uri="{FF2B5EF4-FFF2-40B4-BE49-F238E27FC236}">
                <a16:creationId xmlns:a16="http://schemas.microsoft.com/office/drawing/2014/main" id="{3977DC94-4A95-4A8C-889D-3D856AED4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5802313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(6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2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歲</a:t>
            </a:r>
            <a:r>
              <a:rPr lang="en-US" altLang="zh-TW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押沙龍叛變</a:t>
            </a:r>
          </a:p>
        </p:txBody>
      </p:sp>
      <p:cxnSp>
        <p:nvCxnSpPr>
          <p:cNvPr id="358521" name="AutoShape 121">
            <a:extLst>
              <a:ext uri="{FF2B5EF4-FFF2-40B4-BE49-F238E27FC236}">
                <a16:creationId xmlns:a16="http://schemas.microsoft.com/office/drawing/2014/main" id="{9A1FF19F-B5C1-44D1-B0C9-0634D7D9C756}"/>
              </a:ext>
            </a:extLst>
          </p:cNvPr>
          <p:cNvCxnSpPr>
            <a:cxnSpLocks noChangeShapeType="1"/>
            <a:stCxn id="358520" idx="3"/>
            <a:endCxn id="358519" idx="2"/>
          </p:cNvCxnSpPr>
          <p:nvPr/>
        </p:nvCxnSpPr>
        <p:spPr bwMode="auto">
          <a:xfrm flipV="1">
            <a:off x="6713538" y="3865563"/>
            <a:ext cx="425450" cy="2135187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22" name="AutoShape 122">
            <a:extLst>
              <a:ext uri="{FF2B5EF4-FFF2-40B4-BE49-F238E27FC236}">
                <a16:creationId xmlns:a16="http://schemas.microsoft.com/office/drawing/2014/main" id="{245A6CF9-F6E2-472D-ADDD-F2439BD89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12738"/>
            <a:ext cx="2906713" cy="730250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大衛王年譜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推估</a:t>
            </a: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58523" name="Rectangle 123">
            <a:extLst>
              <a:ext uri="{FF2B5EF4-FFF2-40B4-BE49-F238E27FC236}">
                <a16:creationId xmlns:a16="http://schemas.microsoft.com/office/drawing/2014/main" id="{D3EA8096-1FA1-4730-BE9B-DEA140544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36544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4" name="Text Box 124">
            <a:extLst>
              <a:ext uri="{FF2B5EF4-FFF2-40B4-BE49-F238E27FC236}">
                <a16:creationId xmlns:a16="http://schemas.microsoft.com/office/drawing/2014/main" id="{DAB47DA7-4AA4-4EFB-A862-CD22BCB8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0960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 sz="2000">
                <a:latin typeface="SimHei" panose="02010609060101010101" pitchFamily="49" charset="-122"/>
                <a:ea typeface="新細明體" panose="02020500000000000000" pitchFamily="18" charset="-120"/>
              </a:rPr>
              <a:t>70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歲駕崩</a:t>
            </a:r>
          </a:p>
        </p:txBody>
      </p:sp>
      <p:cxnSp>
        <p:nvCxnSpPr>
          <p:cNvPr id="358525" name="AutoShape 125">
            <a:extLst>
              <a:ext uri="{FF2B5EF4-FFF2-40B4-BE49-F238E27FC236}">
                <a16:creationId xmlns:a16="http://schemas.microsoft.com/office/drawing/2014/main" id="{4C4FFA1F-1289-46F4-8323-1E6CFB443EB5}"/>
              </a:ext>
            </a:extLst>
          </p:cNvPr>
          <p:cNvCxnSpPr>
            <a:cxnSpLocks noChangeShapeType="1"/>
            <a:stCxn id="358524" idx="3"/>
            <a:endCxn id="358523" idx="2"/>
          </p:cNvCxnSpPr>
          <p:nvPr/>
        </p:nvCxnSpPr>
        <p:spPr bwMode="auto">
          <a:xfrm flipV="1">
            <a:off x="8651875" y="3865563"/>
            <a:ext cx="195263" cy="2428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>
            <a:extLst>
              <a:ext uri="{FF2B5EF4-FFF2-40B4-BE49-F238E27FC236}">
                <a16:creationId xmlns:a16="http://schemas.microsoft.com/office/drawing/2014/main" id="{164467CE-E4DD-4C75-B126-28B1A875F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1975"/>
            <a:ext cx="36576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洗魯雅的兒子約押，知道王心裡想念押沙龍，就打發人往提哥亞去，從那裡叫了一個聰明的婦人來。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對她說：「請妳假裝居喪的，穿上孝衣，不要用膏抹身，要裝作為死者許久悲哀的婦人；進去見王，對王如此如此說。」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於是約押將當說的話教導了婦人。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14:1-3)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90827" name="Picture 11">
            <a:extLst>
              <a:ext uri="{FF2B5EF4-FFF2-40B4-BE49-F238E27FC236}">
                <a16:creationId xmlns:a16="http://schemas.microsoft.com/office/drawing/2014/main" id="{674D30FE-C1C7-4A1B-8006-FACB6960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11420" r="12224" b="18275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8" name="Text Box 12">
            <a:extLst>
              <a:ext uri="{FF2B5EF4-FFF2-40B4-BE49-F238E27FC236}">
                <a16:creationId xmlns:a16="http://schemas.microsoft.com/office/drawing/2014/main" id="{5BCDE53C-C1EE-4703-95B6-DCA08DD0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1117600"/>
            <a:ext cx="692150" cy="39687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基述</a:t>
            </a:r>
          </a:p>
        </p:txBody>
      </p:sp>
      <p:sp>
        <p:nvSpPr>
          <p:cNvPr id="290829" name="Oval 13">
            <a:extLst>
              <a:ext uri="{FF2B5EF4-FFF2-40B4-BE49-F238E27FC236}">
                <a16:creationId xmlns:a16="http://schemas.microsoft.com/office/drawing/2014/main" id="{7FE0879E-2493-45EA-B414-9A7CF778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922838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30" name="AutoShape 14">
            <a:extLst>
              <a:ext uri="{FF2B5EF4-FFF2-40B4-BE49-F238E27FC236}">
                <a16:creationId xmlns:a16="http://schemas.microsoft.com/office/drawing/2014/main" id="{4D0A28E0-9E42-49B0-865B-3445A3600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4699000"/>
            <a:ext cx="987425" cy="328613"/>
          </a:xfrm>
          <a:prstGeom prst="wedgeRectCallout">
            <a:avLst>
              <a:gd name="adj1" fmla="val 71417"/>
              <a:gd name="adj2" fmla="val 32648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290831" name="Oval 15">
            <a:extLst>
              <a:ext uri="{FF2B5EF4-FFF2-40B4-BE49-F238E27FC236}">
                <a16:creationId xmlns:a16="http://schemas.microsoft.com/office/drawing/2014/main" id="{536AD09F-10BF-4F57-8400-756579D7A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5410200"/>
            <a:ext cx="90488" cy="90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32" name="AutoShape 16">
            <a:extLst>
              <a:ext uri="{FF2B5EF4-FFF2-40B4-BE49-F238E27FC236}">
                <a16:creationId xmlns:a16="http://schemas.microsoft.com/office/drawing/2014/main" id="{42246E68-FE12-46E7-94E8-A6CB18099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5359400"/>
            <a:ext cx="758825" cy="328613"/>
          </a:xfrm>
          <a:prstGeom prst="wedgeRectCallout">
            <a:avLst>
              <a:gd name="adj1" fmla="val 66944"/>
              <a:gd name="adj2" fmla="val -20532"/>
            </a:avLst>
          </a:prstGeom>
          <a:solidFill>
            <a:srgbClr val="0033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8000" rIns="36000" bIns="36000">
            <a:spAutoFit/>
          </a:bodyPr>
          <a:lstStyle/>
          <a:p>
            <a:pPr algn="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提哥亞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>
            <a:extLst>
              <a:ext uri="{FF2B5EF4-FFF2-40B4-BE49-F238E27FC236}">
                <a16:creationId xmlns:a16="http://schemas.microsoft.com/office/drawing/2014/main" id="{F6E15A31-1767-45E4-9215-310ACBC8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王對婦人說：「我要問妳一句話，妳一點不要瞞我。」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婦人說：「願我主我王說。」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王說：「妳這些話，莫非是約押的主意嗎？」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婦人說：「我敢在我主我王面前起誓：王的話正對，不偏左右，是王的僕人約押吩咐我的，這些話是他教導我的。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王的僕人約押如此行，為要挽回這事。我主的智慧卻如神使者的智慧，能知世上一切事。」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王對約押說：「我應允你這事。你可以去，把那少年人押沙龍帶回來。」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14:18-21)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>
            <a:extLst>
              <a:ext uri="{FF2B5EF4-FFF2-40B4-BE49-F238E27FC236}">
                <a16:creationId xmlns:a16="http://schemas.microsoft.com/office/drawing/2014/main" id="{F9369AA0-790B-45BD-905B-0DEC0CE15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約押就面伏於地叩拜，祝謝於王，又說：「王既應允僕人所求的，僕人今日知道在我主我王眼前蒙恩了。」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於是約押起身往基述去，將押沙龍帶回耶路撒冷。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王說：「使他回自己家裡去，不要見我的面。」押沙龍就回自己家裡去，沒有見王的面。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以色列全地之中，無人像押沙龍那樣俊美，得人的稱讚，從腳底到頭頂毫無瑕疵。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他的頭髮甚重，每到年底剪髮一次；所剪下來的，按王的平稱一稱，重二百舍客勒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en-US" altLang="zh-TW" sz="2400" dirty="0">
                <a:solidFill>
                  <a:srgbClr val="996633"/>
                </a:solidFill>
                <a:ea typeface="新細明體" panose="02020500000000000000" pitchFamily="18" charset="-120"/>
              </a:rPr>
              <a:t>~2.3 kg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押沙龍生了三個兒子，一個女兒。女兒名叫他瑪，是個容貌俊美的女子。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14:22-27)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>
            <a:extLst>
              <a:ext uri="{FF2B5EF4-FFF2-40B4-BE49-F238E27FC236}">
                <a16:creationId xmlns:a16="http://schemas.microsoft.com/office/drawing/2014/main" id="{B5BDA579-E4A5-4A22-BA54-39646055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975"/>
            <a:ext cx="73152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押沙龍住在耶路撒冷足有二年，沒有見王的面。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押沙龍打發人去叫約押來，要託他去見王，約押卻不肯來。第二次打發人去叫他，他仍不肯來。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所以押沙龍對僕人說：「你們看，約押有一塊田，與我的田相近，其中有大麥，你們去放火燒了。」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押沙龍的僕人就去放火燒了那田。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於是約押起來，到了押沙龍家裡，問他說：「你的僕人為何放火燒了我的田呢？」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14:28-31)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>
            <a:extLst>
              <a:ext uri="{FF2B5EF4-FFF2-40B4-BE49-F238E27FC236}">
                <a16:creationId xmlns:a16="http://schemas.microsoft.com/office/drawing/2014/main" id="{911905C5-D6A7-459C-97CC-9A9829A2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561975"/>
            <a:ext cx="36576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10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56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押沙龍回答約押說：「我打發人去請你來，好託你去見王，替我說：我為何從基述回來呢？不如仍在那裡。現在要許我見王的面；我若有罪，任憑王殺我就是了。」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於是約押去見王，將這話奏告王，王便叫押沙龍來。押沙龍來見王，在王面前俯伏於地，王就與押沙龍親嘴。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14:32-33)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96963" name="Picture 3">
            <a:extLst>
              <a:ext uri="{FF2B5EF4-FFF2-40B4-BE49-F238E27FC236}">
                <a16:creationId xmlns:a16="http://schemas.microsoft.com/office/drawing/2014/main" id="{9B4AE6B3-07E3-4A3B-AC91-21F313FA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25450"/>
            <a:ext cx="4364037" cy="6007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8035</TotalTime>
  <Words>3084</Words>
  <Application>Microsoft Office PowerPoint</Application>
  <PresentationFormat>On-screen Show (4:3)</PresentationFormat>
  <Paragraphs>216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SimHei</vt:lpstr>
      <vt:lpstr>Arial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Mike Lu</cp:lastModifiedBy>
  <cp:revision>343</cp:revision>
  <dcterms:created xsi:type="dcterms:W3CDTF">2012-06-23T21:15:00Z</dcterms:created>
  <dcterms:modified xsi:type="dcterms:W3CDTF">2020-11-01T03:43:30Z</dcterms:modified>
</cp:coreProperties>
</file>