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21" name="Delicious Denim" descr="Delicious Deni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2587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撒母耳記下…"/>
          <p:cNvSpPr txBox="1"/>
          <p:nvPr/>
        </p:nvSpPr>
        <p:spPr>
          <a:xfrm>
            <a:off x="579119" y="1447800"/>
            <a:ext cx="7985761" cy="459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撒母耳記下</a:t>
            </a:r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成為合神心意的器皿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》</a:t>
            </a:r>
          </a:p>
          <a:p>
            <a:pPr algn="ctr">
              <a:defRPr sz="3600">
                <a:solidFill>
                  <a:srgbClr val="C0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祂的憐憫與審判織成我一生的年代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》</a:t>
            </a:r>
          </a:p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第</a:t>
            </a:r>
            <a:r>
              <a:t>15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課：第</a:t>
            </a:r>
            <a:r>
              <a:t>22-23 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章</a:t>
            </a:r>
          </a:p>
          <a:p>
            <a:pPr algn="ctr">
              <a:defRPr sz="3600">
                <a:solidFill>
                  <a:srgbClr val="C00000"/>
                </a:solidFill>
              </a:defRPr>
            </a:pPr>
            <a:r>
              <a:t>大衛的回憶錄</a:t>
            </a:r>
          </a:p>
          <a:p>
            <a:pPr algn="ctr">
              <a:defRPr sz="3600"/>
            </a:pPr>
            <a:r>
              <a:t>12/06/2020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44 你救我脫離我百姓的爭競，保護我做列國的元首，我素不認識的民必侍奉我。 45 外邦人要投降我，一聽見我的名聲就必順從我。 46 外邦人要衰殘，戰戰兢兢地出他們的營寨。 47 耶和華是活神！願我的磐石被人稱頌，願神那拯救我的磐石被人尊崇！ 48 這位神就是那為我申冤，使眾民服在我以下的。 49 你救我脫離仇敵，又把我舉起，高過那些起來攻擊我的，你救我脫離強暴的人。 50 耶和華啊，因此我要在外邦中稱謝你，歌頌你的名。…"/>
          <p:cNvSpPr txBox="1"/>
          <p:nvPr/>
        </p:nvSpPr>
        <p:spPr>
          <a:xfrm>
            <a:off x="546587" y="1199998"/>
            <a:ext cx="8050826" cy="457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44 </a:t>
            </a:r>
            <a:r>
              <a:t>你救我脫離我百姓的爭競，保護我做</a:t>
            </a:r>
            <a:r>
              <a:rPr>
                <a:solidFill>
                  <a:schemeClr val="accent6"/>
                </a:solidFill>
              </a:rPr>
              <a:t>列國的元首</a:t>
            </a:r>
            <a:r>
              <a:t>，我素不認識的民必</a:t>
            </a:r>
            <a:r>
              <a:rPr>
                <a:solidFill>
                  <a:schemeClr val="accent6"/>
                </a:solidFill>
              </a:rPr>
              <a:t>侍奉我</a:t>
            </a:r>
            <a:r>
              <a:t>。 </a:t>
            </a:r>
            <a:r>
              <a:rPr b="1"/>
              <a:t>45 </a:t>
            </a:r>
            <a:r>
              <a:t>外邦人要投降我，一聽見我的名聲就必</a:t>
            </a:r>
            <a:r>
              <a:rPr>
                <a:solidFill>
                  <a:schemeClr val="accent6"/>
                </a:solidFill>
              </a:rPr>
              <a:t>順從我</a:t>
            </a:r>
            <a:r>
              <a:t>。 </a:t>
            </a:r>
            <a:r>
              <a:rPr b="1"/>
              <a:t>46 </a:t>
            </a:r>
            <a:r>
              <a:t>外邦人要衰殘，戰戰兢兢地出他們的營寨。 </a:t>
            </a:r>
            <a:r>
              <a:rPr b="1"/>
              <a:t>47 </a:t>
            </a:r>
            <a:r>
              <a:t>耶和華是活神！願我的磐石被人稱頌，願神那拯救我的磐石被人尊崇！ </a:t>
            </a:r>
            <a:r>
              <a:rPr b="1"/>
              <a:t>48 </a:t>
            </a:r>
            <a:r>
              <a:t>這位神就是那為我申冤，使眾民</a:t>
            </a:r>
            <a:r>
              <a:rPr>
                <a:solidFill>
                  <a:schemeClr val="accent6"/>
                </a:solidFill>
              </a:rPr>
              <a:t>服在我以下</a:t>
            </a:r>
            <a:r>
              <a:t>的。 </a:t>
            </a:r>
            <a:r>
              <a:rPr b="1"/>
              <a:t>49 </a:t>
            </a:r>
            <a:r>
              <a:t>你救我脫離仇敵，又把我舉起，高過那些起來攻擊我的，你救我脫離強暴的人。 </a:t>
            </a:r>
            <a:r>
              <a:rPr b="1"/>
              <a:t>50 </a:t>
            </a:r>
            <a:r>
              <a:t>耶和華啊，因此我要在外邦中稱謝你，歌頌你的名。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t> - 耶和華立約的愛（51節）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51 </a:t>
            </a:r>
            <a:r>
              <a:t>耶和華賜極大的救恩給他所立的王，</a:t>
            </a:r>
            <a:r>
              <a:rPr>
                <a:solidFill>
                  <a:schemeClr val="accent5"/>
                </a:solidFill>
              </a:rPr>
              <a:t>施慈愛</a:t>
            </a:r>
            <a:r>
              <a:t>給他的受膏者，就是給</a:t>
            </a:r>
            <a:r>
              <a:rPr u="sng"/>
              <a:t>大衛</a:t>
            </a:r>
            <a:r>
              <a:t>和他的後裔，直到永遠。」</a:t>
            </a:r>
          </a:p>
        </p:txBody>
      </p:sp>
      <p:sp>
        <p:nvSpPr>
          <p:cNvPr id="57" name="三，頌讚靠著神得勝（撒下32-51節） -耶和華讓列國降伏（44-50節）"/>
          <p:cNvSpPr txBox="1"/>
          <p:nvPr/>
        </p:nvSpPr>
        <p:spPr>
          <a:xfrm>
            <a:off x="725024" y="256741"/>
            <a:ext cx="7693953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三，頌讚靠著神得勝（撒下32-51節）</a:t>
            </a:r>
            <a:br/>
            <a:r>
              <a:rPr sz="1800"/>
              <a:t>-耶和華讓列國降伏（44-50節）</a:t>
            </a:r>
          </a:p>
        </p:txBody>
      </p:sp>
      <p:sp>
        <p:nvSpPr>
          <p:cNvPr id="58" name="hesed/checed (khe’-sed)"/>
          <p:cNvSpPr/>
          <p:nvPr/>
        </p:nvSpPr>
        <p:spPr>
          <a:xfrm>
            <a:off x="6108444" y="5293767"/>
            <a:ext cx="1457723" cy="1335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105" y="3474"/>
                </a:lnTo>
                <a:lnTo>
                  <a:pt x="3105" y="20573"/>
                </a:lnTo>
                <a:cubicBezTo>
                  <a:pt x="3105" y="21140"/>
                  <a:pt x="3526" y="21600"/>
                  <a:pt x="4046" y="21600"/>
                </a:cubicBezTo>
                <a:lnTo>
                  <a:pt x="20659" y="21600"/>
                </a:lnTo>
                <a:cubicBezTo>
                  <a:pt x="21179" y="21600"/>
                  <a:pt x="21600" y="21140"/>
                  <a:pt x="21600" y="20573"/>
                </a:cubicBezTo>
                <a:lnTo>
                  <a:pt x="21600" y="2080"/>
                </a:lnTo>
                <a:cubicBezTo>
                  <a:pt x="21600" y="1513"/>
                  <a:pt x="21179" y="1053"/>
                  <a:pt x="20659" y="1053"/>
                </a:cubicBezTo>
                <a:lnTo>
                  <a:pt x="11626" y="10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hesed/checed (khe’-sed)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1 以下是大衛末了的話。耶西的兒子大衛得居高位，是雅各神所膏的，做以色列的美歌者，說：…"/>
          <p:cNvSpPr txBox="1"/>
          <p:nvPr/>
        </p:nvSpPr>
        <p:spPr>
          <a:xfrm>
            <a:off x="546587" y="993393"/>
            <a:ext cx="8050826" cy="519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1 以下是</a:t>
            </a:r>
            <a:r>
              <a:rPr u="sng"/>
              <a:t>大衛</a:t>
            </a:r>
            <a:r>
              <a:rPr>
                <a:solidFill>
                  <a:schemeClr val="accent6"/>
                </a:solidFill>
              </a:rPr>
              <a:t>末了的話</a:t>
            </a:r>
            <a:r>
              <a:t>。</a:t>
            </a:r>
            <a:r>
              <a:rPr u="sng"/>
              <a:t>耶西</a:t>
            </a:r>
            <a:r>
              <a:t>的兒子</a:t>
            </a:r>
            <a:r>
              <a:rPr u="sng"/>
              <a:t>大衛</a:t>
            </a:r>
            <a:r>
              <a:t>得居高位，是</a:t>
            </a:r>
            <a:r>
              <a:rPr u="sng"/>
              <a:t>雅各</a:t>
            </a:r>
            <a:r>
              <a:t>神所膏的，</a:t>
            </a:r>
            <a:r>
              <a:rPr b="1">
                <a:solidFill>
                  <a:schemeClr val="accent5"/>
                </a:solidFill>
              </a:rPr>
              <a:t>做</a:t>
            </a:r>
            <a:r>
              <a:rPr b="1" u="sng">
                <a:solidFill>
                  <a:schemeClr val="accent5"/>
                </a:solidFill>
              </a:rPr>
              <a:t>以色列</a:t>
            </a:r>
            <a:r>
              <a:rPr b="1">
                <a:solidFill>
                  <a:schemeClr val="accent5"/>
                </a:solidFill>
              </a:rPr>
              <a:t>的美歌者</a:t>
            </a:r>
            <a:r>
              <a:t>，說： 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2 </a:t>
            </a:r>
            <a:r>
              <a:t>「耶和華的靈藉著我說，他的話在我口中。 </a:t>
            </a:r>
            <a:r>
              <a:rPr b="1"/>
              <a:t>3 </a:t>
            </a:r>
            <a:r>
              <a:rPr u="sng"/>
              <a:t>以色列</a:t>
            </a:r>
            <a:r>
              <a:t>的神，</a:t>
            </a:r>
            <a:r>
              <a:rPr u="sng"/>
              <a:t>以色列</a:t>
            </a:r>
            <a:r>
              <a:t>的磐石曉諭我說：</a:t>
            </a:r>
          </a:p>
          <a:p>
            <a:pPr lvl="2"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t>『那以公義治理人民的，敬畏神執掌權柄， </a:t>
            </a:r>
            <a:r>
              <a:rPr b="1"/>
              <a:t>4 </a:t>
            </a:r>
            <a:r>
              <a:t>他必像日出的晨光，如無雲的清晨，雨後的晴光，使地發生嫩草。』 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5 </a:t>
            </a:r>
            <a:r>
              <a:t>我家在神面前並非如此</a:t>
            </a:r>
            <a:r>
              <a:rPr>
                <a:solidFill>
                  <a:srgbClr val="996633"/>
                </a:solidFill>
              </a:rPr>
              <a:t>(or</a:t>
            </a:r>
            <a:r>
              <a:rPr>
                <a:solidFill>
                  <a:srgbClr val="996633"/>
                </a:solidFill>
              </a:rPr>
              <a:t>我的家在神面前豈不是這樣嗎？</a:t>
            </a:r>
            <a:r>
              <a:rPr>
                <a:solidFill>
                  <a:srgbClr val="996633"/>
                </a:solidFill>
              </a:rPr>
              <a:t>)</a:t>
            </a:r>
            <a:r>
              <a:t>，神卻與我立永遠的約。這約凡事堅穩，關乎我的一切救恩和我一切所想望的，他豈不為我成就嗎？ 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6 </a:t>
            </a:r>
            <a:r>
              <a:t>但匪類都必像荊棘被丟棄，人不敢用手拿它。 </a:t>
            </a:r>
            <a:r>
              <a:rPr b="1"/>
              <a:t>7 </a:t>
            </a:r>
            <a:r>
              <a:t>拿它的人必帶鐵器和槍桿，終久它必被火焚燒。」</a:t>
            </a:r>
          </a:p>
        </p:txBody>
      </p:sp>
      <p:sp>
        <p:nvSpPr>
          <p:cNvPr id="61" name="大衛末終之言（撒下23:1-7）"/>
          <p:cNvSpPr txBox="1"/>
          <p:nvPr/>
        </p:nvSpPr>
        <p:spPr>
          <a:xfrm>
            <a:off x="725024" y="307541"/>
            <a:ext cx="401638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大衛末終之言（撒下23:1-7）</a:t>
            </a:r>
          </a:p>
        </p:txBody>
      </p:sp>
      <p:sp>
        <p:nvSpPr>
          <p:cNvPr id="62" name="最後的見證，一生的總結"/>
          <p:cNvSpPr/>
          <p:nvPr/>
        </p:nvSpPr>
        <p:spPr>
          <a:xfrm>
            <a:off x="3329734" y="239557"/>
            <a:ext cx="2713832" cy="796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97" y="0"/>
                </a:moveTo>
                <a:cubicBezTo>
                  <a:pt x="11718" y="0"/>
                  <a:pt x="11492" y="771"/>
                  <a:pt x="11492" y="1722"/>
                </a:cubicBezTo>
                <a:lnTo>
                  <a:pt x="11492" y="12979"/>
                </a:lnTo>
                <a:lnTo>
                  <a:pt x="0" y="21600"/>
                </a:lnTo>
                <a:lnTo>
                  <a:pt x="18369" y="17532"/>
                </a:lnTo>
                <a:lnTo>
                  <a:pt x="21095" y="17532"/>
                </a:lnTo>
                <a:cubicBezTo>
                  <a:pt x="21374" y="17532"/>
                  <a:pt x="21600" y="16761"/>
                  <a:pt x="21600" y="15810"/>
                </a:cubicBezTo>
                <a:lnTo>
                  <a:pt x="21600" y="1722"/>
                </a:lnTo>
                <a:cubicBezTo>
                  <a:pt x="21600" y="771"/>
                  <a:pt x="21374" y="0"/>
                  <a:pt x="21095" y="0"/>
                </a:cubicBezTo>
                <a:lnTo>
                  <a:pt x="11997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300"/>
            </a:lvl1pPr>
          </a:lstStyle>
          <a:p>
            <a:pPr/>
            <a:r>
              <a:t>最後的見證，一生的總結</a:t>
            </a:r>
          </a:p>
        </p:txBody>
      </p:sp>
      <p:sp>
        <p:nvSpPr>
          <p:cNvPr id="63" name="神國的完美圖景"/>
          <p:cNvSpPr/>
          <p:nvPr/>
        </p:nvSpPr>
        <p:spPr>
          <a:xfrm>
            <a:off x="434670" y="2973535"/>
            <a:ext cx="1121570" cy="646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3" y="0"/>
                </a:moveTo>
                <a:cubicBezTo>
                  <a:pt x="548" y="0"/>
                  <a:pt x="0" y="950"/>
                  <a:pt x="0" y="2122"/>
                </a:cubicBezTo>
                <a:lnTo>
                  <a:pt x="0" y="19478"/>
                </a:lnTo>
                <a:cubicBezTo>
                  <a:pt x="0" y="20650"/>
                  <a:pt x="548" y="21600"/>
                  <a:pt x="1223" y="21600"/>
                </a:cubicBezTo>
                <a:lnTo>
                  <a:pt x="14698" y="21600"/>
                </a:lnTo>
                <a:cubicBezTo>
                  <a:pt x="15373" y="21600"/>
                  <a:pt x="15921" y="20650"/>
                  <a:pt x="15921" y="19478"/>
                </a:cubicBezTo>
                <a:lnTo>
                  <a:pt x="15921" y="15461"/>
                </a:lnTo>
                <a:lnTo>
                  <a:pt x="21600" y="11218"/>
                </a:lnTo>
                <a:lnTo>
                  <a:pt x="15921" y="6975"/>
                </a:lnTo>
                <a:lnTo>
                  <a:pt x="15921" y="2122"/>
                </a:lnTo>
                <a:cubicBezTo>
                  <a:pt x="15921" y="950"/>
                  <a:pt x="15373" y="0"/>
                  <a:pt x="14698" y="0"/>
                </a:cubicBezTo>
                <a:lnTo>
                  <a:pt x="122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300"/>
            </a:lvl1pPr>
          </a:lstStyle>
          <a:p>
            <a:pPr/>
            <a:r>
              <a:t>神國的完美圖景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  <p:bldP build="whole" bldLvl="1" animBg="1" rev="0" advAuto="0" spid="62" grpId="2"/>
      <p:bldP build="whole" bldLvl="1" animBg="1" rev="0" advAuto="0" spid="6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思考：請看1節，大衛總結自己一生的時候沒有提自己征戰沙場的豐功偉績，沒有提統一以色列，而是說他“做以色列的美歌者”——他認為一生最重要的事是敬拜讚美神。談談你對敬拜讚美的理解，我們對敬拜讚美應當有怎樣的態度？…"/>
          <p:cNvSpPr txBox="1"/>
          <p:nvPr/>
        </p:nvSpPr>
        <p:spPr>
          <a:xfrm>
            <a:off x="488252" y="1193873"/>
            <a:ext cx="8266443" cy="359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2"/>
                </a:solidFill>
              </a:defRPr>
            </a:pPr>
            <a:r>
              <a:t>思考：請看1節，大衛總結自己一生的時候沒有提自己征戰沙場的豐功偉績，沒有提統一以色列，而是說他“做</a:t>
            </a:r>
            <a:r>
              <a:rPr u="sng"/>
              <a:t>以色列</a:t>
            </a:r>
            <a:r>
              <a:t>的美歌者”——他認為一生最重要的事是敬拜讚美神。談談你對敬拜讚美的理解，我們對敬拜讚美應當有怎樣的態度？</a:t>
            </a:r>
          </a:p>
          <a:p>
            <a:pPr>
              <a:defRPr sz="2200">
                <a:solidFill>
                  <a:schemeClr val="accent2"/>
                </a:solidFill>
              </a:defRPr>
            </a:pPr>
          </a:p>
          <a:p>
            <a:pPr>
              <a:defRPr sz="2200">
                <a:solidFill>
                  <a:schemeClr val="accent2"/>
                </a:solidFill>
              </a:defRPr>
            </a:pPr>
          </a:p>
          <a:p>
            <a:pPr>
              <a:defRPr sz="2200">
                <a:solidFill>
                  <a:schemeClr val="accent2"/>
                </a:solidFill>
              </a:defRPr>
            </a:pPr>
          </a:p>
          <a:p>
            <a:pPr>
              <a:defRPr sz="2200">
                <a:solidFill>
                  <a:schemeClr val="accent2"/>
                </a:solidFill>
              </a:defRPr>
            </a:pPr>
            <a:r>
              <a:t>思考：23:3-4節描述神國的景象，提到公義和敬畏神。我們如何在教會生活中踐行公義和敬畏神。</a:t>
            </a:r>
          </a:p>
        </p:txBody>
      </p:sp>
      <p:sp>
        <p:nvSpPr>
          <p:cNvPr id="66" name="大衛末終之言（撒下23:1-7）"/>
          <p:cNvSpPr txBox="1"/>
          <p:nvPr/>
        </p:nvSpPr>
        <p:spPr>
          <a:xfrm>
            <a:off x="725024" y="307541"/>
            <a:ext cx="401638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大衛末終之言（撒下23:1-7）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頭三位有名字的勇士（8-12節） 威武神勇，至死忠心，毫不妥協。…"/>
          <p:cNvSpPr txBox="1"/>
          <p:nvPr/>
        </p:nvSpPr>
        <p:spPr>
          <a:xfrm>
            <a:off x="546587" y="942593"/>
            <a:ext cx="8050826" cy="524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t>頭三位有名字的勇士（8-12節）</a:t>
            </a:r>
            <a:br/>
            <a:r>
              <a:rPr b="0"/>
              <a:t>威武神勇，至死忠心，毫不妥協。</a:t>
            </a:r>
            <a:endParaRPr b="0"/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t>後三位沒有名字的勇士（13-17節）</a:t>
            </a:r>
            <a:br/>
            <a:r>
              <a:rPr b="0"/>
              <a:t>不計代價竭誠愛主。</a:t>
            </a:r>
            <a:endParaRPr b="0"/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t>兩個首領（18-23節）</a:t>
            </a:r>
            <a:br/>
            <a:r>
              <a:rPr b="0"/>
              <a:t>亞比篩，比拿雅</a:t>
            </a:r>
            <a:endParaRPr b="0"/>
          </a:p>
          <a:p>
            <a:pPr marL="220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t>三十個勇士（24-39節）——但是有37個名字</a:t>
            </a:r>
          </a:p>
          <a:p>
            <a:pPr lvl="1" marL="601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rPr b="0"/>
              <a:t>約押不在其中</a:t>
            </a:r>
            <a:endParaRPr b="0"/>
          </a:p>
          <a:p>
            <a:pPr lvl="1" marL="601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rPr b="0"/>
              <a:t>最後一個勇士的名字，烏利亞。</a:t>
            </a:r>
            <a:endParaRPr b="0"/>
          </a:p>
          <a:p>
            <a:pPr lvl="1" marL="601578" indent="-220578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2200">
                <a:latin typeface="SimHei"/>
                <a:ea typeface="SimHei"/>
                <a:cs typeface="SimHei"/>
                <a:sym typeface="SimHei"/>
              </a:defRPr>
            </a:pPr>
            <a:r>
              <a:rPr b="0"/>
              <a:t>外邦人，包括亞捫人都被數算，成為了大衛的勇士。</a:t>
            </a:r>
          </a:p>
        </p:txBody>
      </p:sp>
      <p:sp>
        <p:nvSpPr>
          <p:cNvPr id="69" name="大衛的勇士 （撒下23:8-39）"/>
          <p:cNvSpPr txBox="1"/>
          <p:nvPr/>
        </p:nvSpPr>
        <p:spPr>
          <a:xfrm>
            <a:off x="725024" y="256741"/>
            <a:ext cx="396578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大衛的勇士 （撒下23:8-39）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91728040.jpeg" descr="917280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5021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2" name="思考：大衛的勇士，有沒有哪一個的事蹟對你有觸動？請分享。"/>
          <p:cNvSpPr txBox="1"/>
          <p:nvPr/>
        </p:nvSpPr>
        <p:spPr>
          <a:xfrm>
            <a:off x="570990" y="5220420"/>
            <a:ext cx="826644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/>
            <a:r>
              <a:t>思考：大衛的勇士，有沒有哪一個的事蹟對你有觸動？請分享。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25" name="Delicious Denim" descr="Delicious Deni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4487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回顾：撒母耳記下 第20-21章…"/>
          <p:cNvSpPr txBox="1"/>
          <p:nvPr/>
        </p:nvSpPr>
        <p:spPr>
          <a:xfrm>
            <a:off x="607694" y="1458912"/>
            <a:ext cx="7755574" cy="355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chemeClr val="accent5">
                    <a:satOff val="-6843"/>
                    <a:lumOff val="-10705"/>
                  </a:schemeClr>
                </a:solidFill>
              </a:rPr>
              <a:t>回顾</a:t>
            </a:r>
            <a:r>
              <a:t>：撒母耳記下 第</a:t>
            </a:r>
            <a:r>
              <a:t>20-21</a:t>
            </a:r>
            <a:r>
              <a:t>章</a:t>
            </a:r>
          </a:p>
          <a:p>
            <a:pPr algn="ctr">
              <a:defRPr sz="4000">
                <a:latin typeface="SimHei"/>
                <a:ea typeface="SimHei"/>
                <a:cs typeface="SimHei"/>
                <a:sym typeface="SimHei"/>
              </a:defRPr>
            </a:pPr>
            <a:r>
              <a:t>內憂外患中國度的重建</a:t>
            </a:r>
          </a:p>
          <a:p>
            <a:pPr algn="ctr">
              <a:defRPr>
                <a:latin typeface="SimHei"/>
                <a:ea typeface="SimHei"/>
                <a:cs typeface="SimHei"/>
                <a:sym typeface="SimHei"/>
              </a:defRPr>
            </a:pPr>
          </a:p>
          <a:p>
            <a:pPr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第一段</a:t>
            </a:r>
            <a:r>
              <a:t>，</a:t>
            </a:r>
            <a:r>
              <a:t>20:1-5</a:t>
            </a:r>
            <a:r>
              <a:t>：  示巴的扇動</a:t>
            </a:r>
            <a:r>
              <a:t>, </a:t>
            </a:r>
            <a:r>
              <a:t>分裂</a:t>
            </a:r>
            <a:r>
              <a:rPr>
                <a:latin typeface="+mj-lt"/>
                <a:ea typeface="+mj-ea"/>
                <a:cs typeface="+mj-cs"/>
                <a:sym typeface="Arial"/>
              </a:rPr>
              <a:t>神的國度  </a:t>
            </a:r>
            <a:r>
              <a:rPr>
                <a:solidFill>
                  <a:srgbClr val="FF0000"/>
                </a:solidFill>
              </a:rPr>
              <a:t>內憂</a:t>
            </a:r>
            <a:r>
              <a:rPr>
                <a:solidFill>
                  <a:srgbClr val="FF0000"/>
                </a:solidFill>
              </a:rPr>
              <a:t>1</a:t>
            </a:r>
            <a:endParaRPr>
              <a:solidFill>
                <a:srgbClr val="FF0000"/>
              </a:solidFill>
            </a:endParaRPr>
          </a:p>
          <a:p>
            <a:pPr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第二段</a:t>
            </a:r>
            <a:r>
              <a:t>，</a:t>
            </a:r>
            <a:r>
              <a:t>20:6-26</a:t>
            </a:r>
            <a:r>
              <a:t>： 謀殺</a:t>
            </a:r>
            <a:r>
              <a:t>亞瑪撒</a:t>
            </a:r>
            <a:r>
              <a:t>，</a:t>
            </a:r>
            <a:r>
              <a:t>約押</a:t>
            </a:r>
            <a:r>
              <a:t>重</a:t>
            </a:r>
            <a:r>
              <a:t>作元帥 </a:t>
            </a:r>
            <a:r>
              <a:rPr>
                <a:solidFill>
                  <a:srgbClr val="FF0000"/>
                </a:solidFill>
              </a:rPr>
              <a:t>內憂</a:t>
            </a:r>
            <a:r>
              <a:rPr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  <a:p>
            <a:pPr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第</a:t>
            </a:r>
            <a:r>
              <a:t>三</a:t>
            </a:r>
            <a:r>
              <a:t>段，</a:t>
            </a:r>
            <a:r>
              <a:t>21:1-14</a:t>
            </a:r>
            <a:r>
              <a:t>： </a:t>
            </a:r>
            <a:r>
              <a:t>以色列飢荒，大衛求問上帝 </a:t>
            </a:r>
            <a:r>
              <a:rPr>
                <a:solidFill>
                  <a:srgbClr val="FF0000"/>
                </a:solidFill>
              </a:rPr>
              <a:t>內憂</a:t>
            </a:r>
            <a:r>
              <a:rPr>
                <a:solidFill>
                  <a:srgbClr val="FF0000"/>
                </a:solidFill>
              </a:rPr>
              <a:t>3</a:t>
            </a:r>
            <a:endParaRPr>
              <a:solidFill>
                <a:srgbClr val="FF0000"/>
              </a:solidFill>
            </a:endParaRPr>
          </a:p>
          <a:p>
            <a:pPr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第四段，</a:t>
            </a:r>
            <a:r>
              <a:t>21:15-22</a:t>
            </a:r>
            <a:r>
              <a:t>：</a:t>
            </a:r>
            <a:r>
              <a:t>非利士戰爭，大衛勇士得勝 </a:t>
            </a:r>
            <a:r>
              <a:rPr>
                <a:solidFill>
                  <a:srgbClr val="FF0000"/>
                </a:solidFill>
              </a:rPr>
              <a:t>外患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creen Shot 2020-12-06 at 12.39.37 AM.png" descr="Screen Shot 2020-12-06 at 12.39.3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686" y="136039"/>
            <a:ext cx="3649769" cy="288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Screen Shot 2020-12-06 at 12.40.11 AM.png" descr="Screen Shot 2020-12-06 at 12.40.1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0629" y="4077768"/>
            <a:ext cx="3930922" cy="268244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撒母耳記結尾，大衛頌讚的詩歌和…"/>
          <p:cNvSpPr txBox="1"/>
          <p:nvPr/>
        </p:nvSpPr>
        <p:spPr>
          <a:xfrm>
            <a:off x="4503359" y="1315787"/>
            <a:ext cx="429514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/>
            </a:pPr>
            <a:r>
              <a:t>撒母耳記結尾，大衛頌讚的詩歌和</a:t>
            </a:r>
          </a:p>
          <a:p>
            <a:pPr>
              <a:defRPr sz="2200"/>
            </a:pPr>
            <a:r>
              <a:t>開頭哈拿的禱告相呼應。</a:t>
            </a:r>
          </a:p>
        </p:txBody>
      </p:sp>
      <p:sp>
        <p:nvSpPr>
          <p:cNvPr id="31" name="⋯⋯耶和華必從天上以雷攻擊他，必審判地極的人；將力量賜予所立的王，高舉受膏者的角。（撒上2:10b)…"/>
          <p:cNvSpPr txBox="1"/>
          <p:nvPr/>
        </p:nvSpPr>
        <p:spPr>
          <a:xfrm>
            <a:off x="380423" y="3629687"/>
            <a:ext cx="3326294" cy="2682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⋯⋯耶和華必從天上以雷攻擊他，必審判地極的人；將力量賜予</a:t>
            </a:r>
            <a:r>
              <a:rPr>
                <a:solidFill>
                  <a:schemeClr val="accent2">
                    <a:satOff val="-16666"/>
                    <a:lumOff val="15000"/>
                  </a:schemeClr>
                </a:solidFill>
              </a:rPr>
              <a:t>所立的王</a:t>
            </a:r>
            <a:r>
              <a:t>，高舉</a:t>
            </a:r>
            <a:r>
              <a:rPr>
                <a:solidFill>
                  <a:schemeClr val="accent2">
                    <a:satOff val="-16666"/>
                    <a:lumOff val="15000"/>
                  </a:schemeClr>
                </a:solidFill>
              </a:rPr>
              <a:t>受膏者</a:t>
            </a:r>
            <a:r>
              <a:t>的角。（撒上2:10b)</a:t>
            </a:r>
          </a:p>
          <a:p>
            <a:pPr defTabSz="457200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耶和華賜極大的救恩給他</a:t>
            </a:r>
            <a:r>
              <a:rPr>
                <a:solidFill>
                  <a:schemeClr val="accent2">
                    <a:satOff val="-16666"/>
                    <a:lumOff val="15000"/>
                  </a:schemeClr>
                </a:solidFill>
              </a:rPr>
              <a:t>所立的王</a:t>
            </a:r>
            <a:r>
              <a:t>，施慈愛給他的</a:t>
            </a:r>
            <a:r>
              <a:rPr>
                <a:solidFill>
                  <a:schemeClr val="accent2">
                    <a:satOff val="-16666"/>
                    <a:lumOff val="15000"/>
                  </a:schemeClr>
                </a:solidFill>
              </a:rPr>
              <a:t>受膏者</a:t>
            </a:r>
            <a:r>
              <a:t>，就是給</a:t>
            </a:r>
            <a:r>
              <a:rPr u="sng"/>
              <a:t>大衛</a:t>
            </a:r>
            <a:r>
              <a:t>和他的後裔，直到永遠。(撒下22:51)</a:t>
            </a:r>
          </a:p>
        </p:txBody>
      </p:sp>
      <p:sp>
        <p:nvSpPr>
          <p:cNvPr id="32" name="大衛之約（撒下7）"/>
          <p:cNvSpPr/>
          <p:nvPr/>
        </p:nvSpPr>
        <p:spPr>
          <a:xfrm>
            <a:off x="3937000" y="2794000"/>
            <a:ext cx="1270000" cy="1270000"/>
          </a:xfrm>
          <a:prstGeom prst="roundRect">
            <a:avLst>
              <a:gd name="adj" fmla="val 38628"/>
            </a:avLst>
          </a:prstGeom>
          <a:solidFill>
            <a:schemeClr val="accent1">
              <a:lumOff val="9411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700"/>
            </a:pPr>
          </a:p>
          <a:p>
            <a:pPr algn="ctr">
              <a:defRPr sz="1700"/>
            </a:pPr>
            <a:r>
              <a:t>大衛之約（撒下7）</a:t>
            </a:r>
          </a:p>
        </p:txBody>
      </p:sp>
      <p:pic>
        <p:nvPicPr>
          <p:cNvPr id="34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5050" y="2177945"/>
            <a:ext cx="2085127" cy="1702390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與詩篇18篇幾乎一樣，在聖經中出現兩次，提醒我們頌讚和敬拜的重要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700"/>
            </a:pPr>
            <a:r>
              <a:t>與詩篇18篇幾乎一樣，在聖經中出現兩次，提醒我們頌讚和敬拜的重要</a:t>
            </a:r>
          </a:p>
          <a:p>
            <a:pPr/>
            <a:r>
              <a:t>頌讚神的拯救（2-20節）</a:t>
            </a:r>
          </a:p>
          <a:p>
            <a:pPr/>
            <a:r>
              <a:t>頌讚神賞善罰惡，有公義，有憐憫（21-31節）</a:t>
            </a:r>
          </a:p>
          <a:p>
            <a:pPr/>
            <a:r>
              <a:t>頌讚靠著神得勝（32-51節）</a:t>
            </a:r>
          </a:p>
        </p:txBody>
      </p:sp>
      <p:sp>
        <p:nvSpPr>
          <p:cNvPr id="37" name="大衛頌讚的詩歌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大衛頌讚的詩歌</a:t>
            </a:r>
          </a:p>
          <a:p>
            <a:pPr>
              <a:defRPr sz="3300"/>
            </a:pPr>
            <a:r>
              <a:t>撒母耳記下22章結構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1 當耶和華救大衛脫離一切仇敵和掃羅之手的日子，他向耶和華念這詩， 2 說：「耶和華是我的巖石，我的山寨，我的救主， 3 我的神，我的磐石，我所投靠的。他是我的盾牌，是拯救我的角，是我的高臺，是我的避難所。我的救主啊，你是救我脫離強暴的。 4 我要求告當讚美的耶和華，這樣我必從仇敵手中被救出來。 5 曾有死亡的波浪環繞我，匪類的急流使我驚懼， 6 陰間的繩索纏繞我，死亡的網羅臨到我。 7 我在急難中求告耶和華，向我的神呼求。他從殿中聽了我的聲音，我的呼求入了他的耳中。"/>
          <p:cNvSpPr txBox="1"/>
          <p:nvPr/>
        </p:nvSpPr>
        <p:spPr>
          <a:xfrm>
            <a:off x="873601" y="942593"/>
            <a:ext cx="7396798" cy="413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t>1 當耶和華救</a:t>
            </a:r>
            <a:r>
              <a:rPr u="sng"/>
              <a:t>大衛</a:t>
            </a:r>
            <a:r>
              <a:t>脫離一切仇敵和</a:t>
            </a:r>
            <a:r>
              <a:rPr u="sng"/>
              <a:t>掃羅</a:t>
            </a:r>
            <a:r>
              <a:t>之手的日子，他向耶和華念這詩， </a:t>
            </a:r>
            <a:r>
              <a:rPr b="1"/>
              <a:t>2 </a:t>
            </a:r>
            <a:r>
              <a:t>說：「耶和華是</a:t>
            </a:r>
            <a:r>
              <a:rPr>
                <a:solidFill>
                  <a:schemeClr val="accent6"/>
                </a:solidFill>
              </a:rPr>
              <a:t>我的巖石</a:t>
            </a:r>
            <a:r>
              <a:t>，</a:t>
            </a:r>
            <a:r>
              <a:rPr>
                <a:solidFill>
                  <a:schemeClr val="accent6"/>
                </a:solidFill>
              </a:rPr>
              <a:t>我的山寨</a:t>
            </a:r>
            <a:r>
              <a:t>，</a:t>
            </a:r>
            <a:r>
              <a:rPr>
                <a:solidFill>
                  <a:schemeClr val="accent6"/>
                </a:solidFill>
              </a:rPr>
              <a:t>我的救主</a:t>
            </a:r>
            <a:r>
              <a:t>， </a:t>
            </a:r>
            <a:r>
              <a:rPr b="1"/>
              <a:t>3 </a:t>
            </a:r>
            <a:r>
              <a:rPr>
                <a:solidFill>
                  <a:schemeClr val="accent6"/>
                </a:solidFill>
              </a:rPr>
              <a:t>我的神，我的磐石，我所投靠的。他是我的盾牌，是拯救我的角，是我的高臺，是我的避難所</a:t>
            </a:r>
            <a:r>
              <a:t>。我的救主啊，你是救我脫離強暴的。 </a:t>
            </a:r>
            <a:r>
              <a:rPr b="1"/>
              <a:t>4 </a:t>
            </a:r>
            <a:r>
              <a:t>我要求告當讚美的耶和華，這樣我必從仇敵手中被救出來。 </a:t>
            </a:r>
            <a:r>
              <a:rPr b="1"/>
              <a:t>5 </a:t>
            </a:r>
            <a:r>
              <a:t>曾有死亡的波浪環繞我，匪類的急流使我驚懼， </a:t>
            </a:r>
            <a:r>
              <a:rPr b="1"/>
              <a:t>6 </a:t>
            </a:r>
            <a:r>
              <a:t>陰間的繩索纏繞我，死亡的網羅臨到我。 </a:t>
            </a:r>
            <a:r>
              <a:rPr b="1"/>
              <a:t>7 </a:t>
            </a:r>
            <a:r>
              <a:t>我在急難中求告耶和華，向我的神呼求。他從殿中聽了我的聲音，我的呼求入了他的耳中。</a:t>
            </a:r>
          </a:p>
        </p:txBody>
      </p:sp>
      <p:sp>
        <p:nvSpPr>
          <p:cNvPr id="40" name="一，頌讚神的拯救 （撒下22:1-20）"/>
          <p:cNvSpPr txBox="1"/>
          <p:nvPr/>
        </p:nvSpPr>
        <p:spPr>
          <a:xfrm>
            <a:off x="725024" y="256741"/>
            <a:ext cx="488018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一，頌讚神的拯救 （撒下22:1-20）</a:t>
            </a:r>
          </a:p>
        </p:txBody>
      </p:sp>
      <p:sp>
        <p:nvSpPr>
          <p:cNvPr id="41" name="思考：請看2-3節，大衛對神的頌讚有什麼特點？…"/>
          <p:cNvSpPr txBox="1"/>
          <p:nvPr/>
        </p:nvSpPr>
        <p:spPr>
          <a:xfrm>
            <a:off x="884378" y="5257669"/>
            <a:ext cx="5551251" cy="145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chemeClr val="accent2"/>
                </a:solidFill>
              </a:defRPr>
            </a:pPr>
            <a:r>
              <a:t>思考：請看2-3節，大衛對神的頌讚有什麼特點？</a:t>
            </a:r>
          </a:p>
          <a:p>
            <a:pPr>
              <a:defRPr sz="2000">
                <a:solidFill>
                  <a:schemeClr val="accent6"/>
                </a:solidFill>
              </a:defRPr>
            </a:pPr>
            <a:r>
              <a:t>充滿激情，真誠！</a:t>
            </a:r>
          </a:p>
          <a:p>
            <a:pPr>
              <a:defRPr sz="2000">
                <a:solidFill>
                  <a:schemeClr val="accent6"/>
                </a:solidFill>
              </a:defRPr>
            </a:pPr>
            <a:r>
              <a:t>跟神的關係：“我的⋯⋯”，用生活中東西比喻神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2"/>
      <p:bldP build="p" bldLvl="5" animBg="1" rev="0" advAuto="0"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8 那時因他發怒，地就搖撼戰抖，天的根基也震動搖撼。 9 從他鼻孔冒煙上騰，從他口中發火焚燒，連炭也著了。 10 他又使天下垂，親自降臨，有黑雲在他腳下。 11 他坐著基路伯飛行，在風的翅膀上顯現。 12 他以黑暗和聚集的水、天空的厚雲，為他四圍的行宮。 13 因他面前的光輝，炭都著了。 14 耶和華從天上打雷，至高者發出聲音。 15 他射出箭來，使仇敵四散；發出閃電，使他們擾亂。 16 耶和華的斥責一發，鼻孔的氣一出，海底就出現，大地的根基也顯露。 17 他從高天伸手抓住我，把我從大水中拉上來。 18"/>
          <p:cNvSpPr txBox="1"/>
          <p:nvPr/>
        </p:nvSpPr>
        <p:spPr>
          <a:xfrm>
            <a:off x="546587" y="942593"/>
            <a:ext cx="8050826" cy="47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0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8 </a:t>
            </a:r>
            <a:r>
              <a:t>那時因他發怒，地就搖撼戰抖，天的根基也震動搖撼。 </a:t>
            </a:r>
            <a:r>
              <a:rPr b="1"/>
              <a:t>9 </a:t>
            </a:r>
            <a:r>
              <a:t>從他鼻孔冒煙上騰，從他口中發火焚燒，連炭也著了。 </a:t>
            </a:r>
            <a:r>
              <a:rPr b="1"/>
              <a:t>10 </a:t>
            </a:r>
            <a:r>
              <a:t>他又使天下垂，親自降臨，有黑雲在他腳下。 </a:t>
            </a:r>
            <a:r>
              <a:rPr b="1"/>
              <a:t>11 </a:t>
            </a:r>
            <a:r>
              <a:t>他坐著基路伯飛行，在風的翅膀上顯現。 </a:t>
            </a:r>
            <a:r>
              <a:rPr b="1"/>
              <a:t>12 </a:t>
            </a:r>
            <a:r>
              <a:t>他以黑暗和聚集的水、天空的厚雲，為他四圍的行宮。 </a:t>
            </a:r>
            <a:r>
              <a:rPr b="1"/>
              <a:t>13 </a:t>
            </a:r>
            <a:r>
              <a:t>因他面前的光輝，炭都著了。 </a:t>
            </a:r>
            <a:r>
              <a:rPr b="1"/>
              <a:t>14 </a:t>
            </a:r>
            <a:r>
              <a:t>耶和華從天上打雷，至高者發出聲音。 </a:t>
            </a:r>
            <a:r>
              <a:rPr b="1"/>
              <a:t>15 </a:t>
            </a:r>
            <a:r>
              <a:t>他射出箭來，使仇敵四散；發出閃電，使他們擾亂。 </a:t>
            </a:r>
            <a:r>
              <a:rPr b="1"/>
              <a:t>16 </a:t>
            </a:r>
            <a:r>
              <a:t>耶和華的斥責一發，鼻孔的氣一出，海底就出現，大地的根基也顯露。 </a:t>
            </a:r>
            <a:r>
              <a:rPr b="1"/>
              <a:t>17 </a:t>
            </a:r>
            <a:r>
              <a:t>他從高天伸手抓住我，把我從大水中拉上來。 </a:t>
            </a:r>
            <a:r>
              <a:rPr b="1"/>
              <a:t>18 </a:t>
            </a:r>
            <a:r>
              <a:t>他救我脫離我的勁敵和那些恨我的人，因為他們比我強盛。 </a:t>
            </a:r>
            <a:r>
              <a:rPr b="1"/>
              <a:t>19 </a:t>
            </a:r>
            <a:r>
              <a:t>我遭遇災難的日子，他們來攻擊我，但耶和華是我的倚靠。 </a:t>
            </a:r>
            <a:r>
              <a:rPr b="1"/>
              <a:t>20 </a:t>
            </a:r>
            <a:r>
              <a:t>他又領我到寬闊之處；他救拔我，因他喜悅我。</a:t>
            </a:r>
          </a:p>
        </p:txBody>
      </p:sp>
      <p:sp>
        <p:nvSpPr>
          <p:cNvPr id="44" name="一，頌讚神的拯救 （撒下22:1-20）"/>
          <p:cNvSpPr txBox="1"/>
          <p:nvPr/>
        </p:nvSpPr>
        <p:spPr>
          <a:xfrm>
            <a:off x="725024" y="256741"/>
            <a:ext cx="488018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一，頌讚神的拯救 （撒下22:1-20）</a:t>
            </a:r>
          </a:p>
        </p:txBody>
      </p:sp>
      <p:sp>
        <p:nvSpPr>
          <p:cNvPr id="45" name="思考：大衛為什麼能有這樣充滿激情和真誠的讚美呢？…"/>
          <p:cNvSpPr txBox="1"/>
          <p:nvPr/>
        </p:nvSpPr>
        <p:spPr>
          <a:xfrm>
            <a:off x="571815" y="5758601"/>
            <a:ext cx="620014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chemeClr val="accent2"/>
                </a:solidFill>
              </a:defRPr>
            </a:pPr>
            <a:r>
              <a:t>思考：大衛為什麼能有這樣充滿激情和真誠的讚美呢？</a:t>
            </a:r>
          </a:p>
          <a:p>
            <a:pPr>
              <a:defRPr sz="2000">
                <a:solidFill>
                  <a:schemeClr val="accent2"/>
                </a:solidFill>
              </a:defRPr>
            </a:pPr>
            <a:r>
              <a:t>我們能從中學到什麼？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  <p:bldP build="p" bldLvl="5" animBg="1" rev="0" advAuto="0" spid="4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一，頌讚神的拯救 （撒下22:1-20）"/>
          <p:cNvSpPr txBox="1"/>
          <p:nvPr/>
        </p:nvSpPr>
        <p:spPr>
          <a:xfrm>
            <a:off x="725024" y="256741"/>
            <a:ext cx="488018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一，頌讚神的拯救 （撒下22:1-20）</a:t>
            </a:r>
          </a:p>
        </p:txBody>
      </p:sp>
      <p:sp>
        <p:nvSpPr>
          <p:cNvPr id="48" name="思考：大衛為什麼能有這樣充滿激情和真誠的讚美呢？…"/>
          <p:cNvSpPr txBox="1"/>
          <p:nvPr/>
        </p:nvSpPr>
        <p:spPr>
          <a:xfrm>
            <a:off x="544174" y="1005805"/>
            <a:ext cx="8055651" cy="4565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chemeClr val="accent2"/>
                </a:solidFill>
              </a:defRPr>
            </a:pPr>
            <a:r>
              <a:t>思考：大衛為什麼能有這樣充滿激情和真誠的讚美呢？</a:t>
            </a:r>
          </a:p>
          <a:p>
            <a:pPr>
              <a:defRPr sz="2000">
                <a:solidFill>
                  <a:schemeClr val="accent2"/>
                </a:solidFill>
              </a:defRPr>
            </a:pPr>
            <a:r>
              <a:t>我們能從中學到什麼？</a:t>
            </a:r>
          </a:p>
          <a:p>
            <a:pPr>
              <a:defRPr sz="2000">
                <a:solidFill>
                  <a:schemeClr val="accent2"/>
                </a:solidFill>
              </a:defRPr>
            </a:pPr>
          </a:p>
          <a:p>
            <a:pPr marL="267368" indent="-267368">
              <a:buSzPct val="100000"/>
              <a:buAutoNum type="arabicPeriod" startAt="1"/>
              <a:defRPr sz="2000"/>
            </a:pPr>
            <a:r>
              <a:rPr b="1"/>
              <a:t>大衛知道自己所遭受的危險，知道神拯救的寶貴（2-6節）</a:t>
            </a:r>
            <a:br>
              <a:rPr b="1"/>
            </a:br>
            <a:r>
              <a:t>“我離死不過一步！（撒上20：3）”</a:t>
            </a:r>
          </a:p>
          <a:p>
            <a:pPr>
              <a:defRPr sz="2000"/>
            </a:pPr>
          </a:p>
          <a:p>
            <a:pPr marL="267368" indent="-267368">
              <a:buSzPct val="100000"/>
              <a:buAutoNum type="arabicPeriod" startAt="2"/>
              <a:defRPr sz="2000"/>
            </a:pPr>
            <a:r>
              <a:rPr b="1"/>
              <a:t>大衛知道神聽他的禱告和呼求（7-16節）</a:t>
            </a:r>
            <a:br>
              <a:rPr b="1"/>
            </a:br>
            <a:r>
              <a:t>引用摩西來描述神把百姓帶出埃及來到西奈山，向百姓顯示祂的大能和威嚴的光景（出19）這一段，來表達自己對神聽禱告施拯救的感受。</a:t>
            </a:r>
          </a:p>
          <a:p>
            <a:pPr>
              <a:defRPr sz="2000"/>
            </a:pPr>
          </a:p>
          <a:p>
            <a:pPr marL="267368" indent="-267368">
              <a:buSzPct val="100000"/>
              <a:buAutoNum type="arabicPeriod" startAt="3"/>
              <a:defRPr b="1" sz="2000"/>
            </a:pPr>
            <a:r>
              <a:t>大衛清楚神的拯救（17-20節）</a:t>
            </a:r>
            <a:br/>
            <a:r>
              <a:rPr b="0"/>
              <a:t>知道敵人強大，知道不是靠自己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21 耶和華按著我的公義報答我，按著我手中的清潔賞賜我。 22 因為我遵守了耶和華的道，未曾作惡離開我的神。 23 他的一切典章常在我面前，他的律例我也未曾離棄。 24 我在他面前做了完全人，我也保守自己遠離我的罪孽。 25 所以耶和華按我的公義，按我在他眼前的清潔賞賜我。 26 慈愛的人，你以慈愛待他；完全的人，你以完全待他。 27 清潔的人，你以清潔待他；乖僻的人，你以彎曲待他。 28 困苦的百姓，你必拯救；但你的眼目察看高傲的人，使他降卑。 29 耶和華啊，你是我的燈，耶和華必照明我的黑暗。 30"/>
          <p:cNvSpPr txBox="1"/>
          <p:nvPr/>
        </p:nvSpPr>
        <p:spPr>
          <a:xfrm>
            <a:off x="546587" y="942593"/>
            <a:ext cx="8050826" cy="504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21 </a:t>
            </a:r>
            <a:r>
              <a:t>耶和華按著我的公義報答我，按著我手中的清潔賞賜我。 </a:t>
            </a:r>
            <a:r>
              <a:rPr b="1"/>
              <a:t>22 </a:t>
            </a:r>
            <a:r>
              <a:t>因為我遵守了耶和華的道，未曾作惡離開我的神。 </a:t>
            </a:r>
            <a:r>
              <a:rPr b="1"/>
              <a:t>23 </a:t>
            </a:r>
            <a:r>
              <a:t>他的一切典章常在我面前，他的律例我也未曾離棄。 </a:t>
            </a:r>
            <a:r>
              <a:rPr b="1"/>
              <a:t>24 </a:t>
            </a:r>
            <a:r>
              <a:t>我在他面前做了完全人，我也保守自己遠離我的罪孽。 </a:t>
            </a:r>
            <a:r>
              <a:rPr b="1"/>
              <a:t>25 </a:t>
            </a:r>
            <a:r>
              <a:t>所以耶和華按我的公義，按我在他眼前的清潔賞賜我。 </a:t>
            </a:r>
            <a:r>
              <a:rPr b="1"/>
              <a:t>26 </a:t>
            </a:r>
            <a:r>
              <a:t>慈愛的人，你以慈愛待他；完全的人，你以完全待他。 </a:t>
            </a:r>
            <a:r>
              <a:rPr b="1"/>
              <a:t>27 </a:t>
            </a:r>
            <a:r>
              <a:t>清潔的人，你以清潔待他；乖僻的人，你以彎曲待他。 </a:t>
            </a:r>
            <a:r>
              <a:rPr b="1"/>
              <a:t>28 </a:t>
            </a:r>
            <a:r>
              <a:t>困苦的百姓，你必拯救；但你的眼目察看高傲的人，使他降卑。 </a:t>
            </a:r>
            <a:r>
              <a:rPr b="1"/>
              <a:t>29 </a:t>
            </a:r>
            <a:r>
              <a:t>耶和華啊，你是我的燈，耶和華必照明我的黑暗。 </a:t>
            </a:r>
            <a:r>
              <a:rPr b="1"/>
              <a:t>30 </a:t>
            </a:r>
            <a:r>
              <a:t>我藉著你衝入敵軍，藉著我的神跳過牆垣。 </a:t>
            </a:r>
            <a:r>
              <a:rPr b="1"/>
              <a:t>31 </a:t>
            </a:r>
            <a:r>
              <a:t>至於神，他的道是完全的，耶和華的話是煉淨的，凡投靠他的，他便做他們的盾牌。</a:t>
            </a:r>
          </a:p>
        </p:txBody>
      </p:sp>
      <p:sp>
        <p:nvSpPr>
          <p:cNvPr id="51" name="二，頌讚神賞善罰惡，有公義，有憐憫 （撒下22:21-31）"/>
          <p:cNvSpPr txBox="1"/>
          <p:nvPr/>
        </p:nvSpPr>
        <p:spPr>
          <a:xfrm>
            <a:off x="725024" y="256741"/>
            <a:ext cx="779289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二，頌讚神賞善罰惡，有公義，有憐憫 （撒下22:21-31）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32 除了耶和華，誰是神呢？除了我們的神，誰是磐石呢？ 33 神是我堅固的保障，他引導完全人行他的路。 34 他使我的腳快如母鹿的蹄，又使我在高處安穩。 35 他教導我的手能以爭戰，甚至我的膀臂能開銅弓。 36 你把你的救恩給我做盾牌，你的溫和使我為大。 37 你使我腳下的地步寬闊，我的腳未曾滑跌。 38 我追趕我的仇敵，滅絕了他們，未滅以先，我沒有歸回。 39 我滅絕了他們，打傷了他們，使他們不能起來，他們都倒在我的腳下。 40 因為你曾以力量束我的腰，使我能爭戰，你也使那起來攻擊我的都服在我以下。 "/>
          <p:cNvSpPr txBox="1"/>
          <p:nvPr/>
        </p:nvSpPr>
        <p:spPr>
          <a:xfrm>
            <a:off x="546587" y="1199998"/>
            <a:ext cx="8050826" cy="550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rPr b="1"/>
              <a:t>32 </a:t>
            </a:r>
            <a:r>
              <a:t>除了耶和華，誰是神呢？除了我們的神，誰是磐石呢？ </a:t>
            </a:r>
            <a:r>
              <a:rPr b="1"/>
              <a:t>33 </a:t>
            </a:r>
            <a:r>
              <a:rPr>
                <a:solidFill>
                  <a:schemeClr val="accent5"/>
                </a:solidFill>
              </a:rPr>
              <a:t>神</a:t>
            </a:r>
            <a:r>
              <a:t>是我堅固的保障，他引導完全人行他的路。 </a:t>
            </a:r>
            <a:r>
              <a:rPr b="1"/>
              <a:t>34 </a:t>
            </a:r>
            <a:r>
              <a:rPr>
                <a:solidFill>
                  <a:schemeClr val="accent5"/>
                </a:solidFill>
              </a:rPr>
              <a:t>他</a:t>
            </a:r>
            <a:r>
              <a:t>使我的腳快如母鹿的蹄，又使我在高處安穩。 </a:t>
            </a:r>
            <a:r>
              <a:rPr b="1"/>
              <a:t>35 </a:t>
            </a:r>
            <a:r>
              <a:rPr>
                <a:solidFill>
                  <a:schemeClr val="accent5"/>
                </a:solidFill>
              </a:rPr>
              <a:t>他</a:t>
            </a:r>
            <a:r>
              <a:t>教導我的手能以爭戰，甚至我的膀臂能開銅弓。 </a:t>
            </a:r>
            <a:r>
              <a:rPr b="1"/>
              <a:t>36 </a:t>
            </a:r>
            <a:r>
              <a:rPr>
                <a:solidFill>
                  <a:schemeClr val="accent5"/>
                </a:solidFill>
              </a:rPr>
              <a:t>你</a:t>
            </a:r>
            <a:r>
              <a:t>把你的救恩給我做盾牌，</a:t>
            </a:r>
            <a:r>
              <a:rPr>
                <a:solidFill>
                  <a:schemeClr val="accent5"/>
                </a:solidFill>
              </a:rPr>
              <a:t>你</a:t>
            </a:r>
            <a:r>
              <a:t>的溫和使我為大。 </a:t>
            </a:r>
            <a:r>
              <a:rPr b="1"/>
              <a:t>37 </a:t>
            </a:r>
            <a:r>
              <a:rPr>
                <a:solidFill>
                  <a:schemeClr val="accent5"/>
                </a:solidFill>
              </a:rPr>
              <a:t>你</a:t>
            </a:r>
            <a:r>
              <a:t>使我腳下的地步寬闊，我的腳未曾滑跌。 </a:t>
            </a:r>
            <a:r>
              <a:rPr b="1"/>
              <a:t>38 </a:t>
            </a:r>
            <a:r>
              <a:rPr>
                <a:solidFill>
                  <a:schemeClr val="accent6"/>
                </a:solidFill>
              </a:rPr>
              <a:t>我</a:t>
            </a:r>
            <a:r>
              <a:t>追趕我的仇敵，滅絕了他們，未滅以先，我沒有歸回。 </a:t>
            </a:r>
            <a:r>
              <a:rPr b="1"/>
              <a:t>39 </a:t>
            </a:r>
            <a:r>
              <a:rPr>
                <a:solidFill>
                  <a:schemeClr val="accent6"/>
                </a:solidFill>
              </a:rPr>
              <a:t>我</a:t>
            </a:r>
            <a:r>
              <a:t>滅絕了他們，打傷了他們，使他們不能起來，他們都倒在我的腳下。 </a:t>
            </a:r>
            <a:r>
              <a:rPr b="1"/>
              <a:t>40 </a:t>
            </a:r>
            <a:r>
              <a:t>因為</a:t>
            </a:r>
            <a:r>
              <a:rPr>
                <a:solidFill>
                  <a:schemeClr val="accent5"/>
                </a:solidFill>
              </a:rPr>
              <a:t>你</a:t>
            </a:r>
            <a:r>
              <a:t>曾以力量束我的腰，使</a:t>
            </a:r>
            <a:r>
              <a:rPr>
                <a:solidFill>
                  <a:schemeClr val="accent6"/>
                </a:solidFill>
              </a:rPr>
              <a:t>我</a:t>
            </a:r>
            <a:r>
              <a:t>能爭戰，你也使那起來攻擊我的都服在我以下。 </a:t>
            </a:r>
            <a:r>
              <a:rPr b="1"/>
              <a:t>41 </a:t>
            </a:r>
            <a:r>
              <a:rPr>
                <a:solidFill>
                  <a:schemeClr val="accent5"/>
                </a:solidFill>
              </a:rPr>
              <a:t>你</a:t>
            </a:r>
            <a:r>
              <a:t>又使</a:t>
            </a:r>
            <a:r>
              <a:rPr>
                <a:solidFill>
                  <a:schemeClr val="accent6"/>
                </a:solidFill>
              </a:rPr>
              <a:t>我</a:t>
            </a:r>
            <a:r>
              <a:t>的仇敵在我面前轉背逃跑，叫我能以剪除那恨我的人。 </a:t>
            </a:r>
            <a:r>
              <a:rPr b="1"/>
              <a:t>42 </a:t>
            </a:r>
            <a:r>
              <a:t>他們仰望，卻無人拯救；就是呼求耶和華，他也不應允。 </a:t>
            </a:r>
            <a:r>
              <a:rPr b="1"/>
              <a:t>43 </a:t>
            </a:r>
            <a:r>
              <a:rPr>
                <a:solidFill>
                  <a:schemeClr val="accent6"/>
                </a:solidFill>
              </a:rPr>
              <a:t>我</a:t>
            </a:r>
            <a:r>
              <a:t>搗碎他們，如同地上的灰塵；踐踏他們四散在地，如同街上的泥土。</a:t>
            </a:r>
          </a:p>
        </p:txBody>
      </p:sp>
      <p:sp>
        <p:nvSpPr>
          <p:cNvPr id="54" name="三，頌讚靠著神得勝（撒下32-51節） -耶和華的能力建立國度（32-43節）"/>
          <p:cNvSpPr txBox="1"/>
          <p:nvPr/>
        </p:nvSpPr>
        <p:spPr>
          <a:xfrm>
            <a:off x="725024" y="256741"/>
            <a:ext cx="7693953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三，頌讚靠著神得勝（撒下32-51節）</a:t>
            </a:r>
            <a:br/>
            <a:r>
              <a:rPr sz="1800"/>
              <a:t>-耶和華的能力建立國度（32-43節）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