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8" r:id="rId2"/>
    <p:sldId id="331" r:id="rId3"/>
    <p:sldId id="458" r:id="rId4"/>
    <p:sldId id="477" r:id="rId5"/>
    <p:sldId id="478" r:id="rId6"/>
    <p:sldId id="479" r:id="rId7"/>
    <p:sldId id="480" r:id="rId8"/>
    <p:sldId id="481" r:id="rId9"/>
    <p:sldId id="468" r:id="rId10"/>
    <p:sldId id="469" r:id="rId11"/>
    <p:sldId id="470" r:id="rId12"/>
    <p:sldId id="471" r:id="rId13"/>
    <p:sldId id="472" r:id="rId14"/>
    <p:sldId id="473" r:id="rId15"/>
    <p:sldId id="474" r:id="rId16"/>
    <p:sldId id="475" r:id="rId17"/>
    <p:sldId id="476" r:id="rId18"/>
    <p:sldId id="455" r:id="rId19"/>
    <p:sldId id="456" r:id="rId20"/>
    <p:sldId id="457" r:id="rId21"/>
    <p:sldId id="452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1EDF"/>
    <a:srgbClr val="150575"/>
    <a:srgbClr val="0046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454" autoAdjust="0"/>
    <p:restoredTop sz="94660"/>
  </p:normalViewPr>
  <p:slideViewPr>
    <p:cSldViewPr snapToGrid="0">
      <p:cViewPr varScale="1">
        <p:scale>
          <a:sx n="60" d="100"/>
          <a:sy n="60" d="100"/>
        </p:scale>
        <p:origin x="76" y="4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C248BC-A7B4-46D6-832B-CA6FB1124999}" type="datetimeFigureOut">
              <a:rPr lang="en-US" smtClean="0"/>
              <a:t>3/3/2018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97E2C5-8E48-47FE-82E1-8A074F3A5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3632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BDD5B9-6FD7-4EDE-93AB-0C3D852707B4}" type="slidenum">
              <a:rPr lang="zh-TW" altLang="en-US"/>
              <a:pPr/>
              <a:t>2</a:t>
            </a:fld>
            <a:endParaRPr lang="en-US" altLang="zh-TW"/>
          </a:p>
        </p:txBody>
      </p:sp>
      <p:sp>
        <p:nvSpPr>
          <p:cNvPr id="391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1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951767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FD320-BA8F-45F1-978F-228D58686EAB}" type="datetimeFigureOut">
              <a:rPr lang="en-US" smtClean="0"/>
              <a:t>3/3/2018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E5B61-800B-40A3-B7B5-C8FDFAC58B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71892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FD320-BA8F-45F1-978F-228D58686EAB}" type="datetimeFigureOut">
              <a:rPr lang="en-US" smtClean="0"/>
              <a:t>3/3/2018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E5B61-800B-40A3-B7B5-C8FDFAC58B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6642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FD320-BA8F-45F1-978F-228D58686EAB}" type="datetimeFigureOut">
              <a:rPr lang="en-US" smtClean="0"/>
              <a:t>3/3/2018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E5B61-800B-40A3-B7B5-C8FDFAC58B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6586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FD320-BA8F-45F1-978F-228D58686EAB}" type="datetimeFigureOut">
              <a:rPr lang="en-US" smtClean="0"/>
              <a:t>3/3/2018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E5B61-800B-40A3-B7B5-C8FDFAC58B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64446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FD320-BA8F-45F1-978F-228D58686EAB}" type="datetimeFigureOut">
              <a:rPr lang="en-US" smtClean="0"/>
              <a:t>3/3/2018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E5B61-800B-40A3-B7B5-C8FDFAC58B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1435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FD320-BA8F-45F1-978F-228D58686EAB}" type="datetimeFigureOut">
              <a:rPr lang="en-US" smtClean="0"/>
              <a:t>3/3/2018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E5B61-800B-40A3-B7B5-C8FDFAC58B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86463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FD320-BA8F-45F1-978F-228D58686EAB}" type="datetimeFigureOut">
              <a:rPr lang="en-US" smtClean="0"/>
              <a:t>3/3/2018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E5B61-800B-40A3-B7B5-C8FDFAC58B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1833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FD320-BA8F-45F1-978F-228D58686EAB}" type="datetimeFigureOut">
              <a:rPr lang="en-US" smtClean="0"/>
              <a:t>3/3/2018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E5B61-800B-40A3-B7B5-C8FDFAC58B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2605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FD320-BA8F-45F1-978F-228D58686EAB}" type="datetimeFigureOut">
              <a:rPr lang="en-US" smtClean="0"/>
              <a:t>3/3/2018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E5B61-800B-40A3-B7B5-C8FDFAC58B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2037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FD320-BA8F-45F1-978F-228D58686EAB}" type="datetimeFigureOut">
              <a:rPr lang="en-US" smtClean="0"/>
              <a:t>3/3/2018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E5B61-800B-40A3-B7B5-C8FDFAC58B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65944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FD320-BA8F-45F1-978F-228D58686EAB}" type="datetimeFigureOut">
              <a:rPr lang="en-US" smtClean="0"/>
              <a:t>3/3/2018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E5B61-800B-40A3-B7B5-C8FDFAC58B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827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FFD320-BA8F-45F1-978F-228D58686EAB}" type="datetimeFigureOut">
              <a:rPr lang="en-US" smtClean="0"/>
              <a:t>3/3/2018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DE5B61-800B-40A3-B7B5-C8FDFAC58B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8482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78889" y="160312"/>
            <a:ext cx="10262587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4000" b="1" dirty="0" smtClean="0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《</a:t>
            </a:r>
            <a:r>
              <a:rPr lang="zh-CN" altLang="en-US" sz="4000" b="1" dirty="0" smtClean="0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你們當效法我</a:t>
            </a:r>
            <a:r>
              <a:rPr lang="en-US" altLang="zh-CN" sz="4000" b="1" dirty="0" smtClean="0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》</a:t>
            </a:r>
            <a:r>
              <a:rPr lang="zh-CN" altLang="en-US" sz="4000" b="1" dirty="0" smtClean="0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第八課 </a:t>
            </a:r>
            <a:r>
              <a:rPr lang="en-US" altLang="zh-CN" sz="4000" b="1" dirty="0" smtClean="0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- </a:t>
            </a:r>
            <a:r>
              <a:rPr lang="en-US" altLang="zh-CN" sz="4000" b="1" dirty="0" smtClean="0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3</a:t>
            </a:r>
            <a:r>
              <a:rPr lang="zh-CN" altLang="en-US" sz="4000" b="1" dirty="0" smtClean="0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月</a:t>
            </a:r>
            <a:r>
              <a:rPr lang="en-US" altLang="zh-CN" sz="4000" b="1" dirty="0" smtClean="0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4</a:t>
            </a:r>
            <a:r>
              <a:rPr lang="zh-CN" altLang="en-US" sz="4000" b="1" dirty="0" smtClean="0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日</a:t>
            </a:r>
            <a:endParaRPr lang="en-US" altLang="zh-CN" sz="4000" b="1" dirty="0" smtClean="0"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  <a:p>
            <a:pPr algn="ctr"/>
            <a:r>
              <a:rPr lang="zh-TW" altLang="en-US" sz="4800" b="1" dirty="0">
                <a:solidFill>
                  <a:srgbClr val="C00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哥林多前、後書概</a:t>
            </a:r>
            <a:r>
              <a:rPr lang="zh-TW" altLang="en-US" sz="4800" b="1" dirty="0" smtClean="0">
                <a:solidFill>
                  <a:srgbClr val="C00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論</a:t>
            </a:r>
            <a:endParaRPr lang="zh-TW" altLang="en-US" sz="4800" b="1" dirty="0">
              <a:solidFill>
                <a:srgbClr val="C00000"/>
              </a:solidFill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3733" y="1940807"/>
            <a:ext cx="457368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b="1" dirty="0" smtClean="0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課程內容</a:t>
            </a:r>
            <a:r>
              <a:rPr lang="zh-CN" altLang="en-US" sz="4000" b="1" dirty="0" smtClean="0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：</a:t>
            </a:r>
            <a:r>
              <a:rPr lang="en-US" altLang="zh-CN" sz="4000" b="1" dirty="0" smtClean="0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4</a:t>
            </a:r>
            <a:r>
              <a:rPr lang="zh-CN" altLang="en-US" sz="4000" b="1" dirty="0" smtClean="0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個</a:t>
            </a:r>
            <a:r>
              <a:rPr lang="zh-CN" altLang="en-US" sz="4000" b="1" dirty="0" smtClean="0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方面</a:t>
            </a:r>
            <a:endParaRPr lang="en-US" sz="4000" dirty="0"/>
          </a:p>
        </p:txBody>
      </p:sp>
      <p:sp>
        <p:nvSpPr>
          <p:cNvPr id="12" name="Rectangle 11"/>
          <p:cNvSpPr/>
          <p:nvPr/>
        </p:nvSpPr>
        <p:spPr>
          <a:xfrm>
            <a:off x="0" y="2712649"/>
            <a:ext cx="1211164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zh-TW" altLang="en-US" sz="4000" dirty="0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哥林多教會和書信的背景</a:t>
            </a:r>
            <a:r>
              <a:rPr lang="en-US" altLang="zh-TW" sz="4000" dirty="0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: </a:t>
            </a:r>
          </a:p>
          <a:p>
            <a:pPr marL="742950" indent="-742950">
              <a:buFont typeface="+mj-lt"/>
              <a:buAutoNum type="arabicPeriod"/>
            </a:pPr>
            <a:r>
              <a:rPr lang="zh-TW" altLang="en-US" sz="4000" dirty="0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哥林多前書應該瞭解的內容：</a:t>
            </a:r>
            <a:r>
              <a:rPr lang="zh-TW" altLang="en-US" sz="4000" dirty="0">
                <a:solidFill>
                  <a:srgbClr val="C00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成長中的教會問題</a:t>
            </a:r>
          </a:p>
          <a:p>
            <a:pPr marL="742950" indent="-742950">
              <a:buFont typeface="+mj-lt"/>
              <a:buAutoNum type="arabicPeriod"/>
            </a:pPr>
            <a:r>
              <a:rPr lang="zh-TW" altLang="en-US" sz="4000" dirty="0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哥林多後書該瞭解的內容： </a:t>
            </a:r>
            <a:r>
              <a:rPr lang="zh-TW" altLang="en-US" sz="4000" dirty="0">
                <a:solidFill>
                  <a:srgbClr val="C00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主工人的品格</a:t>
            </a:r>
          </a:p>
          <a:p>
            <a:pPr marL="742950" indent="-742950">
              <a:buFont typeface="+mj-lt"/>
              <a:buAutoNum type="arabicPeriod"/>
            </a:pPr>
            <a:r>
              <a:rPr lang="zh-CN" altLang="en-US" sz="4000" dirty="0" smtClean="0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一</a:t>
            </a:r>
            <a:r>
              <a:rPr lang="zh-CN" altLang="en-US" sz="4000" dirty="0" smtClean="0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點討論</a:t>
            </a:r>
            <a:r>
              <a:rPr lang="zh-CN" altLang="en-US" sz="4000" dirty="0" smtClean="0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：</a:t>
            </a:r>
            <a:r>
              <a:rPr lang="zh-TW" altLang="en-US" sz="4000" dirty="0" smtClean="0">
                <a:solidFill>
                  <a:srgbClr val="C00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成</a:t>
            </a:r>
            <a:r>
              <a:rPr lang="zh-TW" altLang="en-US" sz="4000" dirty="0">
                <a:solidFill>
                  <a:srgbClr val="C00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長中的教會問題</a:t>
            </a:r>
            <a:endParaRPr lang="en-US" altLang="zh-CN" sz="4000" dirty="0">
              <a:solidFill>
                <a:srgbClr val="C00000"/>
              </a:solidFill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94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 descr="corinth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828675"/>
            <a:ext cx="9144000" cy="520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0115" name="Line 3"/>
          <p:cNvSpPr>
            <a:spLocks noChangeShapeType="1"/>
          </p:cNvSpPr>
          <p:nvPr/>
        </p:nvSpPr>
        <p:spPr bwMode="auto">
          <a:xfrm>
            <a:off x="2968625" y="3440113"/>
            <a:ext cx="604838" cy="430212"/>
          </a:xfrm>
          <a:prstGeom prst="line">
            <a:avLst/>
          </a:prstGeom>
          <a:noFill/>
          <a:ln w="38100">
            <a:solidFill>
              <a:srgbClr val="6633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16" name="Oval 4"/>
          <p:cNvSpPr>
            <a:spLocks noChangeArrowheads="1"/>
          </p:cNvSpPr>
          <p:nvPr/>
        </p:nvSpPr>
        <p:spPr bwMode="auto">
          <a:xfrm>
            <a:off x="2868614" y="3517901"/>
            <a:ext cx="198437" cy="20161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117" name="Oval 5"/>
          <p:cNvSpPr>
            <a:spLocks noChangeArrowheads="1"/>
          </p:cNvSpPr>
          <p:nvPr/>
        </p:nvSpPr>
        <p:spPr bwMode="auto">
          <a:xfrm>
            <a:off x="8110539" y="3036888"/>
            <a:ext cx="198437" cy="20161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118" name="Oval 6"/>
          <p:cNvSpPr>
            <a:spLocks noChangeArrowheads="1"/>
          </p:cNvSpPr>
          <p:nvPr/>
        </p:nvSpPr>
        <p:spPr bwMode="auto">
          <a:xfrm>
            <a:off x="3492501" y="3797300"/>
            <a:ext cx="155575" cy="1524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119" name="AutoShape 7"/>
          <p:cNvSpPr>
            <a:spLocks noChangeArrowheads="1"/>
          </p:cNvSpPr>
          <p:nvPr/>
        </p:nvSpPr>
        <p:spPr bwMode="auto">
          <a:xfrm>
            <a:off x="8594726" y="2876550"/>
            <a:ext cx="549275" cy="331788"/>
          </a:xfrm>
          <a:prstGeom prst="wedgeRectCallout">
            <a:avLst>
              <a:gd name="adj1" fmla="val -102023"/>
              <a:gd name="adj2" fmla="val 26556"/>
            </a:avLst>
          </a:prstGeom>
          <a:solidFill>
            <a:srgbClr val="0033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/>
            <a:r>
              <a:rPr lang="zh-TW" altLang="en-US">
                <a:solidFill>
                  <a:schemeClr val="bg1"/>
                </a:solidFill>
                <a:ea typeface="SimHei" panose="02010609060101010101" pitchFamily="49" charset="-122"/>
              </a:rPr>
              <a:t>雅典</a:t>
            </a:r>
          </a:p>
        </p:txBody>
      </p:sp>
      <p:sp>
        <p:nvSpPr>
          <p:cNvPr id="90120" name="AutoShape 8"/>
          <p:cNvSpPr>
            <a:spLocks noChangeArrowheads="1"/>
          </p:cNvSpPr>
          <p:nvPr/>
        </p:nvSpPr>
        <p:spPr bwMode="auto">
          <a:xfrm>
            <a:off x="1947863" y="3568700"/>
            <a:ext cx="781050" cy="331788"/>
          </a:xfrm>
          <a:prstGeom prst="wedgeRectCallout">
            <a:avLst>
              <a:gd name="adj1" fmla="val 67278"/>
              <a:gd name="adj2" fmla="val -31338"/>
            </a:avLst>
          </a:prstGeom>
          <a:solidFill>
            <a:srgbClr val="003366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/>
            <a:r>
              <a:rPr lang="zh-TW" altLang="en-US">
                <a:solidFill>
                  <a:schemeClr val="bg1"/>
                </a:solidFill>
                <a:ea typeface="SimHei" panose="02010609060101010101" pitchFamily="49" charset="-122"/>
              </a:rPr>
              <a:t>哥林多</a:t>
            </a:r>
          </a:p>
        </p:txBody>
      </p:sp>
      <p:sp>
        <p:nvSpPr>
          <p:cNvPr id="90121" name="AutoShape 9"/>
          <p:cNvSpPr>
            <a:spLocks noChangeArrowheads="1"/>
          </p:cNvSpPr>
          <p:nvPr/>
        </p:nvSpPr>
        <p:spPr bwMode="auto">
          <a:xfrm>
            <a:off x="3576638" y="4170364"/>
            <a:ext cx="781050" cy="331787"/>
          </a:xfrm>
          <a:prstGeom prst="wedgeRectCallout">
            <a:avLst>
              <a:gd name="adj1" fmla="val -45935"/>
              <a:gd name="adj2" fmla="val -119856"/>
            </a:avLst>
          </a:prstGeom>
          <a:solidFill>
            <a:srgbClr val="003366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/>
            <a:r>
              <a:rPr lang="zh-TW" altLang="en-US">
                <a:solidFill>
                  <a:schemeClr val="bg1"/>
                </a:solidFill>
                <a:ea typeface="SimHei" panose="02010609060101010101" pitchFamily="49" charset="-122"/>
              </a:rPr>
              <a:t>堅革哩</a:t>
            </a:r>
          </a:p>
        </p:txBody>
      </p:sp>
      <p:sp>
        <p:nvSpPr>
          <p:cNvPr id="90122" name="Oval 10"/>
          <p:cNvSpPr>
            <a:spLocks noChangeArrowheads="1"/>
          </p:cNvSpPr>
          <p:nvPr/>
        </p:nvSpPr>
        <p:spPr bwMode="auto">
          <a:xfrm rot="2679969">
            <a:off x="3319463" y="3095625"/>
            <a:ext cx="563562" cy="622300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123" name="AutoShape 11"/>
          <p:cNvSpPr>
            <a:spLocks noChangeArrowheads="1"/>
          </p:cNvSpPr>
          <p:nvPr/>
        </p:nvSpPr>
        <p:spPr bwMode="auto">
          <a:xfrm>
            <a:off x="4152901" y="3363914"/>
            <a:ext cx="550863" cy="331787"/>
          </a:xfrm>
          <a:prstGeom prst="wedgeRectCallout">
            <a:avLst>
              <a:gd name="adj1" fmla="val -98083"/>
              <a:gd name="adj2" fmla="val -26273"/>
            </a:avLst>
          </a:prstGeom>
          <a:solidFill>
            <a:srgbClr val="003366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/>
            <a:r>
              <a:rPr lang="zh-TW" altLang="en-US">
                <a:solidFill>
                  <a:schemeClr val="bg1"/>
                </a:solidFill>
                <a:ea typeface="SimHei" panose="02010609060101010101" pitchFamily="49" charset="-122"/>
              </a:rPr>
              <a:t>地峽</a:t>
            </a:r>
          </a:p>
        </p:txBody>
      </p:sp>
      <p:sp>
        <p:nvSpPr>
          <p:cNvPr id="90124" name="Oval 12"/>
          <p:cNvSpPr>
            <a:spLocks noChangeArrowheads="1"/>
          </p:cNvSpPr>
          <p:nvPr/>
        </p:nvSpPr>
        <p:spPr bwMode="auto">
          <a:xfrm>
            <a:off x="2863851" y="3359150"/>
            <a:ext cx="155575" cy="1524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125" name="AutoShape 13"/>
          <p:cNvSpPr>
            <a:spLocks noChangeArrowheads="1"/>
          </p:cNvSpPr>
          <p:nvPr/>
        </p:nvSpPr>
        <p:spPr bwMode="auto">
          <a:xfrm>
            <a:off x="1862138" y="3186114"/>
            <a:ext cx="781050" cy="331787"/>
          </a:xfrm>
          <a:prstGeom prst="wedgeRectCallout">
            <a:avLst>
              <a:gd name="adj1" fmla="val 78454"/>
              <a:gd name="adj2" fmla="val 19856"/>
            </a:avLst>
          </a:prstGeom>
          <a:solidFill>
            <a:srgbClr val="003366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/>
            <a:r>
              <a:rPr lang="zh-TW" altLang="en-US">
                <a:solidFill>
                  <a:schemeClr val="bg1"/>
                </a:solidFill>
                <a:ea typeface="SimHei" panose="02010609060101010101" pitchFamily="49" charset="-122"/>
              </a:rPr>
              <a:t>利劍港</a:t>
            </a:r>
          </a:p>
        </p:txBody>
      </p:sp>
      <p:sp>
        <p:nvSpPr>
          <p:cNvPr id="90126" name="Freeform 14"/>
          <p:cNvSpPr>
            <a:spLocks/>
          </p:cNvSpPr>
          <p:nvPr/>
        </p:nvSpPr>
        <p:spPr bwMode="auto">
          <a:xfrm>
            <a:off x="3687763" y="3870326"/>
            <a:ext cx="3452812" cy="442913"/>
          </a:xfrm>
          <a:custGeom>
            <a:avLst/>
            <a:gdLst>
              <a:gd name="T0" fmla="*/ 2175 w 2175"/>
              <a:gd name="T1" fmla="*/ 279 h 279"/>
              <a:gd name="T2" fmla="*/ 931 w 2175"/>
              <a:gd name="T3" fmla="*/ 87 h 279"/>
              <a:gd name="T4" fmla="*/ 0 w 2175"/>
              <a:gd name="T5" fmla="*/ 0 h 2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75" h="279">
                <a:moveTo>
                  <a:pt x="2175" y="279"/>
                </a:moveTo>
                <a:cubicBezTo>
                  <a:pt x="1734" y="206"/>
                  <a:pt x="1293" y="133"/>
                  <a:pt x="931" y="87"/>
                </a:cubicBezTo>
                <a:cubicBezTo>
                  <a:pt x="569" y="41"/>
                  <a:pt x="233" y="13"/>
                  <a:pt x="0" y="0"/>
                </a:cubicBezTo>
              </a:path>
            </a:pathLst>
          </a:custGeom>
          <a:noFill/>
          <a:ln w="38100" cap="flat" cmpd="sng">
            <a:solidFill>
              <a:schemeClr val="accent2"/>
            </a:solidFill>
            <a:prstDash val="sysDot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27" name="Freeform 15"/>
          <p:cNvSpPr>
            <a:spLocks/>
          </p:cNvSpPr>
          <p:nvPr/>
        </p:nvSpPr>
        <p:spPr bwMode="auto">
          <a:xfrm>
            <a:off x="1852613" y="1524001"/>
            <a:ext cx="1028700" cy="1812925"/>
          </a:xfrm>
          <a:custGeom>
            <a:avLst/>
            <a:gdLst>
              <a:gd name="T0" fmla="*/ 0 w 648"/>
              <a:gd name="T1" fmla="*/ 0 h 1142"/>
              <a:gd name="T2" fmla="*/ 317 w 648"/>
              <a:gd name="T3" fmla="*/ 576 h 1142"/>
              <a:gd name="T4" fmla="*/ 648 w 648"/>
              <a:gd name="T5" fmla="*/ 1142 h 11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48" h="1142">
                <a:moveTo>
                  <a:pt x="0" y="0"/>
                </a:moveTo>
                <a:cubicBezTo>
                  <a:pt x="104" y="193"/>
                  <a:pt x="209" y="386"/>
                  <a:pt x="317" y="576"/>
                </a:cubicBezTo>
                <a:cubicBezTo>
                  <a:pt x="425" y="766"/>
                  <a:pt x="568" y="1008"/>
                  <a:pt x="648" y="1142"/>
                </a:cubicBezTo>
              </a:path>
            </a:pathLst>
          </a:custGeom>
          <a:noFill/>
          <a:ln w="38100" cap="flat" cmpd="sng">
            <a:solidFill>
              <a:schemeClr val="accent2"/>
            </a:solidFill>
            <a:prstDash val="sysDot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28" name="Freeform 16"/>
          <p:cNvSpPr>
            <a:spLocks/>
          </p:cNvSpPr>
          <p:nvPr/>
        </p:nvSpPr>
        <p:spPr bwMode="auto">
          <a:xfrm>
            <a:off x="3444876" y="3286126"/>
            <a:ext cx="309563" cy="277813"/>
          </a:xfrm>
          <a:custGeom>
            <a:avLst/>
            <a:gdLst>
              <a:gd name="T0" fmla="*/ 0 w 195"/>
              <a:gd name="T1" fmla="*/ 0 h 175"/>
              <a:gd name="T2" fmla="*/ 76 w 195"/>
              <a:gd name="T3" fmla="*/ 77 h 175"/>
              <a:gd name="T4" fmla="*/ 195 w 195"/>
              <a:gd name="T5" fmla="*/ 175 h 1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95" h="175">
                <a:moveTo>
                  <a:pt x="0" y="0"/>
                </a:moveTo>
                <a:cubicBezTo>
                  <a:pt x="22" y="24"/>
                  <a:pt x="44" y="48"/>
                  <a:pt x="76" y="77"/>
                </a:cubicBezTo>
                <a:cubicBezTo>
                  <a:pt x="108" y="106"/>
                  <a:pt x="164" y="153"/>
                  <a:pt x="195" y="175"/>
                </a:cubicBezTo>
              </a:path>
            </a:pathLst>
          </a:custGeom>
          <a:noFill/>
          <a:ln w="38100" cmpd="sng">
            <a:solidFill>
              <a:srgbClr val="333399">
                <a:alpha val="70000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29" name="AutoShape 17"/>
          <p:cNvSpPr>
            <a:spLocks noChangeArrowheads="1"/>
          </p:cNvSpPr>
          <p:nvPr/>
        </p:nvSpPr>
        <p:spPr bwMode="auto">
          <a:xfrm>
            <a:off x="3565526" y="2879725"/>
            <a:ext cx="550863" cy="331788"/>
          </a:xfrm>
          <a:prstGeom prst="wedgeRectCallout">
            <a:avLst>
              <a:gd name="adj1" fmla="val -47407"/>
              <a:gd name="adj2" fmla="val 108375"/>
            </a:avLst>
          </a:prstGeom>
          <a:solidFill>
            <a:srgbClr val="003366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/>
            <a:r>
              <a:rPr lang="zh-TW" altLang="en-US">
                <a:solidFill>
                  <a:schemeClr val="bg1"/>
                </a:solidFill>
                <a:ea typeface="SimHei" panose="02010609060101010101" pitchFamily="49" charset="-122"/>
              </a:rPr>
              <a:t>運河</a:t>
            </a:r>
          </a:p>
        </p:txBody>
      </p:sp>
      <p:sp>
        <p:nvSpPr>
          <p:cNvPr id="90130" name="Text Box 18"/>
          <p:cNvSpPr txBox="1">
            <a:spLocks noChangeArrowheads="1"/>
          </p:cNvSpPr>
          <p:nvPr/>
        </p:nvSpPr>
        <p:spPr bwMode="auto">
          <a:xfrm>
            <a:off x="4746625" y="2473325"/>
            <a:ext cx="2063750" cy="13081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zh-TW" altLang="en-US">
                <a:ea typeface="SimHei" panose="02010609060101010101" pitchFamily="49" charset="-122"/>
              </a:rPr>
              <a:t>希臘人每兩年在此舉行地峽運動會，其規模僅次於奧林匹克運動會。</a:t>
            </a:r>
          </a:p>
        </p:txBody>
      </p:sp>
      <p:sp>
        <p:nvSpPr>
          <p:cNvPr id="90131" name="AutoShape 19"/>
          <p:cNvSpPr>
            <a:spLocks noChangeArrowheads="1"/>
          </p:cNvSpPr>
          <p:nvPr/>
        </p:nvSpPr>
        <p:spPr bwMode="auto">
          <a:xfrm>
            <a:off x="2027239" y="4002089"/>
            <a:ext cx="1368425" cy="1006475"/>
          </a:xfrm>
          <a:prstGeom prst="wedgeRectCallout">
            <a:avLst>
              <a:gd name="adj1" fmla="val 40718"/>
              <a:gd name="adj2" fmla="val -81074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zh-TW" altLang="en-US">
                <a:ea typeface="SimHei" panose="02010609060101010101" pitchFamily="49" charset="-122"/>
              </a:rPr>
              <a:t>小船就拖曳上岸，大船就卸貨轉運</a:t>
            </a:r>
          </a:p>
        </p:txBody>
      </p:sp>
    </p:spTree>
    <p:extLst>
      <p:ext uri="{BB962C8B-B14F-4D97-AF65-F5344CB8AC3E}">
        <p14:creationId xmlns:p14="http://schemas.microsoft.com/office/powerpoint/2010/main" val="3727244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3" dur="500"/>
                                        <p:tgtEl>
                                          <p:spTgt spid="90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6" dur="500"/>
                                        <p:tgtEl>
                                          <p:spTgt spid="90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5" grpId="0" animBg="1"/>
      <p:bldP spid="90118" grpId="0" animBg="1"/>
      <p:bldP spid="90121" grpId="0" animBg="1"/>
      <p:bldP spid="90122" grpId="0" animBg="1"/>
      <p:bldP spid="90122" grpId="1" animBg="1"/>
      <p:bldP spid="90123" grpId="0" animBg="1"/>
      <p:bldP spid="90124" grpId="0" animBg="1"/>
      <p:bldP spid="90125" grpId="0" animBg="1"/>
      <p:bldP spid="90126" grpId="0" animBg="1"/>
      <p:bldP spid="90127" grpId="0" animBg="1"/>
      <p:bldP spid="90128" grpId="0" animBg="1"/>
      <p:bldP spid="90129" grpId="0" animBg="1"/>
      <p:bldP spid="90130" grpId="0" animBg="1"/>
      <p:bldP spid="90130" grpId="1" animBg="1"/>
      <p:bldP spid="90131" grpId="0" animBg="1"/>
      <p:bldP spid="90131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2" descr="Canal_of_korinth_gree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268"/>
          <a:stretch>
            <a:fillRect/>
          </a:stretch>
        </p:blipFill>
        <p:spPr bwMode="auto">
          <a:xfrm>
            <a:off x="1524000" y="1"/>
            <a:ext cx="9144000" cy="686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1139" name="Text Box 3"/>
          <p:cNvSpPr txBox="1">
            <a:spLocks noChangeArrowheads="1"/>
          </p:cNvSpPr>
          <p:nvPr/>
        </p:nvSpPr>
        <p:spPr bwMode="auto">
          <a:xfrm>
            <a:off x="1938339" y="5349875"/>
            <a:ext cx="2723823" cy="1317284"/>
          </a:xfrm>
          <a:prstGeom prst="rect">
            <a:avLst/>
          </a:prstGeom>
          <a:solidFill>
            <a:srgbClr val="000000">
              <a:alpha val="600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Aft>
                <a:spcPct val="30000"/>
              </a:spcAft>
            </a:pPr>
            <a:r>
              <a:rPr lang="zh-TW" altLang="en-US" sz="2400">
                <a:solidFill>
                  <a:schemeClr val="bg1"/>
                </a:solidFill>
                <a:ea typeface="SimHei" panose="02010609060101010101" pitchFamily="49" charset="-122"/>
              </a:rPr>
              <a:t>哥林多運河</a:t>
            </a:r>
          </a:p>
          <a:p>
            <a:pPr>
              <a:spcAft>
                <a:spcPct val="20000"/>
              </a:spcAft>
            </a:pPr>
            <a:r>
              <a:rPr lang="zh-TW" altLang="en-US" sz="2200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尼祿時動工開鑿</a:t>
            </a:r>
          </a:p>
          <a:p>
            <a:r>
              <a:rPr lang="en-US" altLang="zh-TW" sz="2200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19</a:t>
            </a:r>
            <a:r>
              <a:rPr lang="zh-TW" altLang="en-US" sz="2200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世紀末才完工通航</a:t>
            </a:r>
          </a:p>
        </p:txBody>
      </p:sp>
    </p:spTree>
    <p:extLst>
      <p:ext uri="{BB962C8B-B14F-4D97-AF65-F5344CB8AC3E}">
        <p14:creationId xmlns:p14="http://schemas.microsoft.com/office/powerpoint/2010/main" val="1797937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2" descr="Corinth canal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6539" y="0"/>
            <a:ext cx="66373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163" name="Text Box 3"/>
          <p:cNvSpPr txBox="1">
            <a:spLocks noChangeArrowheads="1"/>
          </p:cNvSpPr>
          <p:nvPr/>
        </p:nvSpPr>
        <p:spPr bwMode="auto">
          <a:xfrm>
            <a:off x="1414627" y="5456407"/>
            <a:ext cx="2723823" cy="1317284"/>
          </a:xfrm>
          <a:prstGeom prst="rect">
            <a:avLst/>
          </a:prstGeom>
          <a:solidFill>
            <a:srgbClr val="000000">
              <a:alpha val="600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Aft>
                <a:spcPct val="30000"/>
              </a:spcAft>
            </a:pPr>
            <a:r>
              <a:rPr lang="zh-TW" altLang="en-US" sz="2400">
                <a:solidFill>
                  <a:schemeClr val="bg1"/>
                </a:solidFill>
                <a:ea typeface="SimHei" panose="02010609060101010101" pitchFamily="49" charset="-122"/>
              </a:rPr>
              <a:t>哥林多運河</a:t>
            </a:r>
          </a:p>
          <a:p>
            <a:pPr>
              <a:spcAft>
                <a:spcPct val="20000"/>
              </a:spcAft>
            </a:pPr>
            <a:r>
              <a:rPr lang="zh-TW" altLang="en-US" sz="2200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尼祿時動工開鑿</a:t>
            </a:r>
          </a:p>
          <a:p>
            <a:r>
              <a:rPr lang="en-US" altLang="zh-TW" sz="2200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19</a:t>
            </a:r>
            <a:r>
              <a:rPr lang="zh-TW" altLang="en-US" sz="2200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世紀末才完工通航</a:t>
            </a:r>
          </a:p>
        </p:txBody>
      </p:sp>
    </p:spTree>
    <p:extLst>
      <p:ext uri="{BB962C8B-B14F-4D97-AF65-F5344CB8AC3E}">
        <p14:creationId xmlns:p14="http://schemas.microsoft.com/office/powerpoint/2010/main" val="1060853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2" descr="streets-and-acrocorinth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3187" name="Text Box 3"/>
          <p:cNvSpPr txBox="1">
            <a:spLocks noChangeArrowheads="1"/>
          </p:cNvSpPr>
          <p:nvPr/>
        </p:nvSpPr>
        <p:spPr bwMode="auto">
          <a:xfrm>
            <a:off x="1679575" y="120650"/>
            <a:ext cx="4701928" cy="2231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Aft>
                <a:spcPct val="30000"/>
              </a:spcAft>
            </a:pPr>
            <a:r>
              <a:rPr lang="zh-TW" altLang="en-US" sz="2400" dirty="0">
                <a:ea typeface="SimHei" panose="02010609060101010101" pitchFamily="49" charset="-122"/>
              </a:rPr>
              <a:t>哥林多</a:t>
            </a:r>
            <a:r>
              <a:rPr lang="zh-TW" altLang="en-US" sz="2000" dirty="0">
                <a:ea typeface="SimHei" panose="02010609060101010101" pitchFamily="49" charset="-122"/>
              </a:rPr>
              <a:t>：</a:t>
            </a:r>
            <a:r>
              <a:rPr lang="zh-TW" altLang="en-US" sz="2200" dirty="0">
                <a:ea typeface="SimHei" panose="02010609060101010101" pitchFamily="49" charset="-122"/>
              </a:rPr>
              <a:t>古街道遺跡</a:t>
            </a:r>
          </a:p>
          <a:p>
            <a:pPr>
              <a:spcAft>
                <a:spcPct val="30000"/>
              </a:spcAft>
            </a:pPr>
            <a:r>
              <a:rPr lang="zh-TW" altLang="en-US" sz="2200" dirty="0">
                <a:ea typeface="SimHei" panose="02010609060101010101" pitchFamily="49" charset="-122"/>
              </a:rPr>
              <a:t>亞該亞首府</a:t>
            </a:r>
          </a:p>
          <a:p>
            <a:pPr>
              <a:spcAft>
                <a:spcPct val="30000"/>
              </a:spcAft>
            </a:pPr>
            <a:r>
              <a:rPr lang="zh-TW" altLang="en-US" sz="2200" dirty="0">
                <a:ea typeface="SimHei" panose="02010609060101010101" pitchFamily="49" charset="-122"/>
              </a:rPr>
              <a:t>保羅時代希臘第一大城，人口約</a:t>
            </a:r>
            <a:r>
              <a:rPr lang="en-US" altLang="zh-TW" sz="2200" dirty="0">
                <a:ea typeface="SimHei" panose="02010609060101010101" pitchFamily="49" charset="-122"/>
              </a:rPr>
              <a:t>25</a:t>
            </a:r>
            <a:r>
              <a:rPr lang="zh-TW" altLang="en-US" sz="2200" dirty="0">
                <a:ea typeface="SimHei" panose="02010609060101010101" pitchFamily="49" charset="-122"/>
              </a:rPr>
              <a:t>萬</a:t>
            </a:r>
          </a:p>
          <a:p>
            <a:pPr>
              <a:spcAft>
                <a:spcPct val="30000"/>
              </a:spcAft>
            </a:pPr>
            <a:r>
              <a:rPr lang="zh-TW" altLang="en-US" sz="2200" dirty="0">
                <a:ea typeface="SimHei" panose="02010609060101010101" pitchFamily="49" charset="-122"/>
              </a:rPr>
              <a:t>人種複雜，一大部分是奴隸</a:t>
            </a:r>
          </a:p>
          <a:p>
            <a:pPr>
              <a:spcAft>
                <a:spcPct val="30000"/>
              </a:spcAft>
            </a:pPr>
            <a:r>
              <a:rPr lang="zh-TW" altLang="en-US" sz="2200" dirty="0">
                <a:ea typeface="SimHei" panose="02010609060101010101" pitchFamily="49" charset="-122"/>
              </a:rPr>
              <a:t>居民以荒淫放蕩著稱</a:t>
            </a:r>
          </a:p>
        </p:txBody>
      </p:sp>
    </p:spTree>
    <p:extLst>
      <p:ext uri="{BB962C8B-B14F-4D97-AF65-F5344CB8AC3E}">
        <p14:creationId xmlns:p14="http://schemas.microsoft.com/office/powerpoint/2010/main" val="1059047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7666" name="Picture 2" descr="streets-and-acrocorinth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7667" name="Text Box 3"/>
          <p:cNvSpPr txBox="1">
            <a:spLocks noChangeArrowheads="1"/>
          </p:cNvSpPr>
          <p:nvPr/>
        </p:nvSpPr>
        <p:spPr bwMode="auto">
          <a:xfrm>
            <a:off x="1679576" y="120651"/>
            <a:ext cx="2775119" cy="911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Aft>
                <a:spcPct val="30000"/>
              </a:spcAft>
            </a:pPr>
            <a:r>
              <a:rPr lang="zh-TW" altLang="en-US" sz="2400">
                <a:ea typeface="SimHei" panose="02010609060101010101" pitchFamily="49" charset="-122"/>
              </a:rPr>
              <a:t>哥林多</a:t>
            </a:r>
            <a:r>
              <a:rPr lang="zh-TW" altLang="en-US" sz="2000">
                <a:ea typeface="SimHei" panose="02010609060101010101" pitchFamily="49" charset="-122"/>
              </a:rPr>
              <a:t>：</a:t>
            </a:r>
            <a:r>
              <a:rPr lang="zh-TW" altLang="en-US" sz="2200">
                <a:ea typeface="SimHei" panose="02010609060101010101" pitchFamily="49" charset="-122"/>
              </a:rPr>
              <a:t>古街道遺跡</a:t>
            </a:r>
          </a:p>
          <a:p>
            <a:pPr>
              <a:spcAft>
                <a:spcPct val="30000"/>
              </a:spcAft>
            </a:pPr>
            <a:endParaRPr lang="zh-TW" altLang="en-US" sz="2200">
              <a:ea typeface="SimHei" panose="02010609060101010101" pitchFamily="49" charset="-122"/>
            </a:endParaRPr>
          </a:p>
        </p:txBody>
      </p:sp>
      <p:sp>
        <p:nvSpPr>
          <p:cNvPr id="497668" name="AutoShape 4"/>
          <p:cNvSpPr>
            <a:spLocks noChangeArrowheads="1"/>
          </p:cNvSpPr>
          <p:nvPr/>
        </p:nvSpPr>
        <p:spPr bwMode="auto">
          <a:xfrm>
            <a:off x="6751638" y="188914"/>
            <a:ext cx="3719512" cy="1893887"/>
          </a:xfrm>
          <a:prstGeom prst="wedgeRectCallout">
            <a:avLst>
              <a:gd name="adj1" fmla="val -76037"/>
              <a:gd name="adj2" fmla="val -21167"/>
            </a:avLst>
          </a:prstGeom>
          <a:solidFill>
            <a:srgbClr val="0033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spcAft>
                <a:spcPct val="20000"/>
              </a:spcAft>
            </a:pPr>
            <a:r>
              <a:rPr lang="zh-TW" altLang="en-US" sz="2200">
                <a:solidFill>
                  <a:schemeClr val="bg1"/>
                </a:solidFill>
                <a:ea typeface="SimHei" panose="02010609060101010101" pitchFamily="49" charset="-122"/>
              </a:rPr>
              <a:t>衛城：上有阿芙蘿黛女神廟</a:t>
            </a:r>
          </a:p>
          <a:p>
            <a:pPr>
              <a:spcAft>
                <a:spcPct val="20000"/>
              </a:spcAft>
            </a:pPr>
            <a:r>
              <a:rPr lang="en-US" altLang="zh-TW" sz="2200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(</a:t>
            </a:r>
            <a:r>
              <a:rPr lang="zh-TW" altLang="en-US" sz="2200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相當於羅馬神話的維納斯，</a:t>
            </a:r>
          </a:p>
          <a:p>
            <a:pPr>
              <a:spcAft>
                <a:spcPct val="20000"/>
              </a:spcAft>
            </a:pPr>
            <a:r>
              <a:rPr lang="zh-TW" altLang="en-US" sz="2200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為愛、美與性感之女神</a:t>
            </a:r>
            <a:r>
              <a:rPr lang="en-US" altLang="zh-TW" sz="2200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)</a:t>
            </a:r>
            <a:r>
              <a:rPr lang="zh-TW" altLang="en-US" sz="2200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，</a:t>
            </a:r>
          </a:p>
          <a:p>
            <a:pPr>
              <a:spcAft>
                <a:spcPct val="20000"/>
              </a:spcAft>
            </a:pPr>
            <a:r>
              <a:rPr lang="zh-TW" altLang="en-US" sz="2200">
                <a:solidFill>
                  <a:schemeClr val="bg1"/>
                </a:solidFill>
                <a:ea typeface="SimHei" panose="02010609060101010101" pitchFamily="49" charset="-122"/>
              </a:rPr>
              <a:t>其中有一千廟妓。</a:t>
            </a:r>
          </a:p>
        </p:txBody>
      </p:sp>
    </p:spTree>
    <p:extLst>
      <p:ext uri="{BB962C8B-B14F-4D97-AF65-F5344CB8AC3E}">
        <p14:creationId xmlns:p14="http://schemas.microsoft.com/office/powerpoint/2010/main" val="1885989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766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2" descr="apollo-w-acropolis-cc-clixyou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4211" name="Text Box 3"/>
          <p:cNvSpPr txBox="1">
            <a:spLocks noChangeArrowheads="1"/>
          </p:cNvSpPr>
          <p:nvPr/>
        </p:nvSpPr>
        <p:spPr bwMode="auto">
          <a:xfrm>
            <a:off x="1679575" y="120650"/>
            <a:ext cx="1098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Aft>
                <a:spcPct val="30000"/>
              </a:spcAft>
            </a:pPr>
            <a:r>
              <a:rPr lang="zh-TW" altLang="en-US" sz="2400">
                <a:solidFill>
                  <a:schemeClr val="bg1"/>
                </a:solidFill>
                <a:ea typeface="SimHei" panose="02010609060101010101" pitchFamily="49" charset="-122"/>
              </a:rPr>
              <a:t>哥林多</a:t>
            </a:r>
          </a:p>
        </p:txBody>
      </p:sp>
      <p:sp>
        <p:nvSpPr>
          <p:cNvPr id="94212" name="AutoShape 4"/>
          <p:cNvSpPr>
            <a:spLocks noChangeArrowheads="1"/>
          </p:cNvSpPr>
          <p:nvPr/>
        </p:nvSpPr>
        <p:spPr bwMode="auto">
          <a:xfrm>
            <a:off x="3151188" y="1244600"/>
            <a:ext cx="800100" cy="444500"/>
          </a:xfrm>
          <a:prstGeom prst="wedgeRectCallout">
            <a:avLst>
              <a:gd name="adj1" fmla="val -100991"/>
              <a:gd name="adj2" fmla="val 47500"/>
            </a:avLst>
          </a:prstGeom>
          <a:solidFill>
            <a:srgbClr val="0033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spcAft>
                <a:spcPct val="20000"/>
              </a:spcAft>
            </a:pPr>
            <a:r>
              <a:rPr lang="zh-TW" altLang="en-US" sz="2200">
                <a:solidFill>
                  <a:schemeClr val="bg1"/>
                </a:solidFill>
                <a:ea typeface="SimHei" panose="02010609060101010101" pitchFamily="49" charset="-122"/>
              </a:rPr>
              <a:t>衛城</a:t>
            </a:r>
          </a:p>
        </p:txBody>
      </p:sp>
      <p:sp>
        <p:nvSpPr>
          <p:cNvPr id="94213" name="AutoShape 5"/>
          <p:cNvSpPr>
            <a:spLocks noChangeArrowheads="1"/>
          </p:cNvSpPr>
          <p:nvPr/>
        </p:nvSpPr>
        <p:spPr bwMode="auto">
          <a:xfrm>
            <a:off x="7158038" y="2133600"/>
            <a:ext cx="1873250" cy="533400"/>
          </a:xfrm>
          <a:prstGeom prst="wedgeRectCallout">
            <a:avLst>
              <a:gd name="adj1" fmla="val -25338"/>
              <a:gd name="adj2" fmla="val 111903"/>
            </a:avLst>
          </a:prstGeom>
          <a:solidFill>
            <a:srgbClr val="0033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zh-TW" altLang="en-US" sz="2200">
                <a:solidFill>
                  <a:schemeClr val="bg1"/>
                </a:solidFill>
                <a:ea typeface="SimHei" panose="02010609060101010101" pitchFamily="49" charset="-122"/>
              </a:rPr>
              <a:t>太陽神廟遺跡</a:t>
            </a:r>
          </a:p>
        </p:txBody>
      </p:sp>
    </p:spTree>
    <p:extLst>
      <p:ext uri="{BB962C8B-B14F-4D97-AF65-F5344CB8AC3E}">
        <p14:creationId xmlns:p14="http://schemas.microsoft.com/office/powerpoint/2010/main" val="958901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2" grpId="0" animBg="1"/>
      <p:bldP spid="942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Picture 2" descr="DSCN0362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5235" name="Text Box 3"/>
          <p:cNvSpPr txBox="1">
            <a:spLocks noChangeArrowheads="1"/>
          </p:cNvSpPr>
          <p:nvPr/>
        </p:nvSpPr>
        <p:spPr bwMode="auto">
          <a:xfrm>
            <a:off x="1679575" y="120650"/>
            <a:ext cx="2622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Aft>
                <a:spcPct val="30000"/>
              </a:spcAft>
            </a:pPr>
            <a:r>
              <a:rPr lang="zh-TW" altLang="en-US" sz="2400">
                <a:solidFill>
                  <a:schemeClr val="bg1"/>
                </a:solidFill>
                <a:ea typeface="SimHei" panose="02010609060101010101" pitchFamily="49" charset="-122"/>
              </a:rPr>
              <a:t>哥林多的衛城遺跡</a:t>
            </a:r>
          </a:p>
        </p:txBody>
      </p:sp>
    </p:spTree>
    <p:extLst>
      <p:ext uri="{BB962C8B-B14F-4D97-AF65-F5344CB8AC3E}">
        <p14:creationId xmlns:p14="http://schemas.microsoft.com/office/powerpoint/2010/main" val="423973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Picture 2" descr="Corinth_plain_and_excavations_from_Acrocorinth,_tb0508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6260" name="Text Box 4"/>
          <p:cNvSpPr txBox="1">
            <a:spLocks noChangeArrowheads="1"/>
          </p:cNvSpPr>
          <p:nvPr/>
        </p:nvSpPr>
        <p:spPr bwMode="auto">
          <a:xfrm>
            <a:off x="1679575" y="138113"/>
            <a:ext cx="2622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Aft>
                <a:spcPct val="30000"/>
              </a:spcAft>
            </a:pPr>
            <a:r>
              <a:rPr lang="zh-TW" altLang="en-US" sz="2400">
                <a:ea typeface="SimHei" panose="02010609060101010101" pitchFamily="49" charset="-122"/>
              </a:rPr>
              <a:t>從衛城俯瞰哥林多</a:t>
            </a:r>
            <a:endParaRPr lang="zh-TW" altLang="en-US" sz="2000">
              <a:ea typeface="新細明體" panose="02020500000000000000" pitchFamily="18" charset="-120"/>
            </a:endParaRPr>
          </a:p>
        </p:txBody>
      </p:sp>
      <p:sp>
        <p:nvSpPr>
          <p:cNvPr id="96261" name="Oval 5"/>
          <p:cNvSpPr>
            <a:spLocks noChangeArrowheads="1"/>
          </p:cNvSpPr>
          <p:nvPr/>
        </p:nvSpPr>
        <p:spPr bwMode="auto">
          <a:xfrm>
            <a:off x="5057776" y="3416300"/>
            <a:ext cx="2841625" cy="908050"/>
          </a:xfrm>
          <a:prstGeom prst="ellipse">
            <a:avLst/>
          </a:prstGeom>
          <a:noFill/>
          <a:ln w="38100">
            <a:solidFill>
              <a:srgbClr val="FFFF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6262" name="AutoShape 6"/>
          <p:cNvSpPr>
            <a:spLocks noChangeArrowheads="1"/>
          </p:cNvSpPr>
          <p:nvPr/>
        </p:nvSpPr>
        <p:spPr bwMode="auto">
          <a:xfrm>
            <a:off x="2933701" y="3892550"/>
            <a:ext cx="1603375" cy="419100"/>
          </a:xfrm>
          <a:prstGeom prst="wedgeRectCallout">
            <a:avLst>
              <a:gd name="adj1" fmla="val 90792"/>
              <a:gd name="adj2" fmla="val -32954"/>
            </a:avLst>
          </a:prstGeom>
          <a:solidFill>
            <a:srgbClr val="0033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zh-TW" altLang="en-US" sz="2200">
                <a:solidFill>
                  <a:schemeClr val="bg1"/>
                </a:solidFill>
                <a:ea typeface="SimHei" panose="02010609060101010101" pitchFamily="49" charset="-122"/>
              </a:rPr>
              <a:t>哥林多古城</a:t>
            </a:r>
          </a:p>
        </p:txBody>
      </p:sp>
      <p:sp>
        <p:nvSpPr>
          <p:cNvPr id="96264" name="AutoShape 8"/>
          <p:cNvSpPr>
            <a:spLocks noChangeArrowheads="1"/>
          </p:cNvSpPr>
          <p:nvPr/>
        </p:nvSpPr>
        <p:spPr bwMode="auto">
          <a:xfrm>
            <a:off x="8783638" y="1203325"/>
            <a:ext cx="1604962" cy="419100"/>
          </a:xfrm>
          <a:prstGeom prst="wedgeRectCallout">
            <a:avLst>
              <a:gd name="adj1" fmla="val 59981"/>
              <a:gd name="adj2" fmla="val 143940"/>
            </a:avLst>
          </a:prstGeom>
          <a:solidFill>
            <a:srgbClr val="0033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zh-TW" altLang="en-US" sz="2200">
                <a:solidFill>
                  <a:schemeClr val="bg1"/>
                </a:solidFill>
                <a:ea typeface="SimHei" panose="02010609060101010101" pitchFamily="49" charset="-122"/>
              </a:rPr>
              <a:t>哥林多運河</a:t>
            </a:r>
          </a:p>
        </p:txBody>
      </p:sp>
    </p:spTree>
    <p:extLst>
      <p:ext uri="{BB962C8B-B14F-4D97-AF65-F5344CB8AC3E}">
        <p14:creationId xmlns:p14="http://schemas.microsoft.com/office/powerpoint/2010/main" val="998367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61" grpId="0" animBg="1"/>
      <p:bldP spid="96262" grpId="0" animBg="1"/>
      <p:bldP spid="9626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46648" y="3064690"/>
            <a:ext cx="768351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 smtClean="0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2.2</a:t>
            </a:r>
            <a:r>
              <a:rPr lang="zh-CN" altLang="en-US" sz="3200" dirty="0" smtClean="0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、</a:t>
            </a:r>
            <a:r>
              <a:rPr lang="zh-CN" altLang="en-US" sz="3200" dirty="0" smtClean="0"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前書的鑰</a:t>
            </a:r>
            <a:r>
              <a:rPr lang="zh-CN" altLang="en-US" sz="3200" dirty="0"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節與鑰字</a:t>
            </a:r>
            <a:r>
              <a:rPr lang="zh-TW" altLang="en-US" sz="3200" dirty="0"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 </a:t>
            </a:r>
            <a:r>
              <a:rPr lang="en-US" altLang="zh-TW" sz="3200" dirty="0"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: </a:t>
            </a:r>
            <a:r>
              <a:rPr lang="en-US" altLang="zh-TW" sz="3200" dirty="0" smtClean="0">
                <a:solidFill>
                  <a:srgbClr val="C00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2</a:t>
            </a:r>
            <a:r>
              <a:rPr lang="en-US" altLang="zh-CN" sz="3200" dirty="0" smtClean="0">
                <a:solidFill>
                  <a:srgbClr val="C00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:2</a:t>
            </a:r>
            <a:r>
              <a:rPr lang="en-US" altLang="zh-CN" sz="3200" dirty="0" smtClean="0">
                <a:solidFill>
                  <a:srgbClr val="C00000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; </a:t>
            </a:r>
            <a:r>
              <a:rPr lang="en-US" altLang="zh-CN" sz="3200" dirty="0" smtClean="0">
                <a:solidFill>
                  <a:srgbClr val="C00000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 </a:t>
            </a:r>
            <a:r>
              <a:rPr lang="zh-CN" altLang="en-US" sz="3200" dirty="0" smtClean="0">
                <a:solidFill>
                  <a:srgbClr val="C00000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十</a:t>
            </a:r>
            <a:r>
              <a:rPr lang="zh-CN" altLang="en-US" sz="3200" dirty="0" smtClean="0">
                <a:solidFill>
                  <a:srgbClr val="C00000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字架 </a:t>
            </a:r>
            <a:endParaRPr lang="zh-TW" altLang="en-US" sz="3200" dirty="0">
              <a:solidFill>
                <a:srgbClr val="C00000"/>
              </a:solidFill>
              <a:latin typeface="SimHei" panose="02010609060101010101" pitchFamily="49" charset="-122"/>
              <a:ea typeface="SimHei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27405" y="849671"/>
            <a:ext cx="1204534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2.1. </a:t>
            </a:r>
            <a:r>
              <a:rPr lang="zh-CN" altLang="en-US" sz="3200" dirty="0">
                <a:latin typeface="SimHei" panose="02010609060101010101" pitchFamily="49" charset="-122"/>
                <a:ea typeface="SimHei" panose="02010609060101010101" pitchFamily="49" charset="-122"/>
              </a:rPr>
              <a:t>前書的寫作背景和目的</a:t>
            </a:r>
            <a:r>
              <a:rPr lang="zh-TW" altLang="en-US" sz="3200" dirty="0">
                <a:latin typeface="SimHei" panose="02010609060101010101" pitchFamily="49" charset="-122"/>
                <a:ea typeface="SimHei" panose="02010609060101010101" pitchFamily="49" charset="-122"/>
              </a:rPr>
              <a:t> </a:t>
            </a:r>
            <a:r>
              <a:rPr lang="en-US" altLang="zh-TW" sz="3200" dirty="0">
                <a:latin typeface="SimHei" panose="02010609060101010101" pitchFamily="49" charset="-122"/>
                <a:ea typeface="SimHei" panose="02010609060101010101" pitchFamily="49" charset="-122"/>
              </a:rPr>
              <a:t>: </a:t>
            </a:r>
            <a:r>
              <a:rPr lang="zh-CN" altLang="en-US" sz="3200" dirty="0">
                <a:latin typeface="SimHei" panose="02010609060101010101" pitchFamily="49" charset="-122"/>
                <a:ea typeface="SimHei" panose="02010609060101010101" pitchFamily="49" charset="-122"/>
              </a:rPr>
              <a:t>成長中的教會面臨的問題</a:t>
            </a:r>
            <a:endParaRPr lang="en-US" altLang="zh-CN" sz="3200" dirty="0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r>
              <a:rPr lang="zh-TW" altLang="en-US" sz="3200" dirty="0">
                <a:solidFill>
                  <a:srgbClr val="C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派別</a:t>
            </a:r>
            <a:r>
              <a:rPr lang="zh-CN" altLang="en-US" sz="3200" dirty="0">
                <a:solidFill>
                  <a:srgbClr val="C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、</a:t>
            </a:r>
            <a:r>
              <a:rPr lang="zh-TW" altLang="en-US" sz="3200" dirty="0">
                <a:solidFill>
                  <a:srgbClr val="C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紛爭</a:t>
            </a:r>
            <a:r>
              <a:rPr lang="zh-CN" altLang="en-US" sz="3200" dirty="0">
                <a:solidFill>
                  <a:srgbClr val="C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、</a:t>
            </a:r>
            <a:r>
              <a:rPr lang="zh-TW" altLang="en-US" sz="3200" dirty="0">
                <a:solidFill>
                  <a:srgbClr val="C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論斷</a:t>
            </a:r>
            <a:r>
              <a:rPr lang="zh-CN" altLang="en-US" sz="3200" dirty="0">
                <a:solidFill>
                  <a:srgbClr val="C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、</a:t>
            </a:r>
            <a:r>
              <a:rPr lang="zh-TW" altLang="en-US" sz="3200" dirty="0">
                <a:solidFill>
                  <a:srgbClr val="C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訴訟</a:t>
            </a:r>
            <a:r>
              <a:rPr lang="zh-CN" altLang="en-US" sz="3200" dirty="0">
                <a:solidFill>
                  <a:srgbClr val="C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、</a:t>
            </a:r>
            <a:r>
              <a:rPr lang="zh-TW" altLang="en-US" sz="3200" dirty="0">
                <a:solidFill>
                  <a:srgbClr val="C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淫亂</a:t>
            </a:r>
            <a:r>
              <a:rPr lang="zh-CN" altLang="en-US" sz="3200" dirty="0">
                <a:solidFill>
                  <a:srgbClr val="C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、</a:t>
            </a:r>
            <a:r>
              <a:rPr lang="zh-TW" altLang="en-US" sz="3200" dirty="0">
                <a:solidFill>
                  <a:srgbClr val="C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婚姻</a:t>
            </a:r>
            <a:r>
              <a:rPr lang="zh-CN" altLang="en-US" sz="3200" dirty="0">
                <a:solidFill>
                  <a:srgbClr val="C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、</a:t>
            </a:r>
            <a:r>
              <a:rPr lang="zh-TW" altLang="en-US" sz="3200" dirty="0">
                <a:solidFill>
                  <a:srgbClr val="C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復活</a:t>
            </a:r>
            <a:r>
              <a:rPr lang="zh-CN" altLang="en-US" sz="3200" dirty="0">
                <a:solidFill>
                  <a:srgbClr val="C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、</a:t>
            </a:r>
            <a:r>
              <a:rPr lang="zh-TW" altLang="en-US" sz="3200" dirty="0">
                <a:solidFill>
                  <a:srgbClr val="C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蒙頭</a:t>
            </a:r>
            <a:r>
              <a:rPr lang="zh-CN" altLang="en-US" sz="3200" dirty="0">
                <a:solidFill>
                  <a:srgbClr val="C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、</a:t>
            </a:r>
            <a:r>
              <a:rPr lang="zh-TW" altLang="en-US" sz="3200" dirty="0">
                <a:solidFill>
                  <a:srgbClr val="C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恩</a:t>
            </a:r>
            <a:r>
              <a:rPr lang="zh-TW" altLang="en-US" sz="3200" dirty="0" smtClean="0">
                <a:solidFill>
                  <a:srgbClr val="C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賜</a:t>
            </a:r>
            <a:r>
              <a:rPr lang="zh-CN" altLang="en-US" sz="3200" dirty="0" smtClean="0">
                <a:solidFill>
                  <a:srgbClr val="C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、</a:t>
            </a:r>
            <a:endParaRPr lang="en-US" altLang="zh-CN" sz="3200" dirty="0" smtClean="0">
              <a:solidFill>
                <a:srgbClr val="C0000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r>
              <a:rPr lang="zh-TW" altLang="en-US" sz="3200" dirty="0" smtClean="0">
                <a:solidFill>
                  <a:srgbClr val="C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方</a:t>
            </a:r>
            <a:r>
              <a:rPr lang="zh-TW" altLang="en-US" sz="3200" dirty="0">
                <a:solidFill>
                  <a:srgbClr val="C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言</a:t>
            </a:r>
            <a:r>
              <a:rPr lang="zh-CN" altLang="en-US" sz="3200" dirty="0">
                <a:solidFill>
                  <a:srgbClr val="C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、</a:t>
            </a:r>
            <a:r>
              <a:rPr lang="zh-TW" altLang="en-US" sz="3200" dirty="0">
                <a:solidFill>
                  <a:srgbClr val="C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奉獻</a:t>
            </a:r>
            <a:r>
              <a:rPr lang="zh-CN" altLang="en-US" sz="3200" dirty="0">
                <a:solidFill>
                  <a:srgbClr val="C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、</a:t>
            </a:r>
            <a:r>
              <a:rPr lang="zh-TW" altLang="en-US" sz="3200" dirty="0">
                <a:solidFill>
                  <a:srgbClr val="C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禮儀</a:t>
            </a:r>
            <a:r>
              <a:rPr lang="zh-CN" altLang="en-US" sz="3200" dirty="0">
                <a:solidFill>
                  <a:srgbClr val="C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、</a:t>
            </a:r>
            <a:r>
              <a:rPr lang="zh-TW" altLang="en-US" sz="3200" dirty="0">
                <a:solidFill>
                  <a:srgbClr val="C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食</a:t>
            </a:r>
            <a:r>
              <a:rPr lang="zh-TW" altLang="en-US" sz="3200" dirty="0" smtClean="0">
                <a:solidFill>
                  <a:srgbClr val="C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物</a:t>
            </a:r>
            <a:r>
              <a:rPr lang="zh-CN" altLang="en-US" sz="3200" dirty="0" smtClean="0">
                <a:solidFill>
                  <a:srgbClr val="C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、</a:t>
            </a:r>
            <a:r>
              <a:rPr lang="zh-TW" altLang="en-US" sz="3200" dirty="0" smtClean="0">
                <a:solidFill>
                  <a:srgbClr val="C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 </a:t>
            </a:r>
            <a:r>
              <a:rPr lang="zh-TW" altLang="en-US" sz="3200" dirty="0">
                <a:solidFill>
                  <a:srgbClr val="C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地</a:t>
            </a:r>
            <a:r>
              <a:rPr lang="zh-TW" altLang="en-US" sz="3200" dirty="0">
                <a:solidFill>
                  <a:srgbClr val="C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位</a:t>
            </a:r>
            <a:r>
              <a:rPr lang="en-US" altLang="zh-TW" sz="3200" dirty="0">
                <a:solidFill>
                  <a:srgbClr val="C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……..</a:t>
            </a:r>
            <a:endParaRPr lang="zh-TW" altLang="en-US" sz="3200" dirty="0">
              <a:solidFill>
                <a:srgbClr val="C0000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6649" y="141785"/>
            <a:ext cx="1204534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000" b="1" dirty="0" smtClean="0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二、哥林多前書</a:t>
            </a:r>
            <a:r>
              <a:rPr lang="zh-CN" altLang="en-US" sz="4000" b="1" dirty="0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概論</a:t>
            </a:r>
            <a:r>
              <a:rPr lang="zh-CN" altLang="en-US" sz="4000" b="1" dirty="0" smtClean="0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：</a:t>
            </a:r>
            <a:r>
              <a:rPr lang="zh-CN" altLang="en-US" sz="4000" b="1" dirty="0">
                <a:solidFill>
                  <a:srgbClr val="C00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耶穌</a:t>
            </a:r>
            <a:r>
              <a:rPr lang="zh-CN" altLang="en-US" sz="4000" b="1" dirty="0" smtClean="0">
                <a:solidFill>
                  <a:srgbClr val="C00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基督並他釘的十字架</a:t>
            </a:r>
            <a:endParaRPr lang="zh-TW" altLang="en-US" sz="4000" dirty="0">
              <a:solidFill>
                <a:srgbClr val="C00000"/>
              </a:solidFill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6648" y="4203808"/>
            <a:ext cx="1204534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smtClean="0"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2.3.</a:t>
            </a:r>
            <a:r>
              <a:rPr lang="zh-CN" altLang="en-US" sz="3200" dirty="0"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前書的中</a:t>
            </a:r>
            <a:r>
              <a:rPr lang="zh-CN" altLang="en-US" sz="3200" dirty="0" smtClean="0"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心信息</a:t>
            </a:r>
            <a:r>
              <a:rPr lang="zh-TW" altLang="en-US" sz="3200" dirty="0" smtClean="0"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 </a:t>
            </a:r>
            <a:r>
              <a:rPr lang="en-US" altLang="zh-TW" sz="3200" dirty="0" smtClean="0"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:</a:t>
            </a:r>
            <a:r>
              <a:rPr lang="zh-CN" altLang="en-US" sz="3200" dirty="0" smtClean="0"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“榮耀</a:t>
            </a:r>
            <a:r>
              <a:rPr lang="zh-CN" altLang="en-US" sz="3200" dirty="0"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的</a:t>
            </a:r>
            <a:r>
              <a:rPr lang="zh-TW" altLang="en-US" sz="3200" dirty="0" smtClean="0"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十</a:t>
            </a:r>
            <a:r>
              <a:rPr lang="zh-TW" altLang="en-US" sz="3200" dirty="0"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字</a:t>
            </a:r>
            <a:r>
              <a:rPr lang="zh-TW" altLang="en-US" sz="3200" dirty="0" smtClean="0"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架</a:t>
            </a:r>
            <a:r>
              <a:rPr lang="zh-CN" altLang="en-US" sz="3200" dirty="0" smtClean="0"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”，基督是神的智慧。</a:t>
            </a:r>
            <a:endParaRPr lang="en-US" altLang="zh-CN" sz="3200" dirty="0" smtClean="0">
              <a:latin typeface="SimHei" panose="02010609060101010101" pitchFamily="49" charset="-122"/>
              <a:ea typeface="SimHei" panose="02010609060101010101" pitchFamily="49" charset="-122"/>
              <a:cs typeface="Arial" panose="020B0604020202020204" pitchFamily="34" charset="0"/>
            </a:endParaRPr>
          </a:p>
          <a:p>
            <a:r>
              <a:rPr lang="zh-CN" altLang="en-US" sz="3200" dirty="0" smtClean="0"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一</a:t>
            </a:r>
            <a:r>
              <a:rPr lang="zh-CN" altLang="en-US" sz="3200" dirty="0" smtClean="0"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切教會問</a:t>
            </a:r>
            <a:r>
              <a:rPr lang="zh-CN" altLang="en-US" sz="3200" dirty="0" smtClean="0"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題只</a:t>
            </a:r>
            <a:r>
              <a:rPr lang="zh-CN" altLang="en-US" sz="3200" dirty="0" smtClean="0"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要靠著基督，靠著十字架的道路來解決。十字架就是神的</a:t>
            </a:r>
            <a:r>
              <a:rPr lang="zh-CN" altLang="en-US" sz="3200" u="sng" dirty="0" smtClean="0"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智慧</a:t>
            </a:r>
            <a:r>
              <a:rPr lang="zh-CN" altLang="en-US" sz="3200" dirty="0" smtClean="0"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、</a:t>
            </a:r>
            <a:r>
              <a:rPr lang="zh-CN" altLang="en-US" sz="3200" u="sng" dirty="0" smtClean="0"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公義</a:t>
            </a:r>
            <a:r>
              <a:rPr lang="zh-CN" altLang="en-US" sz="3200" dirty="0" smtClean="0"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、</a:t>
            </a:r>
            <a:r>
              <a:rPr lang="zh-CN" altLang="en-US" sz="3200" u="sng" dirty="0" smtClean="0"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聖潔</a:t>
            </a:r>
            <a:r>
              <a:rPr lang="zh-CN" altLang="en-US" sz="3200" dirty="0" smtClean="0"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、</a:t>
            </a:r>
            <a:r>
              <a:rPr lang="zh-CN" altLang="en-US" sz="3200" u="sng" dirty="0" smtClean="0"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救贖</a:t>
            </a:r>
            <a:r>
              <a:rPr lang="zh-CN" altLang="en-US" sz="3200" dirty="0" smtClean="0"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。</a:t>
            </a:r>
            <a:endParaRPr lang="en-US" altLang="zh-CN" sz="3200" dirty="0" smtClean="0">
              <a:latin typeface="SimHei" panose="02010609060101010101" pitchFamily="49" charset="-122"/>
              <a:ea typeface="SimHei" panose="02010609060101010101" pitchFamily="49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6810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257955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dirty="0" smtClean="0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2.4</a:t>
            </a:r>
            <a:r>
              <a:rPr lang="zh-CN" altLang="en-US" sz="4000" dirty="0" smtClean="0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、分段</a:t>
            </a:r>
            <a:r>
              <a:rPr lang="en-US" altLang="zh-TW" sz="4000" dirty="0" smtClean="0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:</a:t>
            </a:r>
            <a:endParaRPr lang="en-US" altLang="zh-CN" sz="4000" dirty="0" smtClean="0"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894" y="895749"/>
            <a:ext cx="6213704" cy="549673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462552" y="895749"/>
            <a:ext cx="559921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dirty="0" smtClean="0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1</a:t>
            </a:r>
            <a:r>
              <a:rPr lang="zh-CN" altLang="en-US" sz="3600" dirty="0" smtClean="0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、引言 </a:t>
            </a:r>
            <a:r>
              <a:rPr lang="en-US" altLang="zh-CN" sz="3600" dirty="0" smtClean="0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(1:1-9)</a:t>
            </a:r>
          </a:p>
          <a:p>
            <a:r>
              <a:rPr lang="en-US" altLang="zh-CN" sz="3600" dirty="0" smtClean="0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2</a:t>
            </a:r>
            <a:r>
              <a:rPr lang="zh-CN" altLang="en-US" sz="3600" dirty="0" smtClean="0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、</a:t>
            </a:r>
            <a:r>
              <a:rPr lang="zh-CN" altLang="en-US" sz="3600" dirty="0" smtClean="0">
                <a:solidFill>
                  <a:srgbClr val="C00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合一</a:t>
            </a:r>
            <a:r>
              <a:rPr lang="zh-CN" altLang="en-US" sz="3600" dirty="0" smtClean="0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對</a:t>
            </a:r>
            <a:r>
              <a:rPr lang="zh-CN" altLang="en-US" sz="3600" dirty="0" smtClean="0">
                <a:solidFill>
                  <a:srgbClr val="C00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Wingdings" panose="05000000000000000000" pitchFamily="2" charset="2"/>
              </a:rPr>
              <a:t>結黨</a:t>
            </a:r>
            <a:r>
              <a:rPr lang="en-US" altLang="zh-CN" sz="3600" dirty="0" smtClean="0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Wingdings" panose="05000000000000000000" pitchFamily="2" charset="2"/>
              </a:rPr>
              <a:t>(1:10-4:21)</a:t>
            </a:r>
          </a:p>
          <a:p>
            <a:r>
              <a:rPr lang="en-US" altLang="zh-CN" sz="3600" dirty="0" smtClean="0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Wingdings" panose="05000000000000000000" pitchFamily="2" charset="2"/>
              </a:rPr>
              <a:t>3</a:t>
            </a:r>
            <a:r>
              <a:rPr lang="zh-CN" altLang="en-US" sz="3600" dirty="0" smtClean="0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Wingdings" panose="05000000000000000000" pitchFamily="2" charset="2"/>
              </a:rPr>
              <a:t>、</a:t>
            </a:r>
            <a:r>
              <a:rPr lang="zh-CN" altLang="en-US" sz="3600" dirty="0" smtClean="0">
                <a:solidFill>
                  <a:srgbClr val="C00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Wingdings" panose="05000000000000000000" pitchFamily="2" charset="2"/>
              </a:rPr>
              <a:t>聖潔</a:t>
            </a:r>
            <a:r>
              <a:rPr lang="zh-CN" altLang="en-US" sz="3600" dirty="0" smtClean="0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Wingdings" panose="05000000000000000000" pitchFamily="2" charset="2"/>
              </a:rPr>
              <a:t>對</a:t>
            </a:r>
            <a:r>
              <a:rPr lang="zh-CN" altLang="en-US" sz="3600" dirty="0" smtClean="0">
                <a:solidFill>
                  <a:srgbClr val="C00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Wingdings" panose="05000000000000000000" pitchFamily="2" charset="2"/>
              </a:rPr>
              <a:t>淫亂</a:t>
            </a:r>
            <a:r>
              <a:rPr lang="en-US" altLang="zh-CN" sz="3600" dirty="0" smtClean="0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Wingdings" panose="05000000000000000000" pitchFamily="2" charset="2"/>
              </a:rPr>
              <a:t>(5:1-6:20)</a:t>
            </a:r>
          </a:p>
          <a:p>
            <a:r>
              <a:rPr lang="en-US" altLang="zh-CN" sz="3600" dirty="0" smtClean="0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Wingdings" panose="05000000000000000000" pitchFamily="2" charset="2"/>
              </a:rPr>
              <a:t>4</a:t>
            </a:r>
            <a:r>
              <a:rPr lang="zh-CN" altLang="en-US" sz="3600" dirty="0" smtClean="0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Wingdings" panose="05000000000000000000" pitchFamily="2" charset="2"/>
              </a:rPr>
              <a:t>、</a:t>
            </a:r>
            <a:r>
              <a:rPr lang="zh-CN" altLang="en-US" sz="3600" dirty="0" smtClean="0">
                <a:solidFill>
                  <a:srgbClr val="C00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Wingdings" panose="05000000000000000000" pitchFamily="2" charset="2"/>
              </a:rPr>
              <a:t>自由</a:t>
            </a:r>
            <a:r>
              <a:rPr lang="zh-CN" altLang="en-US" sz="3600" dirty="0" smtClean="0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Wingdings" panose="05000000000000000000" pitchFamily="2" charset="2"/>
              </a:rPr>
              <a:t>對</a:t>
            </a:r>
            <a:r>
              <a:rPr lang="zh-CN" altLang="en-US" sz="3600" dirty="0" smtClean="0">
                <a:solidFill>
                  <a:srgbClr val="C00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Wingdings" panose="05000000000000000000" pitchFamily="2" charset="2"/>
              </a:rPr>
              <a:t>放縱</a:t>
            </a:r>
            <a:r>
              <a:rPr lang="en-US" altLang="zh-CN" sz="3600" dirty="0" smtClean="0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Wingdings" panose="05000000000000000000" pitchFamily="2" charset="2"/>
              </a:rPr>
              <a:t>(7:1-11:1)</a:t>
            </a:r>
          </a:p>
          <a:p>
            <a:r>
              <a:rPr lang="en-US" altLang="zh-CN" sz="3600" dirty="0" smtClean="0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Wingdings" panose="05000000000000000000" pitchFamily="2" charset="2"/>
              </a:rPr>
              <a:t>5</a:t>
            </a:r>
            <a:r>
              <a:rPr lang="zh-CN" altLang="en-US" sz="3600" dirty="0" smtClean="0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Wingdings" panose="05000000000000000000" pitchFamily="2" charset="2"/>
              </a:rPr>
              <a:t>、</a:t>
            </a:r>
            <a:r>
              <a:rPr lang="zh-CN" altLang="en-US" sz="3600" dirty="0" smtClean="0">
                <a:solidFill>
                  <a:srgbClr val="C00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Wingdings" panose="05000000000000000000" pitchFamily="2" charset="2"/>
              </a:rPr>
              <a:t>身體</a:t>
            </a:r>
            <a:r>
              <a:rPr lang="zh-CN" altLang="en-US" sz="3600" dirty="0" smtClean="0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Wingdings" panose="05000000000000000000" pitchFamily="2" charset="2"/>
              </a:rPr>
              <a:t>對</a:t>
            </a:r>
            <a:r>
              <a:rPr lang="zh-CN" altLang="en-US" sz="3600" dirty="0" smtClean="0">
                <a:solidFill>
                  <a:srgbClr val="C00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Wingdings" panose="05000000000000000000" pitchFamily="2" charset="2"/>
              </a:rPr>
              <a:t>混亂</a:t>
            </a:r>
            <a:r>
              <a:rPr lang="en-US" altLang="zh-CN" sz="3600" dirty="0" smtClean="0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Wingdings" panose="05000000000000000000" pitchFamily="2" charset="2"/>
              </a:rPr>
              <a:t>(11:2-14:40)</a:t>
            </a:r>
          </a:p>
          <a:p>
            <a:r>
              <a:rPr lang="en-US" altLang="zh-CN" sz="3600" dirty="0" smtClean="0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Wingdings" panose="05000000000000000000" pitchFamily="2" charset="2"/>
              </a:rPr>
              <a:t>6</a:t>
            </a:r>
            <a:r>
              <a:rPr lang="zh-CN" altLang="en-US" sz="3600" dirty="0" smtClean="0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Wingdings" panose="05000000000000000000" pitchFamily="2" charset="2"/>
              </a:rPr>
              <a:t>、</a:t>
            </a:r>
            <a:r>
              <a:rPr lang="zh-CN" altLang="en-US" sz="3600" dirty="0" smtClean="0">
                <a:solidFill>
                  <a:srgbClr val="C00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Wingdings" panose="05000000000000000000" pitchFamily="2" charset="2"/>
              </a:rPr>
              <a:t>復活</a:t>
            </a:r>
            <a:r>
              <a:rPr lang="zh-CN" altLang="en-US" sz="3600" dirty="0" smtClean="0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Wingdings" panose="05000000000000000000" pitchFamily="2" charset="2"/>
              </a:rPr>
              <a:t>對</a:t>
            </a:r>
            <a:r>
              <a:rPr lang="zh-CN" altLang="en-US" sz="3600" dirty="0" smtClean="0">
                <a:solidFill>
                  <a:srgbClr val="C00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Wingdings" panose="05000000000000000000" pitchFamily="2" charset="2"/>
              </a:rPr>
              <a:t>絕望</a:t>
            </a:r>
            <a:r>
              <a:rPr lang="en-US" altLang="zh-CN" sz="3600" dirty="0" smtClean="0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Wingdings" panose="05000000000000000000" pitchFamily="2" charset="2"/>
              </a:rPr>
              <a:t>(15:1-58)</a:t>
            </a:r>
          </a:p>
          <a:p>
            <a:r>
              <a:rPr lang="en-US" altLang="zh-CN" sz="3600" dirty="0" smtClean="0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Wingdings" panose="05000000000000000000" pitchFamily="2" charset="2"/>
              </a:rPr>
              <a:t>7</a:t>
            </a:r>
            <a:r>
              <a:rPr lang="zh-CN" altLang="en-US" sz="3600" dirty="0" smtClean="0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Wingdings" panose="05000000000000000000" pitchFamily="2" charset="2"/>
              </a:rPr>
              <a:t>、結語 </a:t>
            </a:r>
            <a:r>
              <a:rPr lang="en-US" altLang="zh-CN" sz="3600" dirty="0" smtClean="0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Wingdings" panose="05000000000000000000" pitchFamily="2" charset="2"/>
              </a:rPr>
              <a:t>(16:1-16:24)</a:t>
            </a:r>
            <a:endParaRPr lang="en-US" altLang="zh-CN" sz="3600" dirty="0" smtClean="0"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5889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3799" y="1051283"/>
            <a:ext cx="1148862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zh-CN" altLang="en-US" sz="3200" b="1" dirty="0" smtClean="0"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哥林多教會是</a:t>
            </a:r>
            <a:r>
              <a:rPr lang="zh-CN" altLang="en-US" sz="3200" b="1" dirty="0" smtClean="0"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保羅</a:t>
            </a:r>
            <a:r>
              <a:rPr lang="zh-CN" altLang="en-US" sz="3200" b="1" dirty="0" smtClean="0"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第二次</a:t>
            </a:r>
            <a:r>
              <a:rPr lang="zh-CN" altLang="en-US" sz="3200" b="1" dirty="0" smtClean="0"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宣</a:t>
            </a:r>
            <a:r>
              <a:rPr lang="zh-CN" altLang="en-US" sz="3200" b="1" dirty="0"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教旅行時</a:t>
            </a:r>
            <a:r>
              <a:rPr lang="zh-CN" altLang="en-US" sz="3200" b="1" dirty="0" smtClean="0"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建立的教會 </a:t>
            </a:r>
            <a:r>
              <a:rPr lang="en-US" altLang="zh-CN" sz="3200" b="1" dirty="0" smtClean="0"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(</a:t>
            </a:r>
            <a:r>
              <a:rPr lang="zh-CN" altLang="en-US" sz="3200" b="1" dirty="0" smtClean="0"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使徒行傳</a:t>
            </a:r>
            <a:r>
              <a:rPr lang="en-US" altLang="zh-CN" sz="3200" b="1" dirty="0" smtClean="0"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18:1-17)</a:t>
            </a:r>
          </a:p>
          <a:p>
            <a:pPr marL="742950" indent="-742950">
              <a:buFont typeface="+mj-lt"/>
              <a:buAutoNum type="arabicPeriod"/>
            </a:pPr>
            <a:endParaRPr lang="en-US" altLang="zh-CN" sz="3200" b="1" dirty="0" smtClean="0">
              <a:latin typeface="Arial" panose="020B0604020202020204" pitchFamily="34" charset="0"/>
              <a:ea typeface="SimHei" panose="02010609060101010101" pitchFamily="49" charset="-122"/>
              <a:cs typeface="Arial" panose="020B0604020202020204" pitchFamily="34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zh-CN" altLang="en-US" sz="3200" b="1" dirty="0"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哥林</a:t>
            </a:r>
            <a:r>
              <a:rPr lang="zh-CN" altLang="en-US" sz="3200" b="1" dirty="0" smtClean="0"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多前後書是保羅第三次宣教旅行</a:t>
            </a:r>
            <a:r>
              <a:rPr lang="zh-CN" altLang="en-US" sz="3200" b="1" dirty="0"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時</a:t>
            </a:r>
            <a:r>
              <a:rPr lang="zh-CN" altLang="en-US" sz="3200" b="1" dirty="0" smtClean="0"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書中所寫</a:t>
            </a:r>
            <a:endParaRPr lang="en-US" altLang="zh-CN" sz="3200" b="1" dirty="0" smtClean="0">
              <a:latin typeface="Arial" panose="020B0604020202020204" pitchFamily="34" charset="0"/>
              <a:ea typeface="SimHei" panose="02010609060101010101" pitchFamily="49" charset="-122"/>
              <a:cs typeface="Arial" panose="020B0604020202020204" pitchFamily="34" charset="0"/>
            </a:endParaRPr>
          </a:p>
          <a:p>
            <a:pPr marL="742950" indent="-742950">
              <a:buFont typeface="+mj-lt"/>
              <a:buAutoNum type="arabicPeriod"/>
            </a:pPr>
            <a:endParaRPr lang="en-US" altLang="zh-CN" sz="3200" b="1" dirty="0">
              <a:latin typeface="Arial" panose="020B0604020202020204" pitchFamily="34" charset="0"/>
              <a:ea typeface="SimHei" panose="02010609060101010101" pitchFamily="49" charset="-122"/>
              <a:cs typeface="Arial" panose="020B0604020202020204" pitchFamily="34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zh-CN" altLang="en-US" sz="3200" b="1" dirty="0" smtClean="0"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一共至少有四封寫給哥林多教會的信</a:t>
            </a:r>
            <a:endParaRPr lang="en-US" altLang="zh-CN" sz="3200" b="1" dirty="0">
              <a:latin typeface="Arial" panose="020B0604020202020204" pitchFamily="34" charset="0"/>
              <a:ea typeface="SimHei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13799" y="137900"/>
            <a:ext cx="1172815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000" b="1" dirty="0" smtClean="0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一</a:t>
            </a:r>
            <a:r>
              <a:rPr lang="en-US" altLang="zh-CN" sz="4000" b="1" dirty="0" smtClean="0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.</a:t>
            </a:r>
            <a:r>
              <a:rPr lang="zh-CN" altLang="en-US" sz="4000" b="1" dirty="0" smtClean="0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哥林多教會和</a:t>
            </a:r>
            <a:r>
              <a:rPr lang="zh-CN" altLang="en-US" sz="4000" b="1" dirty="0" smtClean="0">
                <a:latin typeface="Calibri" panose="020F0502020204030204" pitchFamily="34" charset="0"/>
                <a:ea typeface="Microsoft YaHei" panose="020B0503020204020204" pitchFamily="34" charset="-122"/>
                <a:cs typeface="Microsoft YaHei" panose="020B0503020204020204" pitchFamily="34" charset="-122"/>
              </a:rPr>
              <a:t>書信的背景</a:t>
            </a:r>
            <a:endParaRPr lang="en-US" sz="4000" b="1" dirty="0">
              <a:latin typeface="Calibri" panose="020F0502020204030204" pitchFamily="34" charset="0"/>
              <a:ea typeface="Microsoft YaHei" panose="020B0503020204020204" pitchFamily="34" charset="-122"/>
              <a:cs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31017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2479687"/>
            <a:ext cx="78646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 smtClean="0"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2.2</a:t>
            </a:r>
            <a:r>
              <a:rPr lang="zh-CN" altLang="en-US" sz="3200" dirty="0" smtClean="0"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、後書的鑰</a:t>
            </a:r>
            <a:r>
              <a:rPr lang="zh-CN" altLang="en-US" sz="3200" dirty="0"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節與鑰字</a:t>
            </a:r>
            <a:r>
              <a:rPr lang="zh-TW" altLang="en-US" sz="3200" dirty="0"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 </a:t>
            </a:r>
            <a:r>
              <a:rPr lang="en-US" altLang="zh-TW" sz="3200" dirty="0"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: </a:t>
            </a:r>
            <a:r>
              <a:rPr lang="en-US" altLang="zh-TW" sz="3200" dirty="0" smtClean="0">
                <a:solidFill>
                  <a:srgbClr val="C00000"/>
                </a:solidFill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4</a:t>
            </a:r>
            <a:r>
              <a:rPr lang="en-US" altLang="zh-CN" sz="3200" dirty="0" smtClean="0">
                <a:solidFill>
                  <a:srgbClr val="C00000"/>
                </a:solidFill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:7;  </a:t>
            </a:r>
            <a:r>
              <a:rPr lang="zh-CN" altLang="en-US" sz="3200" dirty="0" smtClean="0">
                <a:solidFill>
                  <a:srgbClr val="C00000"/>
                </a:solidFill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榮耀、安慰 </a:t>
            </a:r>
            <a:endParaRPr lang="zh-TW" altLang="en-US" sz="3200" dirty="0">
              <a:solidFill>
                <a:srgbClr val="C00000"/>
              </a:solidFill>
              <a:latin typeface="Arial" panose="020B0604020202020204" pitchFamily="34" charset="0"/>
              <a:ea typeface="SimHei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1325525"/>
            <a:ext cx="1204534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smtClean="0"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2.1. </a:t>
            </a:r>
            <a:r>
              <a:rPr lang="zh-CN" altLang="en-US" sz="3200" dirty="0" smtClean="0"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後書的寫作背景和目的</a:t>
            </a:r>
            <a:r>
              <a:rPr lang="zh-TW" altLang="en-US" sz="3200" dirty="0" smtClean="0"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 </a:t>
            </a:r>
            <a:r>
              <a:rPr lang="en-US" altLang="zh-TW" sz="3200" dirty="0"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: </a:t>
            </a:r>
            <a:r>
              <a:rPr lang="zh-CN" altLang="en-US" sz="3200" dirty="0" smtClean="0"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在成長中的教</a:t>
            </a:r>
            <a:r>
              <a:rPr lang="zh-CN" altLang="en-US" sz="3200" dirty="0"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會</a:t>
            </a:r>
            <a:r>
              <a:rPr lang="zh-CN" altLang="en-US" sz="3200" dirty="0" smtClean="0"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中，神</a:t>
            </a:r>
            <a:r>
              <a:rPr lang="zh-CN" altLang="en-US" sz="3200" dirty="0"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的工</a:t>
            </a:r>
            <a:r>
              <a:rPr lang="zh-CN" altLang="en-US" sz="3200" dirty="0" smtClean="0"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人所面臨的難處與應對：</a:t>
            </a:r>
            <a:r>
              <a:rPr lang="zh-TW" altLang="en-US" sz="3200" dirty="0" smtClean="0">
                <a:solidFill>
                  <a:srgbClr val="C00000"/>
                </a:solidFill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活</a:t>
            </a:r>
            <a:r>
              <a:rPr lang="zh-TW" altLang="en-US" sz="3200" dirty="0">
                <a:solidFill>
                  <a:srgbClr val="C00000"/>
                </a:solidFill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在基督和十字架的實際</a:t>
            </a:r>
            <a:r>
              <a:rPr lang="zh-TW" altLang="en-US" sz="3200" dirty="0" smtClean="0">
                <a:solidFill>
                  <a:srgbClr val="C00000"/>
                </a:solidFill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中</a:t>
            </a:r>
            <a:r>
              <a:rPr lang="zh-CN" altLang="en-US" sz="3200" dirty="0" smtClean="0">
                <a:solidFill>
                  <a:srgbClr val="C00000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。</a:t>
            </a:r>
            <a:endParaRPr lang="zh-TW" altLang="en-US" sz="3200" dirty="0">
              <a:solidFill>
                <a:srgbClr val="C00000"/>
              </a:solidFill>
              <a:latin typeface="SimHei" panose="02010609060101010101" pitchFamily="49" charset="-122"/>
              <a:ea typeface="SimHei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6649" y="141785"/>
            <a:ext cx="1204534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000" b="1" dirty="0" smtClean="0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二、哥林多後書</a:t>
            </a:r>
            <a:r>
              <a:rPr lang="zh-CN" altLang="en-US" sz="4000" b="1" dirty="0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概論</a:t>
            </a:r>
            <a:r>
              <a:rPr lang="zh-CN" altLang="en-US" sz="4000" b="1" dirty="0" smtClean="0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：</a:t>
            </a:r>
            <a:r>
              <a:rPr lang="zh-CN" altLang="en-US" sz="4000" b="1" dirty="0">
                <a:solidFill>
                  <a:srgbClr val="C00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耶穌</a:t>
            </a:r>
            <a:r>
              <a:rPr lang="zh-CN" altLang="en-US" sz="4000" b="1" dirty="0" smtClean="0">
                <a:solidFill>
                  <a:srgbClr val="C00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基督並他釘的十字架</a:t>
            </a:r>
            <a:endParaRPr lang="zh-TW" altLang="en-US" sz="4000" dirty="0">
              <a:solidFill>
                <a:srgbClr val="C00000"/>
              </a:solidFill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3141406"/>
            <a:ext cx="1204534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smtClean="0"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2.3</a:t>
            </a:r>
            <a:r>
              <a:rPr lang="en-US" altLang="zh-CN" sz="3200" dirty="0" smtClean="0"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.  </a:t>
            </a:r>
            <a:r>
              <a:rPr lang="zh-CN" altLang="en-US" sz="3200" dirty="0" smtClean="0"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後</a:t>
            </a:r>
            <a:r>
              <a:rPr lang="zh-CN" altLang="en-US" sz="3200" dirty="0" smtClean="0"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書</a:t>
            </a:r>
            <a:r>
              <a:rPr lang="zh-CN" altLang="en-US" sz="3200" dirty="0"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的中</a:t>
            </a:r>
            <a:r>
              <a:rPr lang="zh-CN" altLang="en-US" sz="3200" dirty="0" smtClean="0"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心信息</a:t>
            </a:r>
            <a:r>
              <a:rPr lang="zh-TW" altLang="en-US" sz="3200" dirty="0" smtClean="0"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 </a:t>
            </a:r>
            <a:r>
              <a:rPr lang="en-US" altLang="zh-TW" sz="3200" dirty="0" smtClean="0"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: </a:t>
            </a:r>
            <a:r>
              <a:rPr lang="zh-TW" altLang="en-US" sz="3200" dirty="0" smtClean="0"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十</a:t>
            </a:r>
            <a:r>
              <a:rPr lang="zh-TW" altLang="en-US" sz="3200" dirty="0"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字</a:t>
            </a:r>
            <a:r>
              <a:rPr lang="zh-TW" altLang="en-US" sz="3200" dirty="0" smtClean="0"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架</a:t>
            </a:r>
            <a:r>
              <a:rPr lang="zh-CN" altLang="en-US" sz="3200" dirty="0" smtClean="0"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的</a:t>
            </a:r>
            <a:r>
              <a:rPr lang="zh-CN" altLang="en-US" sz="3200" dirty="0"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榮</a:t>
            </a:r>
            <a:r>
              <a:rPr lang="zh-CN" altLang="en-US" sz="3200" dirty="0" smtClean="0"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耀，基督是神的能力</a:t>
            </a:r>
            <a:endParaRPr lang="en-US" altLang="zh-CN" sz="3200" dirty="0" smtClean="0">
              <a:latin typeface="Arial" panose="020B0604020202020204" pitchFamily="34" charset="0"/>
              <a:ea typeface="SimHei" panose="02010609060101010101" pitchFamily="49" charset="-122"/>
              <a:cs typeface="Arial" panose="020B0604020202020204" pitchFamily="34" charset="0"/>
            </a:endParaRPr>
          </a:p>
          <a:p>
            <a:r>
              <a:rPr lang="zh-CN" altLang="en-US" sz="3200" dirty="0" smtClean="0"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主的工人應有的性格</a:t>
            </a:r>
            <a:r>
              <a:rPr lang="zh-CN" altLang="en-US" sz="3200" dirty="0" smtClean="0"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：</a:t>
            </a:r>
            <a:endParaRPr lang="en-US" altLang="zh-CN" sz="3200" dirty="0" smtClean="0">
              <a:latin typeface="Arial" panose="020B0604020202020204" pitchFamily="34" charset="0"/>
              <a:ea typeface="SimHei" panose="02010609060101010101" pitchFamily="49" charset="-122"/>
              <a:cs typeface="Arial" panose="020B0604020202020204" pitchFamily="34" charset="0"/>
            </a:endParaRPr>
          </a:p>
          <a:p>
            <a:r>
              <a:rPr lang="zh-CN" altLang="en-US" sz="3200" dirty="0" smtClean="0">
                <a:solidFill>
                  <a:srgbClr val="C00000"/>
                </a:solidFill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僕</a:t>
            </a:r>
            <a:r>
              <a:rPr lang="zh-CN" altLang="en-US" sz="3200" dirty="0" smtClean="0">
                <a:solidFill>
                  <a:srgbClr val="C00000"/>
                </a:solidFill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人的榜樣、父母的心腸、神話語同在的明證</a:t>
            </a:r>
            <a:endParaRPr lang="en-US" altLang="zh-CN" sz="3200" dirty="0" smtClean="0">
              <a:solidFill>
                <a:srgbClr val="C00000"/>
              </a:solidFill>
              <a:latin typeface="Arial" panose="020B0604020202020204" pitchFamily="34" charset="0"/>
              <a:ea typeface="SimHei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4788010"/>
            <a:ext cx="788869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 smtClean="0"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2.4. </a:t>
            </a:r>
            <a:r>
              <a:rPr lang="zh-CN" altLang="en-US" sz="3200" dirty="0" smtClean="0"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分段</a:t>
            </a:r>
            <a:r>
              <a:rPr lang="en-US" altLang="zh-TW" sz="3200" dirty="0" smtClean="0"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:  </a:t>
            </a:r>
            <a:r>
              <a:rPr lang="zh-CN" altLang="en-US" sz="3200" dirty="0" smtClean="0"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最個人化、最沒有系統的一封信</a:t>
            </a:r>
            <a:endParaRPr lang="en-US" altLang="zh-CN" sz="3200" dirty="0" smtClean="0">
              <a:latin typeface="Arial" panose="020B0604020202020204" pitchFamily="34" charset="0"/>
              <a:ea typeface="SimHei" panose="02010609060101010101" pitchFamily="49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1895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787908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b="1" dirty="0" smtClean="0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四、</a:t>
            </a:r>
            <a:r>
              <a:rPr lang="zh-CN" altLang="en-US" sz="4000" b="1" dirty="0" smtClean="0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一點討論</a:t>
            </a:r>
            <a:r>
              <a:rPr lang="zh-CN" altLang="en-US" sz="4000" b="1" dirty="0" smtClean="0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：成長中的教會問題</a:t>
            </a:r>
            <a:endParaRPr lang="zh-TW" altLang="en-US" sz="4000" b="1" dirty="0"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40516" y="732191"/>
            <a:ext cx="1015054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zh-CN" altLang="en-US" sz="2800" dirty="0" smtClean="0">
                <a:latin typeface="SimHei" panose="02010609060101010101" pitchFamily="49" charset="-122"/>
                <a:ea typeface="SimHei" panose="02010609060101010101" pitchFamily="49" charset="-122"/>
                <a:sym typeface="Wingdings" panose="05000000000000000000" pitchFamily="2" charset="2"/>
              </a:rPr>
              <a:t>哥</a:t>
            </a:r>
            <a:r>
              <a:rPr lang="zh-CN" altLang="en-US" sz="2800" dirty="0">
                <a:latin typeface="SimHei" panose="02010609060101010101" pitchFamily="49" charset="-122"/>
                <a:ea typeface="SimHei" panose="02010609060101010101" pitchFamily="49" charset="-122"/>
                <a:sym typeface="Wingdings" panose="05000000000000000000" pitchFamily="2" charset="2"/>
              </a:rPr>
              <a:t>林多教会有哪些问题？这一问题在今日是否还在？每人思考一两个问题即可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zh-CN" altLang="en-US" sz="2800" dirty="0">
              <a:latin typeface="SimHei" panose="02010609060101010101" pitchFamily="49" charset="-122"/>
              <a:ea typeface="SimHei" panose="02010609060101010101" pitchFamily="49" charset="-122"/>
              <a:sym typeface="Wingdings" panose="05000000000000000000" pitchFamily="2" charset="2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zh-CN" altLang="en-US" sz="2800" dirty="0" smtClean="0">
                <a:latin typeface="SimHei" panose="02010609060101010101" pitchFamily="49" charset="-122"/>
                <a:ea typeface="SimHei" panose="02010609060101010101" pitchFamily="49" charset="-122"/>
                <a:sym typeface="Wingdings" panose="05000000000000000000" pitchFamily="2" charset="2"/>
              </a:rPr>
              <a:t>保</a:t>
            </a:r>
            <a:r>
              <a:rPr lang="zh-CN" altLang="en-US" sz="2800" dirty="0">
                <a:latin typeface="SimHei" panose="02010609060101010101" pitchFamily="49" charset="-122"/>
                <a:ea typeface="SimHei" panose="02010609060101010101" pitchFamily="49" charset="-122"/>
                <a:sym typeface="Wingdings" panose="05000000000000000000" pitchFamily="2" charset="2"/>
              </a:rPr>
              <a:t>罗在书信中对所提问题的原则是什么？如何运用在今日的教会生活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zh-CN" altLang="en-US" sz="2800" dirty="0">
              <a:latin typeface="SimHei" panose="02010609060101010101" pitchFamily="49" charset="-122"/>
              <a:ea typeface="SimHei" panose="02010609060101010101" pitchFamily="49" charset="-122"/>
              <a:sym typeface="Wingdings" panose="05000000000000000000" pitchFamily="2" charset="2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zh-CN" altLang="en-US" sz="2800" dirty="0" smtClean="0">
                <a:latin typeface="SimHei" panose="02010609060101010101" pitchFamily="49" charset="-122"/>
                <a:ea typeface="SimHei" panose="02010609060101010101" pitchFamily="49" charset="-122"/>
                <a:sym typeface="Wingdings" panose="05000000000000000000" pitchFamily="2" charset="2"/>
              </a:rPr>
              <a:t>保</a:t>
            </a:r>
            <a:r>
              <a:rPr lang="zh-CN" altLang="en-US" sz="2800" dirty="0">
                <a:latin typeface="SimHei" panose="02010609060101010101" pitchFamily="49" charset="-122"/>
                <a:ea typeface="SimHei" panose="02010609060101010101" pitchFamily="49" charset="-122"/>
                <a:sym typeface="Wingdings" panose="05000000000000000000" pitchFamily="2" charset="2"/>
              </a:rPr>
              <a:t>罗在书信中，关于主工人的性格（品格），有哪些论述？这些性格，对我这个人有怎样的提醒或激励</a:t>
            </a:r>
            <a:r>
              <a:rPr lang="zh-CN" altLang="en-US" sz="2800" dirty="0" smtClean="0">
                <a:latin typeface="SimHei" panose="02010609060101010101" pitchFamily="49" charset="-122"/>
                <a:ea typeface="SimHei" panose="02010609060101010101" pitchFamily="49" charset="-122"/>
                <a:sym typeface="Wingdings" panose="05000000000000000000" pitchFamily="2" charset="2"/>
              </a:rPr>
              <a:t>？思</a:t>
            </a:r>
            <a:r>
              <a:rPr lang="zh-CN" altLang="en-US" sz="2800" dirty="0">
                <a:latin typeface="SimHei" panose="02010609060101010101" pitchFamily="49" charset="-122"/>
                <a:ea typeface="SimHei" panose="02010609060101010101" pitchFamily="49" charset="-122"/>
                <a:sym typeface="Wingdings" panose="05000000000000000000" pitchFamily="2" charset="2"/>
              </a:rPr>
              <a:t>考一两个点即可</a:t>
            </a:r>
            <a:r>
              <a:rPr lang="zh-CN" altLang="en-US" sz="2800" dirty="0" smtClean="0">
                <a:latin typeface="SimHei" panose="02010609060101010101" pitchFamily="49" charset="-122"/>
                <a:ea typeface="SimHei" panose="02010609060101010101" pitchFamily="49" charset="-122"/>
                <a:sym typeface="Wingdings" panose="05000000000000000000" pitchFamily="2" charset="2"/>
              </a:rPr>
              <a:t>。</a:t>
            </a:r>
            <a:endParaRPr lang="zh-CN" altLang="en-US" sz="2800" dirty="0">
              <a:latin typeface="SimHei" panose="02010609060101010101" pitchFamily="49" charset="-122"/>
              <a:ea typeface="SimHei" panose="02010609060101010101" pitchFamily="49" charset="-122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651320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map-46-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5"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25" name="Freeform 5"/>
          <p:cNvSpPr>
            <a:spLocks/>
          </p:cNvSpPr>
          <p:nvPr/>
        </p:nvSpPr>
        <p:spPr bwMode="auto">
          <a:xfrm>
            <a:off x="3451225" y="1165226"/>
            <a:ext cx="1549400" cy="3394075"/>
          </a:xfrm>
          <a:custGeom>
            <a:avLst/>
            <a:gdLst>
              <a:gd name="T0" fmla="*/ 0 w 976"/>
              <a:gd name="T1" fmla="*/ 0 h 2138"/>
              <a:gd name="T2" fmla="*/ 111 w 976"/>
              <a:gd name="T3" fmla="*/ 192 h 2138"/>
              <a:gd name="T4" fmla="*/ 245 w 976"/>
              <a:gd name="T5" fmla="*/ 322 h 2138"/>
              <a:gd name="T6" fmla="*/ 562 w 976"/>
              <a:gd name="T7" fmla="*/ 855 h 2138"/>
              <a:gd name="T8" fmla="*/ 568 w 976"/>
              <a:gd name="T9" fmla="*/ 1000 h 2138"/>
              <a:gd name="T10" fmla="*/ 493 w 976"/>
              <a:gd name="T11" fmla="*/ 1060 h 2138"/>
              <a:gd name="T12" fmla="*/ 402 w 976"/>
              <a:gd name="T13" fmla="*/ 1112 h 2138"/>
              <a:gd name="T14" fmla="*/ 343 w 976"/>
              <a:gd name="T15" fmla="*/ 1156 h 2138"/>
              <a:gd name="T16" fmla="*/ 263 w 976"/>
              <a:gd name="T17" fmla="*/ 1186 h 2138"/>
              <a:gd name="T18" fmla="*/ 236 w 976"/>
              <a:gd name="T19" fmla="*/ 1240 h 2138"/>
              <a:gd name="T20" fmla="*/ 300 w 976"/>
              <a:gd name="T21" fmla="*/ 1242 h 2138"/>
              <a:gd name="T22" fmla="*/ 418 w 976"/>
              <a:gd name="T23" fmla="*/ 1272 h 2138"/>
              <a:gd name="T24" fmla="*/ 540 w 976"/>
              <a:gd name="T25" fmla="*/ 1349 h 2138"/>
              <a:gd name="T26" fmla="*/ 591 w 976"/>
              <a:gd name="T27" fmla="*/ 1420 h 2138"/>
              <a:gd name="T28" fmla="*/ 671 w 976"/>
              <a:gd name="T29" fmla="*/ 1477 h 2138"/>
              <a:gd name="T30" fmla="*/ 679 w 976"/>
              <a:gd name="T31" fmla="*/ 1528 h 2138"/>
              <a:gd name="T32" fmla="*/ 717 w 976"/>
              <a:gd name="T33" fmla="*/ 1580 h 2138"/>
              <a:gd name="T34" fmla="*/ 788 w 976"/>
              <a:gd name="T35" fmla="*/ 1594 h 2138"/>
              <a:gd name="T36" fmla="*/ 932 w 976"/>
              <a:gd name="T37" fmla="*/ 1676 h 2138"/>
              <a:gd name="T38" fmla="*/ 973 w 976"/>
              <a:gd name="T39" fmla="*/ 1792 h 2138"/>
              <a:gd name="T40" fmla="*/ 948 w 976"/>
              <a:gd name="T41" fmla="*/ 1912 h 2138"/>
              <a:gd name="T42" fmla="*/ 949 w 976"/>
              <a:gd name="T43" fmla="*/ 2015 h 2138"/>
              <a:gd name="T44" fmla="*/ 930 w 976"/>
              <a:gd name="T45" fmla="*/ 2092 h 2138"/>
              <a:gd name="T46" fmla="*/ 903 w 976"/>
              <a:gd name="T47" fmla="*/ 2138 h 21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976" h="2138">
                <a:moveTo>
                  <a:pt x="0" y="0"/>
                </a:moveTo>
                <a:cubicBezTo>
                  <a:pt x="19" y="32"/>
                  <a:pt x="70" y="138"/>
                  <a:pt x="111" y="192"/>
                </a:cubicBezTo>
                <a:cubicBezTo>
                  <a:pt x="152" y="246"/>
                  <a:pt x="170" y="212"/>
                  <a:pt x="245" y="322"/>
                </a:cubicBezTo>
                <a:cubicBezTo>
                  <a:pt x="320" y="432"/>
                  <a:pt x="508" y="742"/>
                  <a:pt x="562" y="855"/>
                </a:cubicBezTo>
                <a:cubicBezTo>
                  <a:pt x="616" y="968"/>
                  <a:pt x="579" y="966"/>
                  <a:pt x="568" y="1000"/>
                </a:cubicBezTo>
                <a:cubicBezTo>
                  <a:pt x="557" y="1034"/>
                  <a:pt x="521" y="1041"/>
                  <a:pt x="493" y="1060"/>
                </a:cubicBezTo>
                <a:cubicBezTo>
                  <a:pt x="465" y="1079"/>
                  <a:pt x="427" y="1096"/>
                  <a:pt x="402" y="1112"/>
                </a:cubicBezTo>
                <a:cubicBezTo>
                  <a:pt x="377" y="1128"/>
                  <a:pt x="366" y="1144"/>
                  <a:pt x="343" y="1156"/>
                </a:cubicBezTo>
                <a:cubicBezTo>
                  <a:pt x="320" y="1168"/>
                  <a:pt x="281" y="1172"/>
                  <a:pt x="263" y="1186"/>
                </a:cubicBezTo>
                <a:cubicBezTo>
                  <a:pt x="245" y="1200"/>
                  <a:pt x="230" y="1231"/>
                  <a:pt x="236" y="1240"/>
                </a:cubicBezTo>
                <a:cubicBezTo>
                  <a:pt x="242" y="1249"/>
                  <a:pt x="270" y="1237"/>
                  <a:pt x="300" y="1242"/>
                </a:cubicBezTo>
                <a:cubicBezTo>
                  <a:pt x="330" y="1247"/>
                  <a:pt x="378" y="1254"/>
                  <a:pt x="418" y="1272"/>
                </a:cubicBezTo>
                <a:cubicBezTo>
                  <a:pt x="458" y="1290"/>
                  <a:pt x="511" y="1325"/>
                  <a:pt x="540" y="1349"/>
                </a:cubicBezTo>
                <a:cubicBezTo>
                  <a:pt x="569" y="1373"/>
                  <a:pt x="569" y="1399"/>
                  <a:pt x="591" y="1420"/>
                </a:cubicBezTo>
                <a:cubicBezTo>
                  <a:pt x="613" y="1441"/>
                  <a:pt x="656" y="1459"/>
                  <a:pt x="671" y="1477"/>
                </a:cubicBezTo>
                <a:cubicBezTo>
                  <a:pt x="686" y="1495"/>
                  <a:pt x="671" y="1511"/>
                  <a:pt x="679" y="1528"/>
                </a:cubicBezTo>
                <a:cubicBezTo>
                  <a:pt x="687" y="1545"/>
                  <a:pt x="699" y="1569"/>
                  <a:pt x="717" y="1580"/>
                </a:cubicBezTo>
                <a:cubicBezTo>
                  <a:pt x="735" y="1591"/>
                  <a:pt x="752" y="1578"/>
                  <a:pt x="788" y="1594"/>
                </a:cubicBezTo>
                <a:cubicBezTo>
                  <a:pt x="824" y="1610"/>
                  <a:pt x="901" y="1643"/>
                  <a:pt x="932" y="1676"/>
                </a:cubicBezTo>
                <a:cubicBezTo>
                  <a:pt x="963" y="1709"/>
                  <a:pt x="970" y="1753"/>
                  <a:pt x="973" y="1792"/>
                </a:cubicBezTo>
                <a:cubicBezTo>
                  <a:pt x="976" y="1831"/>
                  <a:pt x="952" y="1875"/>
                  <a:pt x="948" y="1912"/>
                </a:cubicBezTo>
                <a:cubicBezTo>
                  <a:pt x="944" y="1949"/>
                  <a:pt x="952" y="1985"/>
                  <a:pt x="949" y="2015"/>
                </a:cubicBezTo>
                <a:cubicBezTo>
                  <a:pt x="946" y="2045"/>
                  <a:pt x="938" y="2072"/>
                  <a:pt x="930" y="2092"/>
                </a:cubicBezTo>
                <a:cubicBezTo>
                  <a:pt x="922" y="2112"/>
                  <a:pt x="909" y="2128"/>
                  <a:pt x="903" y="2138"/>
                </a:cubicBezTo>
              </a:path>
            </a:pathLst>
          </a:custGeom>
          <a:noFill/>
          <a:ln w="28575" cmpd="sng">
            <a:solidFill>
              <a:schemeClr val="accent2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26" name="Freeform 6"/>
          <p:cNvSpPr>
            <a:spLocks/>
          </p:cNvSpPr>
          <p:nvPr/>
        </p:nvSpPr>
        <p:spPr bwMode="auto">
          <a:xfrm>
            <a:off x="3502026" y="1036639"/>
            <a:ext cx="506413" cy="71437"/>
          </a:xfrm>
          <a:custGeom>
            <a:avLst/>
            <a:gdLst>
              <a:gd name="T0" fmla="*/ 319 w 319"/>
              <a:gd name="T1" fmla="*/ 0 h 45"/>
              <a:gd name="T2" fmla="*/ 168 w 319"/>
              <a:gd name="T3" fmla="*/ 38 h 45"/>
              <a:gd name="T4" fmla="*/ 0 w 319"/>
              <a:gd name="T5" fmla="*/ 45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19" h="45">
                <a:moveTo>
                  <a:pt x="319" y="0"/>
                </a:moveTo>
                <a:cubicBezTo>
                  <a:pt x="294" y="6"/>
                  <a:pt x="221" y="31"/>
                  <a:pt x="168" y="38"/>
                </a:cubicBezTo>
                <a:cubicBezTo>
                  <a:pt x="115" y="45"/>
                  <a:pt x="35" y="44"/>
                  <a:pt x="0" y="45"/>
                </a:cubicBezTo>
              </a:path>
            </a:pathLst>
          </a:custGeom>
          <a:noFill/>
          <a:ln w="28575" cmpd="sng">
            <a:solidFill>
              <a:schemeClr val="accent2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27" name="Freeform 7"/>
          <p:cNvSpPr>
            <a:spLocks/>
          </p:cNvSpPr>
          <p:nvPr/>
        </p:nvSpPr>
        <p:spPr bwMode="auto">
          <a:xfrm>
            <a:off x="4144963" y="630238"/>
            <a:ext cx="1077912" cy="457200"/>
          </a:xfrm>
          <a:custGeom>
            <a:avLst/>
            <a:gdLst>
              <a:gd name="T0" fmla="*/ 679 w 679"/>
              <a:gd name="T1" fmla="*/ 21 h 288"/>
              <a:gd name="T2" fmla="*/ 538 w 679"/>
              <a:gd name="T3" fmla="*/ 16 h 288"/>
              <a:gd name="T4" fmla="*/ 456 w 679"/>
              <a:gd name="T5" fmla="*/ 117 h 288"/>
              <a:gd name="T6" fmla="*/ 274 w 679"/>
              <a:gd name="T7" fmla="*/ 265 h 288"/>
              <a:gd name="T8" fmla="*/ 0 w 679"/>
              <a:gd name="T9" fmla="*/ 256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79" h="288">
                <a:moveTo>
                  <a:pt x="679" y="21"/>
                </a:moveTo>
                <a:cubicBezTo>
                  <a:pt x="656" y="20"/>
                  <a:pt x="575" y="0"/>
                  <a:pt x="538" y="16"/>
                </a:cubicBezTo>
                <a:cubicBezTo>
                  <a:pt x="501" y="32"/>
                  <a:pt x="500" y="76"/>
                  <a:pt x="456" y="117"/>
                </a:cubicBezTo>
                <a:cubicBezTo>
                  <a:pt x="412" y="158"/>
                  <a:pt x="350" y="242"/>
                  <a:pt x="274" y="265"/>
                </a:cubicBezTo>
                <a:cubicBezTo>
                  <a:pt x="198" y="288"/>
                  <a:pt x="57" y="258"/>
                  <a:pt x="0" y="256"/>
                </a:cubicBezTo>
              </a:path>
            </a:pathLst>
          </a:custGeom>
          <a:noFill/>
          <a:ln w="28575" cmpd="sng">
            <a:solidFill>
              <a:schemeClr val="accent2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28" name="Freeform 8"/>
          <p:cNvSpPr>
            <a:spLocks/>
          </p:cNvSpPr>
          <p:nvPr/>
        </p:nvSpPr>
        <p:spPr bwMode="auto">
          <a:xfrm>
            <a:off x="5318126" y="723901"/>
            <a:ext cx="1552575" cy="1387475"/>
          </a:xfrm>
          <a:custGeom>
            <a:avLst/>
            <a:gdLst>
              <a:gd name="T0" fmla="*/ 975 w 978"/>
              <a:gd name="T1" fmla="*/ 874 h 874"/>
              <a:gd name="T2" fmla="*/ 960 w 978"/>
              <a:gd name="T3" fmla="*/ 701 h 874"/>
              <a:gd name="T4" fmla="*/ 869 w 978"/>
              <a:gd name="T5" fmla="*/ 437 h 874"/>
              <a:gd name="T6" fmla="*/ 653 w 978"/>
              <a:gd name="T7" fmla="*/ 235 h 874"/>
              <a:gd name="T8" fmla="*/ 140 w 978"/>
              <a:gd name="T9" fmla="*/ 86 h 874"/>
              <a:gd name="T10" fmla="*/ 0 w 978"/>
              <a:gd name="T11" fmla="*/ 0 h 8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78" h="874">
                <a:moveTo>
                  <a:pt x="975" y="874"/>
                </a:moveTo>
                <a:cubicBezTo>
                  <a:pt x="976" y="824"/>
                  <a:pt x="978" y="774"/>
                  <a:pt x="960" y="701"/>
                </a:cubicBezTo>
                <a:cubicBezTo>
                  <a:pt x="942" y="628"/>
                  <a:pt x="920" y="515"/>
                  <a:pt x="869" y="437"/>
                </a:cubicBezTo>
                <a:cubicBezTo>
                  <a:pt x="818" y="359"/>
                  <a:pt x="775" y="294"/>
                  <a:pt x="653" y="235"/>
                </a:cubicBezTo>
                <a:cubicBezTo>
                  <a:pt x="531" y="176"/>
                  <a:pt x="249" y="125"/>
                  <a:pt x="140" y="86"/>
                </a:cubicBezTo>
                <a:cubicBezTo>
                  <a:pt x="31" y="47"/>
                  <a:pt x="29" y="18"/>
                  <a:pt x="0" y="0"/>
                </a:cubicBezTo>
              </a:path>
            </a:pathLst>
          </a:custGeom>
          <a:noFill/>
          <a:ln w="28575" cmpd="sng">
            <a:solidFill>
              <a:schemeClr val="accent2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30" name="Oval 10"/>
          <p:cNvSpPr>
            <a:spLocks noChangeArrowheads="1"/>
          </p:cNvSpPr>
          <p:nvPr/>
        </p:nvSpPr>
        <p:spPr bwMode="auto">
          <a:xfrm>
            <a:off x="7816850" y="4176713"/>
            <a:ext cx="165100" cy="165100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32" name="Freeform 12"/>
          <p:cNvSpPr>
            <a:spLocks/>
          </p:cNvSpPr>
          <p:nvPr/>
        </p:nvSpPr>
        <p:spPr bwMode="auto">
          <a:xfrm>
            <a:off x="4597400" y="4237039"/>
            <a:ext cx="292100" cy="339725"/>
          </a:xfrm>
          <a:custGeom>
            <a:avLst/>
            <a:gdLst>
              <a:gd name="T0" fmla="*/ 184 w 184"/>
              <a:gd name="T1" fmla="*/ 198 h 214"/>
              <a:gd name="T2" fmla="*/ 150 w 184"/>
              <a:gd name="T3" fmla="*/ 211 h 214"/>
              <a:gd name="T4" fmla="*/ 77 w 184"/>
              <a:gd name="T5" fmla="*/ 201 h 214"/>
              <a:gd name="T6" fmla="*/ 16 w 184"/>
              <a:gd name="T7" fmla="*/ 131 h 214"/>
              <a:gd name="T8" fmla="*/ 0 w 184"/>
              <a:gd name="T9" fmla="*/ 0 h 2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4" h="214">
                <a:moveTo>
                  <a:pt x="184" y="198"/>
                </a:moveTo>
                <a:cubicBezTo>
                  <a:pt x="178" y="200"/>
                  <a:pt x="168" y="211"/>
                  <a:pt x="150" y="211"/>
                </a:cubicBezTo>
                <a:cubicBezTo>
                  <a:pt x="132" y="211"/>
                  <a:pt x="99" y="214"/>
                  <a:pt x="77" y="201"/>
                </a:cubicBezTo>
                <a:cubicBezTo>
                  <a:pt x="55" y="188"/>
                  <a:pt x="29" y="165"/>
                  <a:pt x="16" y="131"/>
                </a:cubicBezTo>
                <a:cubicBezTo>
                  <a:pt x="3" y="97"/>
                  <a:pt x="3" y="27"/>
                  <a:pt x="0" y="0"/>
                </a:cubicBezTo>
              </a:path>
            </a:pathLst>
          </a:custGeom>
          <a:noFill/>
          <a:ln w="28575" cmpd="sng">
            <a:solidFill>
              <a:schemeClr val="accent2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34" name="Oval 14"/>
          <p:cNvSpPr>
            <a:spLocks noChangeArrowheads="1"/>
          </p:cNvSpPr>
          <p:nvPr/>
        </p:nvSpPr>
        <p:spPr bwMode="auto">
          <a:xfrm>
            <a:off x="3743325" y="4083050"/>
            <a:ext cx="165100" cy="165100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36" name="Oval 16"/>
          <p:cNvSpPr>
            <a:spLocks noChangeArrowheads="1"/>
          </p:cNvSpPr>
          <p:nvPr/>
        </p:nvSpPr>
        <p:spPr bwMode="auto">
          <a:xfrm>
            <a:off x="3327400" y="1030288"/>
            <a:ext cx="165100" cy="165100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38" name="Oval 18"/>
          <p:cNvSpPr>
            <a:spLocks noChangeArrowheads="1"/>
          </p:cNvSpPr>
          <p:nvPr/>
        </p:nvSpPr>
        <p:spPr bwMode="auto">
          <a:xfrm>
            <a:off x="3983038" y="919163"/>
            <a:ext cx="165100" cy="165100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40" name="Oval 20"/>
          <p:cNvSpPr>
            <a:spLocks noChangeArrowheads="1"/>
          </p:cNvSpPr>
          <p:nvPr/>
        </p:nvSpPr>
        <p:spPr bwMode="auto">
          <a:xfrm>
            <a:off x="5186363" y="563563"/>
            <a:ext cx="165100" cy="165100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41" name="Oval 21"/>
          <p:cNvSpPr>
            <a:spLocks noChangeArrowheads="1"/>
          </p:cNvSpPr>
          <p:nvPr/>
        </p:nvSpPr>
        <p:spPr bwMode="auto">
          <a:xfrm>
            <a:off x="6786563" y="2070100"/>
            <a:ext cx="165100" cy="165100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42" name="AutoShape 22"/>
          <p:cNvSpPr>
            <a:spLocks noChangeArrowheads="1"/>
          </p:cNvSpPr>
          <p:nvPr/>
        </p:nvSpPr>
        <p:spPr bwMode="auto">
          <a:xfrm>
            <a:off x="8232775" y="4071938"/>
            <a:ext cx="788988" cy="381000"/>
          </a:xfrm>
          <a:prstGeom prst="wedgeRectCallout">
            <a:avLst>
              <a:gd name="adj1" fmla="val -81185"/>
              <a:gd name="adj2" fmla="val -875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/>
            <a:r>
              <a:rPr lang="zh-TW" altLang="en-US" sz="1600">
                <a:ea typeface="SimHei" panose="02010609060101010101" pitchFamily="49" charset="-122"/>
              </a:rPr>
              <a:t>以弗所</a:t>
            </a:r>
          </a:p>
        </p:txBody>
      </p:sp>
      <p:sp>
        <p:nvSpPr>
          <p:cNvPr id="30743" name="AutoShape 23"/>
          <p:cNvSpPr>
            <a:spLocks noChangeArrowheads="1"/>
          </p:cNvSpPr>
          <p:nvPr/>
        </p:nvSpPr>
        <p:spPr bwMode="auto">
          <a:xfrm>
            <a:off x="5875338" y="2057400"/>
            <a:ext cx="766762" cy="381000"/>
          </a:xfrm>
          <a:prstGeom prst="wedgeRectCallout">
            <a:avLst>
              <a:gd name="adj1" fmla="val 67185"/>
              <a:gd name="adj2" fmla="val -24583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/>
            <a:r>
              <a:rPr lang="zh-TW" altLang="en-US" sz="1600">
                <a:ea typeface="SimHei" panose="02010609060101010101" pitchFamily="49" charset="-122"/>
              </a:rPr>
              <a:t>特羅亞</a:t>
            </a:r>
          </a:p>
        </p:txBody>
      </p:sp>
      <p:sp>
        <p:nvSpPr>
          <p:cNvPr id="30744" name="AutoShape 24"/>
          <p:cNvSpPr>
            <a:spLocks noChangeArrowheads="1"/>
          </p:cNvSpPr>
          <p:nvPr/>
        </p:nvSpPr>
        <p:spPr bwMode="auto">
          <a:xfrm>
            <a:off x="5638801" y="287338"/>
            <a:ext cx="796925" cy="381000"/>
          </a:xfrm>
          <a:prstGeom prst="wedgeRectCallout">
            <a:avLst>
              <a:gd name="adj1" fmla="val -85259"/>
              <a:gd name="adj2" fmla="val 425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/>
            <a:r>
              <a:rPr lang="zh-TW" altLang="en-US" sz="1600">
                <a:ea typeface="SimHei" panose="02010609060101010101" pitchFamily="49" charset="-122"/>
              </a:rPr>
              <a:t>腓立比</a:t>
            </a:r>
          </a:p>
        </p:txBody>
      </p:sp>
      <p:sp>
        <p:nvSpPr>
          <p:cNvPr id="30745" name="AutoShape 25"/>
          <p:cNvSpPr>
            <a:spLocks noChangeArrowheads="1"/>
          </p:cNvSpPr>
          <p:nvPr/>
        </p:nvSpPr>
        <p:spPr bwMode="auto">
          <a:xfrm>
            <a:off x="3389313" y="211138"/>
            <a:ext cx="1244600" cy="381000"/>
          </a:xfrm>
          <a:prstGeom prst="wedgeRectCallout">
            <a:avLst>
              <a:gd name="adj1" fmla="val 5995"/>
              <a:gd name="adj2" fmla="val 130833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/>
            <a:r>
              <a:rPr lang="zh-TW" altLang="en-US" sz="1600">
                <a:ea typeface="SimHei" panose="02010609060101010101" pitchFamily="49" charset="-122"/>
              </a:rPr>
              <a:t>帖撒羅尼迦</a:t>
            </a:r>
          </a:p>
        </p:txBody>
      </p:sp>
      <p:sp>
        <p:nvSpPr>
          <p:cNvPr id="30746" name="AutoShape 26"/>
          <p:cNvSpPr>
            <a:spLocks noChangeArrowheads="1"/>
          </p:cNvSpPr>
          <p:nvPr/>
        </p:nvSpPr>
        <p:spPr bwMode="auto">
          <a:xfrm>
            <a:off x="2206625" y="704850"/>
            <a:ext cx="788988" cy="381000"/>
          </a:xfrm>
          <a:prstGeom prst="wedgeRectCallout">
            <a:avLst>
              <a:gd name="adj1" fmla="val 90241"/>
              <a:gd name="adj2" fmla="val 50833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/>
            <a:r>
              <a:rPr lang="zh-TW" altLang="en-US" sz="1600">
                <a:ea typeface="SimHei" panose="02010609060101010101" pitchFamily="49" charset="-122"/>
              </a:rPr>
              <a:t>庇哩亞</a:t>
            </a:r>
          </a:p>
        </p:txBody>
      </p:sp>
      <p:sp>
        <p:nvSpPr>
          <p:cNvPr id="30747" name="AutoShape 27"/>
          <p:cNvSpPr>
            <a:spLocks noChangeArrowheads="1"/>
          </p:cNvSpPr>
          <p:nvPr/>
        </p:nvSpPr>
        <p:spPr bwMode="auto">
          <a:xfrm>
            <a:off x="5041900" y="3489325"/>
            <a:ext cx="596900" cy="381000"/>
          </a:xfrm>
          <a:prstGeom prst="wedgeRectCallout">
            <a:avLst>
              <a:gd name="adj1" fmla="val -107449"/>
              <a:gd name="adj2" fmla="val 10541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/>
            <a:r>
              <a:rPr lang="zh-TW" altLang="en-US" sz="1600">
                <a:ea typeface="SimHei" panose="02010609060101010101" pitchFamily="49" charset="-122"/>
              </a:rPr>
              <a:t>雅典</a:t>
            </a:r>
          </a:p>
        </p:txBody>
      </p:sp>
      <p:sp>
        <p:nvSpPr>
          <p:cNvPr id="30748" name="AutoShape 28"/>
          <p:cNvSpPr>
            <a:spLocks noChangeArrowheads="1"/>
          </p:cNvSpPr>
          <p:nvPr/>
        </p:nvSpPr>
        <p:spPr bwMode="auto">
          <a:xfrm>
            <a:off x="2792413" y="3951288"/>
            <a:ext cx="768350" cy="381000"/>
          </a:xfrm>
          <a:prstGeom prst="wedgeRectCallout">
            <a:avLst>
              <a:gd name="adj1" fmla="val 73556"/>
              <a:gd name="adj2" fmla="val 875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/>
            <a:r>
              <a:rPr lang="zh-TW" altLang="en-US" sz="1600">
                <a:ea typeface="SimHei" panose="02010609060101010101" pitchFamily="49" charset="-122"/>
              </a:rPr>
              <a:t>哥林多</a:t>
            </a:r>
          </a:p>
        </p:txBody>
      </p:sp>
      <p:sp>
        <p:nvSpPr>
          <p:cNvPr id="30749" name="Text Box 29"/>
          <p:cNvSpPr txBox="1">
            <a:spLocks noChangeArrowheads="1"/>
          </p:cNvSpPr>
          <p:nvPr/>
        </p:nvSpPr>
        <p:spPr bwMode="auto">
          <a:xfrm>
            <a:off x="2022475" y="109538"/>
            <a:ext cx="1250950" cy="519112"/>
          </a:xfrm>
          <a:prstGeom prst="rect">
            <a:avLst/>
          </a:prstGeom>
          <a:solidFill>
            <a:srgbClr val="000000">
              <a:alpha val="7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TW" altLang="en-US" sz="2800">
                <a:solidFill>
                  <a:schemeClr val="bg1"/>
                </a:solidFill>
                <a:ea typeface="SimHei" panose="02010609060101010101" pitchFamily="49" charset="-122"/>
              </a:rPr>
              <a:t>馬其頓</a:t>
            </a:r>
          </a:p>
        </p:txBody>
      </p:sp>
      <p:sp>
        <p:nvSpPr>
          <p:cNvPr id="30750" name="Text Box 30"/>
          <p:cNvSpPr txBox="1">
            <a:spLocks noChangeArrowheads="1"/>
          </p:cNvSpPr>
          <p:nvPr/>
        </p:nvSpPr>
        <p:spPr bwMode="auto">
          <a:xfrm>
            <a:off x="2730500" y="3314701"/>
            <a:ext cx="1250950" cy="519113"/>
          </a:xfrm>
          <a:prstGeom prst="rect">
            <a:avLst/>
          </a:prstGeom>
          <a:solidFill>
            <a:srgbClr val="000000">
              <a:alpha val="7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TW" altLang="en-US" sz="2800">
                <a:solidFill>
                  <a:schemeClr val="bg1"/>
                </a:solidFill>
                <a:ea typeface="SimHei" panose="02010609060101010101" pitchFamily="49" charset="-122"/>
              </a:rPr>
              <a:t>亞該亞</a:t>
            </a:r>
          </a:p>
        </p:txBody>
      </p:sp>
      <p:sp>
        <p:nvSpPr>
          <p:cNvPr id="30751" name="Text Box 31"/>
          <p:cNvSpPr txBox="1">
            <a:spLocks noChangeArrowheads="1"/>
          </p:cNvSpPr>
          <p:nvPr/>
        </p:nvSpPr>
        <p:spPr bwMode="auto">
          <a:xfrm>
            <a:off x="8702675" y="2832101"/>
            <a:ext cx="1250950" cy="519113"/>
          </a:xfrm>
          <a:prstGeom prst="rect">
            <a:avLst/>
          </a:prstGeom>
          <a:solidFill>
            <a:srgbClr val="000000">
              <a:alpha val="7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TW" altLang="en-US" sz="2800">
                <a:solidFill>
                  <a:schemeClr val="bg1"/>
                </a:solidFill>
                <a:ea typeface="SimHei" panose="02010609060101010101" pitchFamily="49" charset="-122"/>
              </a:rPr>
              <a:t>亞西亞</a:t>
            </a:r>
          </a:p>
        </p:txBody>
      </p:sp>
      <p:sp>
        <p:nvSpPr>
          <p:cNvPr id="30755" name="Text Box 35"/>
          <p:cNvSpPr txBox="1">
            <a:spLocks noChangeArrowheads="1"/>
          </p:cNvSpPr>
          <p:nvPr/>
        </p:nvSpPr>
        <p:spPr bwMode="auto">
          <a:xfrm>
            <a:off x="1743076" y="3960814"/>
            <a:ext cx="1006475" cy="346075"/>
          </a:xfrm>
          <a:prstGeom prst="rect">
            <a:avLst/>
          </a:prstGeom>
          <a:solidFill>
            <a:srgbClr val="A5002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TW" sz="1600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1</a:t>
            </a:r>
            <a:r>
              <a:rPr lang="zh-TW" altLang="en-US" sz="1600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年</a:t>
            </a:r>
            <a:r>
              <a:rPr lang="en-US" altLang="zh-TW" sz="1600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6</a:t>
            </a:r>
            <a:r>
              <a:rPr lang="zh-TW" altLang="en-US" sz="1600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個月</a:t>
            </a:r>
          </a:p>
        </p:txBody>
      </p:sp>
      <p:sp>
        <p:nvSpPr>
          <p:cNvPr id="30760" name="Freeform 40"/>
          <p:cNvSpPr>
            <a:spLocks/>
          </p:cNvSpPr>
          <p:nvPr/>
        </p:nvSpPr>
        <p:spPr bwMode="auto">
          <a:xfrm>
            <a:off x="6913564" y="1473200"/>
            <a:ext cx="3754437" cy="660400"/>
          </a:xfrm>
          <a:custGeom>
            <a:avLst/>
            <a:gdLst>
              <a:gd name="T0" fmla="*/ 2365 w 2365"/>
              <a:gd name="T1" fmla="*/ 416 h 416"/>
              <a:gd name="T2" fmla="*/ 2167 w 2365"/>
              <a:gd name="T3" fmla="*/ 339 h 416"/>
              <a:gd name="T4" fmla="*/ 1959 w 2365"/>
              <a:gd name="T5" fmla="*/ 282 h 416"/>
              <a:gd name="T6" fmla="*/ 1661 w 2365"/>
              <a:gd name="T7" fmla="*/ 93 h 416"/>
              <a:gd name="T8" fmla="*/ 1235 w 2365"/>
              <a:gd name="T9" fmla="*/ 74 h 416"/>
              <a:gd name="T10" fmla="*/ 1069 w 2365"/>
              <a:gd name="T11" fmla="*/ 176 h 416"/>
              <a:gd name="T12" fmla="*/ 935 w 2365"/>
              <a:gd name="T13" fmla="*/ 208 h 416"/>
              <a:gd name="T14" fmla="*/ 781 w 2365"/>
              <a:gd name="T15" fmla="*/ 80 h 416"/>
              <a:gd name="T16" fmla="*/ 525 w 2365"/>
              <a:gd name="T17" fmla="*/ 0 h 416"/>
              <a:gd name="T18" fmla="*/ 253 w 2365"/>
              <a:gd name="T19" fmla="*/ 80 h 416"/>
              <a:gd name="T20" fmla="*/ 0 w 2365"/>
              <a:gd name="T21" fmla="*/ 381 h 4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365" h="416">
                <a:moveTo>
                  <a:pt x="2365" y="416"/>
                </a:moveTo>
                <a:cubicBezTo>
                  <a:pt x="2332" y="403"/>
                  <a:pt x="2235" y="361"/>
                  <a:pt x="2167" y="339"/>
                </a:cubicBezTo>
                <a:cubicBezTo>
                  <a:pt x="2099" y="317"/>
                  <a:pt x="2043" y="323"/>
                  <a:pt x="1959" y="282"/>
                </a:cubicBezTo>
                <a:cubicBezTo>
                  <a:pt x="1875" y="241"/>
                  <a:pt x="1782" y="128"/>
                  <a:pt x="1661" y="93"/>
                </a:cubicBezTo>
                <a:cubicBezTo>
                  <a:pt x="1540" y="58"/>
                  <a:pt x="1334" y="60"/>
                  <a:pt x="1235" y="74"/>
                </a:cubicBezTo>
                <a:cubicBezTo>
                  <a:pt x="1136" y="88"/>
                  <a:pt x="1119" y="154"/>
                  <a:pt x="1069" y="176"/>
                </a:cubicBezTo>
                <a:cubicBezTo>
                  <a:pt x="1019" y="198"/>
                  <a:pt x="983" y="224"/>
                  <a:pt x="935" y="208"/>
                </a:cubicBezTo>
                <a:cubicBezTo>
                  <a:pt x="887" y="192"/>
                  <a:pt x="849" y="115"/>
                  <a:pt x="781" y="80"/>
                </a:cubicBezTo>
                <a:cubicBezTo>
                  <a:pt x="713" y="45"/>
                  <a:pt x="613" y="0"/>
                  <a:pt x="525" y="0"/>
                </a:cubicBezTo>
                <a:cubicBezTo>
                  <a:pt x="437" y="0"/>
                  <a:pt x="340" y="17"/>
                  <a:pt x="253" y="80"/>
                </a:cubicBezTo>
                <a:cubicBezTo>
                  <a:pt x="166" y="143"/>
                  <a:pt x="53" y="318"/>
                  <a:pt x="0" y="381"/>
                </a:cubicBez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24" name="Freeform 4"/>
          <p:cNvSpPr>
            <a:spLocks/>
          </p:cNvSpPr>
          <p:nvPr/>
        </p:nvSpPr>
        <p:spPr bwMode="auto">
          <a:xfrm>
            <a:off x="3957639" y="4187825"/>
            <a:ext cx="3857625" cy="552450"/>
          </a:xfrm>
          <a:custGeom>
            <a:avLst/>
            <a:gdLst>
              <a:gd name="T0" fmla="*/ 2430 w 2430"/>
              <a:gd name="T1" fmla="*/ 50 h 348"/>
              <a:gd name="T2" fmla="*/ 2094 w 2430"/>
              <a:gd name="T3" fmla="*/ 98 h 348"/>
              <a:gd name="T4" fmla="*/ 1515 w 2430"/>
              <a:gd name="T5" fmla="*/ 274 h 348"/>
              <a:gd name="T6" fmla="*/ 1336 w 2430"/>
              <a:gd name="T7" fmla="*/ 311 h 348"/>
              <a:gd name="T8" fmla="*/ 1238 w 2430"/>
              <a:gd name="T9" fmla="*/ 344 h 348"/>
              <a:gd name="T10" fmla="*/ 1046 w 2430"/>
              <a:gd name="T11" fmla="*/ 296 h 348"/>
              <a:gd name="T12" fmla="*/ 948 w 2430"/>
              <a:gd name="T13" fmla="*/ 308 h 348"/>
              <a:gd name="T14" fmla="*/ 795 w 2430"/>
              <a:gd name="T15" fmla="*/ 311 h 348"/>
              <a:gd name="T16" fmla="*/ 675 w 2430"/>
              <a:gd name="T17" fmla="*/ 336 h 348"/>
              <a:gd name="T18" fmla="*/ 421 w 2430"/>
              <a:gd name="T19" fmla="*/ 242 h 348"/>
              <a:gd name="T20" fmla="*/ 222 w 2430"/>
              <a:gd name="T21" fmla="*/ 50 h 348"/>
              <a:gd name="T22" fmla="*/ 0 w 2430"/>
              <a:gd name="T23" fmla="*/ 0 h 3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430" h="348">
                <a:moveTo>
                  <a:pt x="2430" y="50"/>
                </a:moveTo>
                <a:cubicBezTo>
                  <a:pt x="2334" y="54"/>
                  <a:pt x="2246" y="61"/>
                  <a:pt x="2094" y="98"/>
                </a:cubicBezTo>
                <a:cubicBezTo>
                  <a:pt x="1942" y="135"/>
                  <a:pt x="1641" y="238"/>
                  <a:pt x="1515" y="274"/>
                </a:cubicBezTo>
                <a:cubicBezTo>
                  <a:pt x="1389" y="310"/>
                  <a:pt x="1382" y="299"/>
                  <a:pt x="1336" y="311"/>
                </a:cubicBezTo>
                <a:cubicBezTo>
                  <a:pt x="1290" y="323"/>
                  <a:pt x="1286" y="346"/>
                  <a:pt x="1238" y="344"/>
                </a:cubicBezTo>
                <a:cubicBezTo>
                  <a:pt x="1190" y="342"/>
                  <a:pt x="1094" y="302"/>
                  <a:pt x="1046" y="296"/>
                </a:cubicBezTo>
                <a:cubicBezTo>
                  <a:pt x="998" y="290"/>
                  <a:pt x="990" y="306"/>
                  <a:pt x="948" y="308"/>
                </a:cubicBezTo>
                <a:cubicBezTo>
                  <a:pt x="906" y="310"/>
                  <a:pt x="840" y="306"/>
                  <a:pt x="795" y="311"/>
                </a:cubicBezTo>
                <a:cubicBezTo>
                  <a:pt x="750" y="316"/>
                  <a:pt x="737" y="348"/>
                  <a:pt x="675" y="336"/>
                </a:cubicBezTo>
                <a:cubicBezTo>
                  <a:pt x="613" y="324"/>
                  <a:pt x="496" y="290"/>
                  <a:pt x="421" y="242"/>
                </a:cubicBezTo>
                <a:cubicBezTo>
                  <a:pt x="346" y="194"/>
                  <a:pt x="292" y="90"/>
                  <a:pt x="222" y="50"/>
                </a:cubicBezTo>
                <a:cubicBezTo>
                  <a:pt x="152" y="10"/>
                  <a:pt x="46" y="10"/>
                  <a:pt x="0" y="0"/>
                </a:cubicBez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61" name="Freeform 41"/>
          <p:cNvSpPr>
            <a:spLocks/>
          </p:cNvSpPr>
          <p:nvPr/>
        </p:nvSpPr>
        <p:spPr bwMode="auto">
          <a:xfrm>
            <a:off x="3921125" y="4013200"/>
            <a:ext cx="660400" cy="122238"/>
          </a:xfrm>
          <a:custGeom>
            <a:avLst/>
            <a:gdLst>
              <a:gd name="T0" fmla="*/ 416 w 416"/>
              <a:gd name="T1" fmla="*/ 42 h 77"/>
              <a:gd name="T2" fmla="*/ 183 w 416"/>
              <a:gd name="T3" fmla="*/ 6 h 77"/>
              <a:gd name="T4" fmla="*/ 0 w 416"/>
              <a:gd name="T5" fmla="*/ 77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16" h="77">
                <a:moveTo>
                  <a:pt x="416" y="42"/>
                </a:moveTo>
                <a:cubicBezTo>
                  <a:pt x="334" y="21"/>
                  <a:pt x="252" y="0"/>
                  <a:pt x="183" y="6"/>
                </a:cubicBezTo>
                <a:cubicBezTo>
                  <a:pt x="114" y="12"/>
                  <a:pt x="66" y="43"/>
                  <a:pt x="0" y="77"/>
                </a:cubicBez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31" name="Oval 11"/>
          <p:cNvSpPr>
            <a:spLocks noChangeArrowheads="1"/>
          </p:cNvSpPr>
          <p:nvPr/>
        </p:nvSpPr>
        <p:spPr bwMode="auto">
          <a:xfrm>
            <a:off x="4525963" y="4057650"/>
            <a:ext cx="165100" cy="165100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62" name="Freeform 42"/>
          <p:cNvSpPr>
            <a:spLocks/>
          </p:cNvSpPr>
          <p:nvPr/>
        </p:nvSpPr>
        <p:spPr bwMode="auto">
          <a:xfrm>
            <a:off x="7575551" y="4271964"/>
            <a:ext cx="3082925" cy="2454275"/>
          </a:xfrm>
          <a:custGeom>
            <a:avLst/>
            <a:gdLst>
              <a:gd name="T0" fmla="*/ 169 w 1942"/>
              <a:gd name="T1" fmla="*/ 0 h 1546"/>
              <a:gd name="T2" fmla="*/ 111 w 1942"/>
              <a:gd name="T3" fmla="*/ 103 h 1546"/>
              <a:gd name="T4" fmla="*/ 25 w 1942"/>
              <a:gd name="T5" fmla="*/ 186 h 1546"/>
              <a:gd name="T6" fmla="*/ 15 w 1942"/>
              <a:gd name="T7" fmla="*/ 288 h 1546"/>
              <a:gd name="T8" fmla="*/ 114 w 1942"/>
              <a:gd name="T9" fmla="*/ 685 h 1546"/>
              <a:gd name="T10" fmla="*/ 274 w 1942"/>
              <a:gd name="T11" fmla="*/ 730 h 1546"/>
              <a:gd name="T12" fmla="*/ 182 w 1942"/>
              <a:gd name="T13" fmla="*/ 867 h 1546"/>
              <a:gd name="T14" fmla="*/ 252 w 1942"/>
              <a:gd name="T15" fmla="*/ 992 h 1546"/>
              <a:gd name="T16" fmla="*/ 633 w 1942"/>
              <a:gd name="T17" fmla="*/ 1059 h 1546"/>
              <a:gd name="T18" fmla="*/ 857 w 1942"/>
              <a:gd name="T19" fmla="*/ 1095 h 1546"/>
              <a:gd name="T20" fmla="*/ 1942 w 1942"/>
              <a:gd name="T21" fmla="*/ 1546 h 15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942" h="1546">
                <a:moveTo>
                  <a:pt x="169" y="0"/>
                </a:moveTo>
                <a:cubicBezTo>
                  <a:pt x="152" y="36"/>
                  <a:pt x="135" y="72"/>
                  <a:pt x="111" y="103"/>
                </a:cubicBezTo>
                <a:cubicBezTo>
                  <a:pt x="87" y="134"/>
                  <a:pt x="41" y="155"/>
                  <a:pt x="25" y="186"/>
                </a:cubicBezTo>
                <a:cubicBezTo>
                  <a:pt x="9" y="217"/>
                  <a:pt x="0" y="205"/>
                  <a:pt x="15" y="288"/>
                </a:cubicBezTo>
                <a:cubicBezTo>
                  <a:pt x="30" y="371"/>
                  <a:pt x="71" y="611"/>
                  <a:pt x="114" y="685"/>
                </a:cubicBezTo>
                <a:cubicBezTo>
                  <a:pt x="157" y="759"/>
                  <a:pt x="263" y="700"/>
                  <a:pt x="274" y="730"/>
                </a:cubicBezTo>
                <a:cubicBezTo>
                  <a:pt x="285" y="760"/>
                  <a:pt x="186" y="823"/>
                  <a:pt x="182" y="867"/>
                </a:cubicBezTo>
                <a:cubicBezTo>
                  <a:pt x="178" y="911"/>
                  <a:pt x="177" y="960"/>
                  <a:pt x="252" y="992"/>
                </a:cubicBezTo>
                <a:cubicBezTo>
                  <a:pt x="327" y="1024"/>
                  <a:pt x="532" y="1042"/>
                  <a:pt x="633" y="1059"/>
                </a:cubicBezTo>
                <a:cubicBezTo>
                  <a:pt x="734" y="1076"/>
                  <a:pt x="639" y="1014"/>
                  <a:pt x="857" y="1095"/>
                </a:cubicBezTo>
                <a:cubicBezTo>
                  <a:pt x="1075" y="1176"/>
                  <a:pt x="1742" y="1463"/>
                  <a:pt x="1942" y="1546"/>
                </a:cubicBez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63" name="AutoShape 43"/>
          <p:cNvSpPr>
            <a:spLocks noChangeArrowheads="1"/>
          </p:cNvSpPr>
          <p:nvPr/>
        </p:nvSpPr>
        <p:spPr bwMode="auto">
          <a:xfrm>
            <a:off x="6697664" y="5956300"/>
            <a:ext cx="3787775" cy="679450"/>
          </a:xfrm>
          <a:prstGeom prst="ribbon">
            <a:avLst>
              <a:gd name="adj1" fmla="val 12500"/>
              <a:gd name="adj2" fmla="val 75000"/>
            </a:avLst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none" anchor="ctr"/>
          <a:lstStyle/>
          <a:p>
            <a:pPr algn="ctr"/>
            <a:r>
              <a:rPr lang="zh-TW" altLang="en-US" sz="2000">
                <a:solidFill>
                  <a:schemeClr val="tx2"/>
                </a:solidFill>
                <a:ea typeface="SimHei" panose="02010609060101010101" pitchFamily="49" charset="-122"/>
              </a:rPr>
              <a:t>保羅第二次旅行傳道</a:t>
            </a:r>
            <a:endParaRPr lang="zh-TW" altLang="en-US" sz="2000">
              <a:ea typeface="SimHei" panose="02010609060101010101" pitchFamily="49" charset="-122"/>
            </a:endParaRPr>
          </a:p>
        </p:txBody>
      </p:sp>
      <p:sp>
        <p:nvSpPr>
          <p:cNvPr id="30764" name="Text Box 44"/>
          <p:cNvSpPr txBox="1">
            <a:spLocks noChangeArrowheads="1"/>
          </p:cNvSpPr>
          <p:nvPr/>
        </p:nvSpPr>
        <p:spPr bwMode="auto">
          <a:xfrm>
            <a:off x="2776539" y="4394200"/>
            <a:ext cx="803275" cy="661988"/>
          </a:xfrm>
          <a:prstGeom prst="rect">
            <a:avLst/>
          </a:prstGeom>
          <a:solidFill>
            <a:srgbClr val="003300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  <a:spcAft>
                <a:spcPct val="10000"/>
              </a:spcAft>
            </a:pPr>
            <a:r>
              <a:rPr lang="zh-TW" altLang="en-US" sz="1600">
                <a:solidFill>
                  <a:schemeClr val="bg1"/>
                </a:solidFill>
                <a:ea typeface="SimHei" panose="02010609060101010101" pitchFamily="49" charset="-122"/>
              </a:rPr>
              <a:t>亞居拉</a:t>
            </a:r>
          </a:p>
          <a:p>
            <a:pPr>
              <a:lnSpc>
                <a:spcPct val="110000"/>
              </a:lnSpc>
              <a:spcAft>
                <a:spcPct val="10000"/>
              </a:spcAft>
            </a:pPr>
            <a:r>
              <a:rPr lang="zh-TW" altLang="en-US" sz="1600">
                <a:solidFill>
                  <a:schemeClr val="bg1"/>
                </a:solidFill>
                <a:ea typeface="SimHei" panose="02010609060101010101" pitchFamily="49" charset="-122"/>
              </a:rPr>
              <a:t>百基拉</a:t>
            </a:r>
          </a:p>
        </p:txBody>
      </p:sp>
      <p:sp>
        <p:nvSpPr>
          <p:cNvPr id="30765" name="Text Box 45"/>
          <p:cNvSpPr txBox="1">
            <a:spLocks noChangeArrowheads="1"/>
          </p:cNvSpPr>
          <p:nvPr/>
        </p:nvSpPr>
        <p:spPr bwMode="auto">
          <a:xfrm>
            <a:off x="8229601" y="4495800"/>
            <a:ext cx="803275" cy="661988"/>
          </a:xfrm>
          <a:prstGeom prst="rect">
            <a:avLst/>
          </a:prstGeom>
          <a:solidFill>
            <a:srgbClr val="003300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  <a:spcAft>
                <a:spcPct val="10000"/>
              </a:spcAft>
            </a:pPr>
            <a:r>
              <a:rPr lang="zh-TW" altLang="en-US" sz="1600">
                <a:solidFill>
                  <a:schemeClr val="bg1"/>
                </a:solidFill>
                <a:ea typeface="SimHei" panose="02010609060101010101" pitchFamily="49" charset="-122"/>
              </a:rPr>
              <a:t>亞居拉</a:t>
            </a:r>
          </a:p>
          <a:p>
            <a:pPr>
              <a:lnSpc>
                <a:spcPct val="110000"/>
              </a:lnSpc>
              <a:spcAft>
                <a:spcPct val="10000"/>
              </a:spcAft>
            </a:pPr>
            <a:r>
              <a:rPr lang="zh-TW" altLang="en-US" sz="1600">
                <a:solidFill>
                  <a:schemeClr val="bg1"/>
                </a:solidFill>
                <a:ea typeface="SimHei" panose="02010609060101010101" pitchFamily="49" charset="-122"/>
              </a:rPr>
              <a:t>百基拉</a:t>
            </a:r>
          </a:p>
        </p:txBody>
      </p:sp>
      <p:sp>
        <p:nvSpPr>
          <p:cNvPr id="30766" name="Text Box 46"/>
          <p:cNvSpPr txBox="1">
            <a:spLocks noChangeArrowheads="1"/>
          </p:cNvSpPr>
          <p:nvPr/>
        </p:nvSpPr>
        <p:spPr bwMode="auto">
          <a:xfrm>
            <a:off x="8229601" y="5194300"/>
            <a:ext cx="803275" cy="369888"/>
          </a:xfrm>
          <a:prstGeom prst="rect">
            <a:avLst/>
          </a:prstGeom>
          <a:solidFill>
            <a:srgbClr val="FF3300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  <a:spcAft>
                <a:spcPct val="10000"/>
              </a:spcAft>
            </a:pPr>
            <a:r>
              <a:rPr lang="zh-TW" altLang="en-US" sz="1600">
                <a:solidFill>
                  <a:schemeClr val="bg1"/>
                </a:solidFill>
                <a:ea typeface="SimHei" panose="02010609060101010101" pitchFamily="49" charset="-122"/>
              </a:rPr>
              <a:t>亞波羅</a:t>
            </a:r>
          </a:p>
        </p:txBody>
      </p:sp>
      <p:sp>
        <p:nvSpPr>
          <p:cNvPr id="30767" name="Text Box 47"/>
          <p:cNvSpPr txBox="1">
            <a:spLocks noChangeArrowheads="1"/>
          </p:cNvSpPr>
          <p:nvPr/>
        </p:nvSpPr>
        <p:spPr bwMode="auto">
          <a:xfrm>
            <a:off x="2773364" y="4395789"/>
            <a:ext cx="803275" cy="369887"/>
          </a:xfrm>
          <a:prstGeom prst="rect">
            <a:avLst/>
          </a:prstGeom>
          <a:solidFill>
            <a:srgbClr val="FF3300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  <a:spcAft>
                <a:spcPct val="10000"/>
              </a:spcAft>
            </a:pPr>
            <a:r>
              <a:rPr lang="zh-TW" altLang="en-US" sz="1600">
                <a:solidFill>
                  <a:schemeClr val="bg1"/>
                </a:solidFill>
                <a:ea typeface="SimHei" panose="02010609060101010101" pitchFamily="49" charset="-122"/>
              </a:rPr>
              <a:t>亞波羅</a:t>
            </a:r>
          </a:p>
        </p:txBody>
      </p:sp>
    </p:spTree>
    <p:extLst>
      <p:ext uri="{BB962C8B-B14F-4D97-AF65-F5344CB8AC3E}">
        <p14:creationId xmlns:p14="http://schemas.microsoft.com/office/powerpoint/2010/main" val="2650248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2000"/>
                                        <p:tgtEl>
                                          <p:spTgt spid="30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8" presetClass="entr" presetSubtype="9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7" dur="2000"/>
                                        <p:tgtEl>
                                          <p:spTgt spid="30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withGroup">
                            <p:stCondLst>
                              <p:cond delay="4500"/>
                            </p:stCondLst>
                            <p:childTnLst>
                              <p:par>
                                <p:cTn id="3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1000"/>
                                        <p:tgtEl>
                                          <p:spTgt spid="30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withGroup">
                            <p:stCondLst>
                              <p:cond delay="5500"/>
                            </p:stCondLst>
                            <p:childTnLst>
                              <p:par>
                                <p:cTn id="4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20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7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59" dur="500"/>
                                        <p:tgtEl>
                                          <p:spTgt spid="30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9" dur="500"/>
                                        <p:tgtEl>
                                          <p:spTgt spid="30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20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2" dur="2000"/>
                                        <p:tgtEl>
                                          <p:spTgt spid="30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4" dur="500"/>
                                        <p:tgtEl>
                                          <p:spTgt spid="307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5" grpId="0" animBg="1"/>
      <p:bldP spid="30726" grpId="0" animBg="1"/>
      <p:bldP spid="30727" grpId="0" animBg="1"/>
      <p:bldP spid="30728" grpId="0" animBg="1"/>
      <p:bldP spid="30730" grpId="0" animBg="1"/>
      <p:bldP spid="30732" grpId="0" animBg="1"/>
      <p:bldP spid="30734" grpId="0" animBg="1"/>
      <p:bldP spid="30736" grpId="0" animBg="1"/>
      <p:bldP spid="30738" grpId="0" animBg="1"/>
      <p:bldP spid="30740" grpId="0" animBg="1"/>
      <p:bldP spid="30741" grpId="0" animBg="1"/>
      <p:bldP spid="30742" grpId="0" animBg="1"/>
      <p:bldP spid="30743" grpId="0" animBg="1"/>
      <p:bldP spid="30744" grpId="0" animBg="1"/>
      <p:bldP spid="30745" grpId="0" animBg="1"/>
      <p:bldP spid="30746" grpId="0" animBg="1"/>
      <p:bldP spid="30747" grpId="0" animBg="1"/>
      <p:bldP spid="30748" grpId="0" animBg="1"/>
      <p:bldP spid="30749" grpId="0" animBg="1"/>
      <p:bldP spid="30750" grpId="0" animBg="1"/>
      <p:bldP spid="30751" grpId="0" animBg="1"/>
      <p:bldP spid="30755" grpId="0" animBg="1"/>
      <p:bldP spid="30760" grpId="0" animBg="1"/>
      <p:bldP spid="30724" grpId="0" animBg="1"/>
      <p:bldP spid="30761" grpId="0" animBg="1"/>
      <p:bldP spid="30731" grpId="0" animBg="1"/>
      <p:bldP spid="30762" grpId="0" animBg="1"/>
      <p:bldP spid="30763" grpId="0" animBg="1"/>
      <p:bldP spid="30763" grpId="1" animBg="1"/>
      <p:bldP spid="30764" grpId="0" animBg="1"/>
      <p:bldP spid="30764" grpId="1" animBg="1"/>
      <p:bldP spid="30765" grpId="0" animBg="1"/>
      <p:bldP spid="30766" grpId="0" animBg="1"/>
      <p:bldP spid="30766" grpId="1" animBg="1"/>
      <p:bldP spid="3076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map-46-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5"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5" name="Oval 3"/>
          <p:cNvSpPr>
            <a:spLocks noChangeArrowheads="1"/>
          </p:cNvSpPr>
          <p:nvPr/>
        </p:nvSpPr>
        <p:spPr bwMode="auto">
          <a:xfrm>
            <a:off x="3743325" y="4083050"/>
            <a:ext cx="165100" cy="165100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6" name="AutoShape 4"/>
          <p:cNvSpPr>
            <a:spLocks noChangeArrowheads="1"/>
          </p:cNvSpPr>
          <p:nvPr/>
        </p:nvSpPr>
        <p:spPr bwMode="auto">
          <a:xfrm>
            <a:off x="8232776" y="4071938"/>
            <a:ext cx="815975" cy="381000"/>
          </a:xfrm>
          <a:prstGeom prst="wedgeRectCallout">
            <a:avLst>
              <a:gd name="adj1" fmla="val -80157"/>
              <a:gd name="adj2" fmla="val -875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/>
            <a:r>
              <a:rPr lang="zh-TW" altLang="en-US">
                <a:ea typeface="SimHei" panose="02010609060101010101" pitchFamily="49" charset="-122"/>
                <a:cs typeface="Arial" panose="020B0604020202020204" pitchFamily="34" charset="0"/>
              </a:rPr>
              <a:t>以弗所</a:t>
            </a:r>
          </a:p>
        </p:txBody>
      </p:sp>
      <p:sp>
        <p:nvSpPr>
          <p:cNvPr id="8197" name="AutoShape 5"/>
          <p:cNvSpPr>
            <a:spLocks noChangeArrowheads="1"/>
          </p:cNvSpPr>
          <p:nvPr/>
        </p:nvSpPr>
        <p:spPr bwMode="auto">
          <a:xfrm>
            <a:off x="2640013" y="3951288"/>
            <a:ext cx="850900" cy="381000"/>
          </a:xfrm>
          <a:prstGeom prst="wedgeRectCallout">
            <a:avLst>
              <a:gd name="adj1" fmla="val 79477"/>
              <a:gd name="adj2" fmla="val 875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/>
            <a:r>
              <a:rPr lang="zh-TW" altLang="en-US">
                <a:ea typeface="SimHei" panose="02010609060101010101" pitchFamily="49" charset="-122"/>
                <a:cs typeface="Arial" panose="020B0604020202020204" pitchFamily="34" charset="0"/>
              </a:rPr>
              <a:t>哥林多</a:t>
            </a:r>
          </a:p>
        </p:txBody>
      </p:sp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2682875" y="4422776"/>
            <a:ext cx="1250950" cy="519113"/>
          </a:xfrm>
          <a:prstGeom prst="rect">
            <a:avLst/>
          </a:prstGeom>
          <a:solidFill>
            <a:srgbClr val="000000">
              <a:alpha val="7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TW" altLang="en-US" sz="2800">
                <a:solidFill>
                  <a:schemeClr val="bg1"/>
                </a:solidFill>
                <a:ea typeface="SimHei" panose="02010609060101010101" pitchFamily="49" charset="-122"/>
                <a:cs typeface="Arial" panose="020B0604020202020204" pitchFamily="34" charset="0"/>
              </a:rPr>
              <a:t>亞該亞</a:t>
            </a:r>
          </a:p>
        </p:txBody>
      </p:sp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8778875" y="2832101"/>
            <a:ext cx="1250950" cy="519113"/>
          </a:xfrm>
          <a:prstGeom prst="rect">
            <a:avLst/>
          </a:prstGeom>
          <a:solidFill>
            <a:srgbClr val="000000">
              <a:alpha val="7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TW" altLang="en-US" sz="2800">
                <a:solidFill>
                  <a:schemeClr val="bg1"/>
                </a:solidFill>
                <a:ea typeface="SimHei" panose="02010609060101010101" pitchFamily="49" charset="-122"/>
                <a:cs typeface="Arial" panose="020B0604020202020204" pitchFamily="34" charset="0"/>
              </a:rPr>
              <a:t>亞西亞</a:t>
            </a:r>
          </a:p>
        </p:txBody>
      </p:sp>
      <p:sp>
        <p:nvSpPr>
          <p:cNvPr id="8201" name="Text Box 9"/>
          <p:cNvSpPr txBox="1">
            <a:spLocks noChangeArrowheads="1"/>
          </p:cNvSpPr>
          <p:nvPr/>
        </p:nvSpPr>
        <p:spPr bwMode="auto">
          <a:xfrm>
            <a:off x="9091614" y="4076700"/>
            <a:ext cx="1108075" cy="376238"/>
          </a:xfrm>
          <a:prstGeom prst="rect">
            <a:avLst/>
          </a:prstGeom>
          <a:solidFill>
            <a:srgbClr val="A5002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2</a:t>
            </a:r>
            <a:r>
              <a:rPr lang="zh-TW" altLang="en-US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年</a:t>
            </a:r>
            <a:r>
              <a:rPr lang="en-US" altLang="zh-TW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3</a:t>
            </a:r>
            <a:r>
              <a:rPr lang="zh-TW" altLang="en-US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個月</a:t>
            </a:r>
          </a:p>
        </p:txBody>
      </p:sp>
      <p:sp>
        <p:nvSpPr>
          <p:cNvPr id="8202" name="Text Box 10"/>
          <p:cNvSpPr txBox="1">
            <a:spLocks noChangeArrowheads="1"/>
          </p:cNvSpPr>
          <p:nvPr/>
        </p:nvSpPr>
        <p:spPr bwMode="auto">
          <a:xfrm>
            <a:off x="8232775" y="4497389"/>
            <a:ext cx="1392238" cy="646331"/>
          </a:xfrm>
          <a:prstGeom prst="rect">
            <a:avLst/>
          </a:prstGeom>
          <a:solidFill>
            <a:srgbClr val="0033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  <a:ea typeface="SimHei" panose="02010609060101010101" pitchFamily="49" charset="-122"/>
                <a:cs typeface="Arial" panose="020B0604020202020204" pitchFamily="34" charset="0"/>
              </a:rPr>
              <a:t>第一封信</a:t>
            </a:r>
            <a:endParaRPr lang="en-US" altLang="zh-TW" dirty="0" smtClean="0">
              <a:solidFill>
                <a:schemeClr val="bg1"/>
              </a:solidFill>
              <a:ea typeface="SimHei" panose="02010609060101010101" pitchFamily="49" charset="-122"/>
              <a:cs typeface="Arial" panose="020B0604020202020204" pitchFamily="34" charset="0"/>
            </a:endParaRPr>
          </a:p>
          <a:p>
            <a:r>
              <a:rPr lang="zh-TW" altLang="en-US" dirty="0" smtClean="0">
                <a:solidFill>
                  <a:schemeClr val="bg1"/>
                </a:solidFill>
                <a:ea typeface="SimHei" panose="02010609060101010101" pitchFamily="49" charset="-122"/>
                <a:cs typeface="Arial" panose="020B0604020202020204" pitchFamily="34" charset="0"/>
              </a:rPr>
              <a:t>哥</a:t>
            </a:r>
            <a:r>
              <a:rPr lang="zh-TW" altLang="en-US" dirty="0">
                <a:solidFill>
                  <a:schemeClr val="bg1"/>
                </a:solidFill>
                <a:ea typeface="SimHei" panose="02010609060101010101" pitchFamily="49" charset="-122"/>
                <a:cs typeface="Arial" panose="020B0604020202020204" pitchFamily="34" charset="0"/>
              </a:rPr>
              <a:t>林多前書</a:t>
            </a:r>
          </a:p>
        </p:txBody>
      </p:sp>
      <p:sp>
        <p:nvSpPr>
          <p:cNvPr id="8203" name="Freeform 11"/>
          <p:cNvSpPr>
            <a:spLocks/>
          </p:cNvSpPr>
          <p:nvPr/>
        </p:nvSpPr>
        <p:spPr bwMode="auto">
          <a:xfrm>
            <a:off x="4038600" y="4191000"/>
            <a:ext cx="3810000" cy="560388"/>
          </a:xfrm>
          <a:custGeom>
            <a:avLst/>
            <a:gdLst>
              <a:gd name="T0" fmla="*/ 2400 w 2400"/>
              <a:gd name="T1" fmla="*/ 48 h 353"/>
              <a:gd name="T2" fmla="*/ 2064 w 2400"/>
              <a:gd name="T3" fmla="*/ 96 h 353"/>
              <a:gd name="T4" fmla="*/ 1485 w 2400"/>
              <a:gd name="T5" fmla="*/ 272 h 353"/>
              <a:gd name="T6" fmla="*/ 1306 w 2400"/>
              <a:gd name="T7" fmla="*/ 309 h 353"/>
              <a:gd name="T8" fmla="*/ 1208 w 2400"/>
              <a:gd name="T9" fmla="*/ 342 h 353"/>
              <a:gd name="T10" fmla="*/ 1016 w 2400"/>
              <a:gd name="T11" fmla="*/ 294 h 353"/>
              <a:gd name="T12" fmla="*/ 918 w 2400"/>
              <a:gd name="T13" fmla="*/ 306 h 353"/>
              <a:gd name="T14" fmla="*/ 765 w 2400"/>
              <a:gd name="T15" fmla="*/ 309 h 353"/>
              <a:gd name="T16" fmla="*/ 645 w 2400"/>
              <a:gd name="T17" fmla="*/ 334 h 353"/>
              <a:gd name="T18" fmla="*/ 384 w 2400"/>
              <a:gd name="T19" fmla="*/ 192 h 353"/>
              <a:gd name="T20" fmla="*/ 192 w 2400"/>
              <a:gd name="T21" fmla="*/ 48 h 353"/>
              <a:gd name="T22" fmla="*/ 0 w 2400"/>
              <a:gd name="T23" fmla="*/ 0 h 3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400" h="353">
                <a:moveTo>
                  <a:pt x="2400" y="48"/>
                </a:moveTo>
                <a:cubicBezTo>
                  <a:pt x="2304" y="52"/>
                  <a:pt x="2216" y="59"/>
                  <a:pt x="2064" y="96"/>
                </a:cubicBezTo>
                <a:cubicBezTo>
                  <a:pt x="1912" y="133"/>
                  <a:pt x="1611" y="236"/>
                  <a:pt x="1485" y="272"/>
                </a:cubicBezTo>
                <a:cubicBezTo>
                  <a:pt x="1359" y="308"/>
                  <a:pt x="1352" y="297"/>
                  <a:pt x="1306" y="309"/>
                </a:cubicBezTo>
                <a:cubicBezTo>
                  <a:pt x="1260" y="321"/>
                  <a:pt x="1256" y="344"/>
                  <a:pt x="1208" y="342"/>
                </a:cubicBezTo>
                <a:cubicBezTo>
                  <a:pt x="1160" y="340"/>
                  <a:pt x="1064" y="300"/>
                  <a:pt x="1016" y="294"/>
                </a:cubicBezTo>
                <a:cubicBezTo>
                  <a:pt x="968" y="288"/>
                  <a:pt x="960" y="304"/>
                  <a:pt x="918" y="306"/>
                </a:cubicBezTo>
                <a:cubicBezTo>
                  <a:pt x="876" y="308"/>
                  <a:pt x="810" y="304"/>
                  <a:pt x="765" y="309"/>
                </a:cubicBezTo>
                <a:cubicBezTo>
                  <a:pt x="720" y="314"/>
                  <a:pt x="708" y="353"/>
                  <a:pt x="645" y="334"/>
                </a:cubicBezTo>
                <a:cubicBezTo>
                  <a:pt x="582" y="315"/>
                  <a:pt x="459" y="240"/>
                  <a:pt x="384" y="192"/>
                </a:cubicBezTo>
                <a:cubicBezTo>
                  <a:pt x="309" y="144"/>
                  <a:pt x="256" y="80"/>
                  <a:pt x="192" y="48"/>
                </a:cubicBezTo>
                <a:cubicBezTo>
                  <a:pt x="128" y="16"/>
                  <a:pt x="88" y="0"/>
                  <a:pt x="0" y="0"/>
                </a:cubicBezTo>
              </a:path>
            </a:pathLst>
          </a:custGeom>
          <a:noFill/>
          <a:ln w="38100" cap="flat" cmpd="sng">
            <a:solidFill>
              <a:schemeClr val="hlink"/>
            </a:solidFill>
            <a:prstDash val="sysDot"/>
            <a:round/>
            <a:headEnd type="none" w="med" len="med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4" name="Oval 12"/>
          <p:cNvSpPr>
            <a:spLocks noChangeArrowheads="1"/>
          </p:cNvSpPr>
          <p:nvPr/>
        </p:nvSpPr>
        <p:spPr bwMode="auto">
          <a:xfrm>
            <a:off x="7816850" y="4176713"/>
            <a:ext cx="165100" cy="165100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05" name="Text Box 13"/>
          <p:cNvSpPr txBox="1">
            <a:spLocks noChangeArrowheads="1"/>
          </p:cNvSpPr>
          <p:nvPr/>
        </p:nvSpPr>
        <p:spPr bwMode="auto">
          <a:xfrm>
            <a:off x="4554539" y="3832225"/>
            <a:ext cx="2987675" cy="406400"/>
          </a:xfrm>
          <a:prstGeom prst="rect">
            <a:avLst/>
          </a:prstGeom>
          <a:solidFill>
            <a:srgbClr val="FFCCFF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 sz="2000"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(</a:t>
            </a:r>
            <a:r>
              <a:rPr lang="zh-TW" altLang="en-US" sz="2000"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保羅第二次造訪哥林多</a:t>
            </a:r>
            <a:r>
              <a:rPr lang="en-US" altLang="zh-TW" sz="2000"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)</a:t>
            </a:r>
          </a:p>
        </p:txBody>
      </p:sp>
      <p:sp>
        <p:nvSpPr>
          <p:cNvPr id="8207" name="Rectangle 15" descr="Medium wood"/>
          <p:cNvSpPr>
            <a:spLocks noChangeArrowheads="1"/>
          </p:cNvSpPr>
          <p:nvPr/>
        </p:nvSpPr>
        <p:spPr bwMode="auto">
          <a:xfrm>
            <a:off x="8539164" y="127001"/>
            <a:ext cx="2027237" cy="1223963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Aft>
                <a:spcPct val="20000"/>
              </a:spcAft>
            </a:pPr>
            <a:r>
              <a:rPr lang="zh-TW" altLang="en-US" sz="2400">
                <a:solidFill>
                  <a:schemeClr val="bg1"/>
                </a:solidFill>
                <a:ea typeface="SimHei" panose="02010609060101010101" pitchFamily="49" charset="-122"/>
              </a:rPr>
              <a:t>保羅第三次</a:t>
            </a:r>
          </a:p>
          <a:p>
            <a:pPr algn="ctr">
              <a:spcAft>
                <a:spcPct val="20000"/>
              </a:spcAft>
            </a:pPr>
            <a:r>
              <a:rPr lang="zh-TW" altLang="en-US" sz="2400">
                <a:solidFill>
                  <a:schemeClr val="bg1"/>
                </a:solidFill>
                <a:ea typeface="SimHei" panose="02010609060101010101" pitchFamily="49" charset="-122"/>
              </a:rPr>
              <a:t>旅行傳道</a:t>
            </a:r>
          </a:p>
        </p:txBody>
      </p:sp>
      <p:sp>
        <p:nvSpPr>
          <p:cNvPr id="8208" name="Text Box 16"/>
          <p:cNvSpPr txBox="1">
            <a:spLocks noChangeArrowheads="1"/>
          </p:cNvSpPr>
          <p:nvPr/>
        </p:nvSpPr>
        <p:spPr bwMode="auto">
          <a:xfrm>
            <a:off x="2555875" y="109538"/>
            <a:ext cx="1250950" cy="519112"/>
          </a:xfrm>
          <a:prstGeom prst="rect">
            <a:avLst/>
          </a:prstGeom>
          <a:solidFill>
            <a:srgbClr val="000000">
              <a:alpha val="7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TW" altLang="en-US" sz="2800">
                <a:solidFill>
                  <a:schemeClr val="bg1"/>
                </a:solidFill>
                <a:ea typeface="SimHei" panose="02010609060101010101" pitchFamily="49" charset="-122"/>
                <a:cs typeface="Arial" panose="020B0604020202020204" pitchFamily="34" charset="0"/>
              </a:rPr>
              <a:t>馬其頓</a:t>
            </a:r>
          </a:p>
        </p:txBody>
      </p:sp>
    </p:spTree>
    <p:extLst>
      <p:ext uri="{BB962C8B-B14F-4D97-AF65-F5344CB8AC3E}">
        <p14:creationId xmlns:p14="http://schemas.microsoft.com/office/powerpoint/2010/main" val="494797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10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 animBg="1"/>
      <p:bldP spid="8201" grpId="0" animBg="1"/>
      <p:bldP spid="8202" grpId="0" animBg="1"/>
      <p:bldP spid="8203" grpId="0" animBg="1"/>
      <p:bldP spid="8204" grpId="0" animBg="1"/>
      <p:bldP spid="8205" grpId="0" animBg="1"/>
      <p:bldP spid="820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map-46-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5"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19" name="Freeform 3"/>
          <p:cNvSpPr>
            <a:spLocks/>
          </p:cNvSpPr>
          <p:nvPr/>
        </p:nvSpPr>
        <p:spPr bwMode="auto">
          <a:xfrm>
            <a:off x="4005263" y="4191000"/>
            <a:ext cx="3810000" cy="560388"/>
          </a:xfrm>
          <a:custGeom>
            <a:avLst/>
            <a:gdLst>
              <a:gd name="T0" fmla="*/ 2400 w 2400"/>
              <a:gd name="T1" fmla="*/ 48 h 353"/>
              <a:gd name="T2" fmla="*/ 2064 w 2400"/>
              <a:gd name="T3" fmla="*/ 96 h 353"/>
              <a:gd name="T4" fmla="*/ 1485 w 2400"/>
              <a:gd name="T5" fmla="*/ 272 h 353"/>
              <a:gd name="T6" fmla="*/ 1306 w 2400"/>
              <a:gd name="T7" fmla="*/ 309 h 353"/>
              <a:gd name="T8" fmla="*/ 1208 w 2400"/>
              <a:gd name="T9" fmla="*/ 342 h 353"/>
              <a:gd name="T10" fmla="*/ 1016 w 2400"/>
              <a:gd name="T11" fmla="*/ 294 h 353"/>
              <a:gd name="T12" fmla="*/ 918 w 2400"/>
              <a:gd name="T13" fmla="*/ 306 h 353"/>
              <a:gd name="T14" fmla="*/ 765 w 2400"/>
              <a:gd name="T15" fmla="*/ 309 h 353"/>
              <a:gd name="T16" fmla="*/ 645 w 2400"/>
              <a:gd name="T17" fmla="*/ 334 h 353"/>
              <a:gd name="T18" fmla="*/ 384 w 2400"/>
              <a:gd name="T19" fmla="*/ 192 h 353"/>
              <a:gd name="T20" fmla="*/ 192 w 2400"/>
              <a:gd name="T21" fmla="*/ 48 h 353"/>
              <a:gd name="T22" fmla="*/ 0 w 2400"/>
              <a:gd name="T23" fmla="*/ 0 h 3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400" h="353">
                <a:moveTo>
                  <a:pt x="2400" y="48"/>
                </a:moveTo>
                <a:cubicBezTo>
                  <a:pt x="2304" y="52"/>
                  <a:pt x="2216" y="59"/>
                  <a:pt x="2064" y="96"/>
                </a:cubicBezTo>
                <a:cubicBezTo>
                  <a:pt x="1912" y="133"/>
                  <a:pt x="1611" y="236"/>
                  <a:pt x="1485" y="272"/>
                </a:cubicBezTo>
                <a:cubicBezTo>
                  <a:pt x="1359" y="308"/>
                  <a:pt x="1352" y="297"/>
                  <a:pt x="1306" y="309"/>
                </a:cubicBezTo>
                <a:cubicBezTo>
                  <a:pt x="1260" y="321"/>
                  <a:pt x="1256" y="344"/>
                  <a:pt x="1208" y="342"/>
                </a:cubicBezTo>
                <a:cubicBezTo>
                  <a:pt x="1160" y="340"/>
                  <a:pt x="1064" y="300"/>
                  <a:pt x="1016" y="294"/>
                </a:cubicBezTo>
                <a:cubicBezTo>
                  <a:pt x="968" y="288"/>
                  <a:pt x="960" y="304"/>
                  <a:pt x="918" y="306"/>
                </a:cubicBezTo>
                <a:cubicBezTo>
                  <a:pt x="876" y="308"/>
                  <a:pt x="810" y="304"/>
                  <a:pt x="765" y="309"/>
                </a:cubicBezTo>
                <a:cubicBezTo>
                  <a:pt x="720" y="314"/>
                  <a:pt x="708" y="353"/>
                  <a:pt x="645" y="334"/>
                </a:cubicBezTo>
                <a:cubicBezTo>
                  <a:pt x="582" y="315"/>
                  <a:pt x="459" y="240"/>
                  <a:pt x="384" y="192"/>
                </a:cubicBezTo>
                <a:cubicBezTo>
                  <a:pt x="309" y="144"/>
                  <a:pt x="256" y="80"/>
                  <a:pt x="192" y="48"/>
                </a:cubicBezTo>
                <a:cubicBezTo>
                  <a:pt x="128" y="16"/>
                  <a:pt x="88" y="0"/>
                  <a:pt x="0" y="0"/>
                </a:cubicBezTo>
              </a:path>
            </a:pathLst>
          </a:custGeom>
          <a:noFill/>
          <a:ln w="38100" cap="flat" cmpd="sng">
            <a:solidFill>
              <a:srgbClr val="FF3399"/>
            </a:solidFill>
            <a:prstDash val="sysDot"/>
            <a:round/>
            <a:headEnd type="triangle" w="lg" len="lg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9" name="Text Box 13"/>
          <p:cNvSpPr txBox="1">
            <a:spLocks noChangeArrowheads="1"/>
          </p:cNvSpPr>
          <p:nvPr/>
        </p:nvSpPr>
        <p:spPr bwMode="auto">
          <a:xfrm>
            <a:off x="8228013" y="4914900"/>
            <a:ext cx="2259012" cy="376238"/>
          </a:xfrm>
          <a:prstGeom prst="rect">
            <a:avLst/>
          </a:prstGeom>
          <a:solidFill>
            <a:srgbClr val="0033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TW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(</a:t>
            </a:r>
            <a:r>
              <a:rPr lang="zh-TW" altLang="en-US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流淚、嚴厲的書信</a:t>
            </a:r>
            <a:r>
              <a:rPr lang="en-US" altLang="zh-TW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)</a:t>
            </a:r>
          </a:p>
        </p:txBody>
      </p:sp>
      <p:sp>
        <p:nvSpPr>
          <p:cNvPr id="9231" name="Oval 15"/>
          <p:cNvSpPr>
            <a:spLocks noChangeArrowheads="1"/>
          </p:cNvSpPr>
          <p:nvPr/>
        </p:nvSpPr>
        <p:spPr bwMode="auto">
          <a:xfrm>
            <a:off x="3743325" y="4083050"/>
            <a:ext cx="165100" cy="165100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32" name="AutoShape 16"/>
          <p:cNvSpPr>
            <a:spLocks noChangeArrowheads="1"/>
          </p:cNvSpPr>
          <p:nvPr/>
        </p:nvSpPr>
        <p:spPr bwMode="auto">
          <a:xfrm>
            <a:off x="8232776" y="4071938"/>
            <a:ext cx="815975" cy="381000"/>
          </a:xfrm>
          <a:prstGeom prst="wedgeRectCallout">
            <a:avLst>
              <a:gd name="adj1" fmla="val -80157"/>
              <a:gd name="adj2" fmla="val -875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/>
            <a:r>
              <a:rPr lang="zh-TW" altLang="en-US">
                <a:ea typeface="SimHei" panose="02010609060101010101" pitchFamily="49" charset="-122"/>
                <a:cs typeface="Arial" panose="020B0604020202020204" pitchFamily="34" charset="0"/>
              </a:rPr>
              <a:t>以弗所</a:t>
            </a:r>
          </a:p>
        </p:txBody>
      </p:sp>
      <p:sp>
        <p:nvSpPr>
          <p:cNvPr id="9233" name="AutoShape 17"/>
          <p:cNvSpPr>
            <a:spLocks noChangeArrowheads="1"/>
          </p:cNvSpPr>
          <p:nvPr/>
        </p:nvSpPr>
        <p:spPr bwMode="auto">
          <a:xfrm>
            <a:off x="2640013" y="3951288"/>
            <a:ext cx="850900" cy="381000"/>
          </a:xfrm>
          <a:prstGeom prst="wedgeRectCallout">
            <a:avLst>
              <a:gd name="adj1" fmla="val 79477"/>
              <a:gd name="adj2" fmla="val 875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/>
            <a:r>
              <a:rPr lang="zh-TW" altLang="en-US">
                <a:ea typeface="SimHei" panose="02010609060101010101" pitchFamily="49" charset="-122"/>
                <a:cs typeface="Arial" panose="020B0604020202020204" pitchFamily="34" charset="0"/>
              </a:rPr>
              <a:t>哥林多</a:t>
            </a:r>
          </a:p>
        </p:txBody>
      </p:sp>
      <p:sp>
        <p:nvSpPr>
          <p:cNvPr id="9235" name="Text Box 19"/>
          <p:cNvSpPr txBox="1">
            <a:spLocks noChangeArrowheads="1"/>
          </p:cNvSpPr>
          <p:nvPr/>
        </p:nvSpPr>
        <p:spPr bwMode="auto">
          <a:xfrm>
            <a:off x="2682875" y="4422776"/>
            <a:ext cx="1250950" cy="519113"/>
          </a:xfrm>
          <a:prstGeom prst="rect">
            <a:avLst/>
          </a:prstGeom>
          <a:solidFill>
            <a:srgbClr val="000000">
              <a:alpha val="7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TW" altLang="en-US" sz="2800">
                <a:solidFill>
                  <a:schemeClr val="bg1"/>
                </a:solidFill>
                <a:ea typeface="SimHei" panose="02010609060101010101" pitchFamily="49" charset="-122"/>
                <a:cs typeface="Arial" panose="020B0604020202020204" pitchFamily="34" charset="0"/>
              </a:rPr>
              <a:t>亞該亞</a:t>
            </a:r>
          </a:p>
        </p:txBody>
      </p:sp>
      <p:sp>
        <p:nvSpPr>
          <p:cNvPr id="9236" name="Text Box 20"/>
          <p:cNvSpPr txBox="1">
            <a:spLocks noChangeArrowheads="1"/>
          </p:cNvSpPr>
          <p:nvPr/>
        </p:nvSpPr>
        <p:spPr bwMode="auto">
          <a:xfrm>
            <a:off x="8778875" y="2832101"/>
            <a:ext cx="1250950" cy="519113"/>
          </a:xfrm>
          <a:prstGeom prst="rect">
            <a:avLst/>
          </a:prstGeom>
          <a:solidFill>
            <a:srgbClr val="000000">
              <a:alpha val="7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TW" altLang="en-US" sz="2800">
                <a:solidFill>
                  <a:schemeClr val="bg1"/>
                </a:solidFill>
                <a:ea typeface="SimHei" panose="02010609060101010101" pitchFamily="49" charset="-122"/>
                <a:cs typeface="Arial" panose="020B0604020202020204" pitchFamily="34" charset="0"/>
              </a:rPr>
              <a:t>亞西亞</a:t>
            </a:r>
          </a:p>
        </p:txBody>
      </p:sp>
      <p:sp>
        <p:nvSpPr>
          <p:cNvPr id="9237" name="Text Box 21"/>
          <p:cNvSpPr txBox="1">
            <a:spLocks noChangeArrowheads="1"/>
          </p:cNvSpPr>
          <p:nvPr/>
        </p:nvSpPr>
        <p:spPr bwMode="auto">
          <a:xfrm>
            <a:off x="9091614" y="4076700"/>
            <a:ext cx="1108075" cy="376238"/>
          </a:xfrm>
          <a:prstGeom prst="rect">
            <a:avLst/>
          </a:prstGeom>
          <a:solidFill>
            <a:srgbClr val="A5002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2</a:t>
            </a:r>
            <a:r>
              <a:rPr lang="zh-TW" altLang="en-US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年</a:t>
            </a:r>
            <a:r>
              <a:rPr lang="en-US" altLang="zh-TW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3</a:t>
            </a:r>
            <a:r>
              <a:rPr lang="zh-TW" altLang="en-US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個月</a:t>
            </a:r>
          </a:p>
        </p:txBody>
      </p:sp>
      <p:sp>
        <p:nvSpPr>
          <p:cNvPr id="9238" name="Text Box 22"/>
          <p:cNvSpPr txBox="1">
            <a:spLocks noChangeArrowheads="1"/>
          </p:cNvSpPr>
          <p:nvPr/>
        </p:nvSpPr>
        <p:spPr bwMode="auto">
          <a:xfrm>
            <a:off x="8232775" y="4497389"/>
            <a:ext cx="1392238" cy="376237"/>
          </a:xfrm>
          <a:prstGeom prst="rect">
            <a:avLst/>
          </a:prstGeom>
          <a:solidFill>
            <a:srgbClr val="0033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TW" altLang="en-US" dirty="0">
                <a:solidFill>
                  <a:schemeClr val="bg1"/>
                </a:solidFill>
                <a:ea typeface="SimHei" panose="02010609060101010101" pitchFamily="49" charset="-122"/>
                <a:cs typeface="Arial" panose="020B0604020202020204" pitchFamily="34" charset="0"/>
              </a:rPr>
              <a:t>哥林多前書</a:t>
            </a:r>
          </a:p>
        </p:txBody>
      </p:sp>
      <p:sp>
        <p:nvSpPr>
          <p:cNvPr id="9240" name="Oval 24"/>
          <p:cNvSpPr>
            <a:spLocks noChangeArrowheads="1"/>
          </p:cNvSpPr>
          <p:nvPr/>
        </p:nvSpPr>
        <p:spPr bwMode="auto">
          <a:xfrm>
            <a:off x="7816850" y="4176713"/>
            <a:ext cx="165100" cy="165100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44" name="Text Box 28"/>
          <p:cNvSpPr txBox="1">
            <a:spLocks noChangeArrowheads="1"/>
          </p:cNvSpPr>
          <p:nvPr/>
        </p:nvSpPr>
        <p:spPr bwMode="auto">
          <a:xfrm>
            <a:off x="4745039" y="4035425"/>
            <a:ext cx="1971675" cy="406400"/>
          </a:xfrm>
          <a:prstGeom prst="rect">
            <a:avLst/>
          </a:prstGeom>
          <a:solidFill>
            <a:srgbClr val="FFCCFF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 sz="2000"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(</a:t>
            </a:r>
            <a:r>
              <a:rPr lang="zh-TW" altLang="en-US" sz="2000"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保羅鎩羽而歸</a:t>
            </a:r>
            <a:r>
              <a:rPr lang="en-US" altLang="zh-TW" sz="2000"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)</a:t>
            </a:r>
          </a:p>
        </p:txBody>
      </p:sp>
      <p:sp>
        <p:nvSpPr>
          <p:cNvPr id="9245" name="Rectangle 29" descr="Medium wood"/>
          <p:cNvSpPr>
            <a:spLocks noChangeArrowheads="1"/>
          </p:cNvSpPr>
          <p:nvPr/>
        </p:nvSpPr>
        <p:spPr bwMode="auto">
          <a:xfrm>
            <a:off x="8539164" y="127001"/>
            <a:ext cx="2027237" cy="1223963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Aft>
                <a:spcPct val="20000"/>
              </a:spcAft>
            </a:pPr>
            <a:r>
              <a:rPr lang="zh-TW" altLang="en-US" sz="2400">
                <a:solidFill>
                  <a:schemeClr val="bg1"/>
                </a:solidFill>
                <a:ea typeface="SimHei" panose="02010609060101010101" pitchFamily="49" charset="-122"/>
              </a:rPr>
              <a:t>保羅第三次</a:t>
            </a:r>
          </a:p>
          <a:p>
            <a:pPr algn="ctr">
              <a:spcAft>
                <a:spcPct val="20000"/>
              </a:spcAft>
            </a:pPr>
            <a:r>
              <a:rPr lang="zh-TW" altLang="en-US" sz="2400">
                <a:solidFill>
                  <a:schemeClr val="bg1"/>
                </a:solidFill>
                <a:ea typeface="SimHei" panose="02010609060101010101" pitchFamily="49" charset="-122"/>
              </a:rPr>
              <a:t>旅行傳道</a:t>
            </a:r>
          </a:p>
        </p:txBody>
      </p:sp>
      <p:sp>
        <p:nvSpPr>
          <p:cNvPr id="9246" name="Text Box 30"/>
          <p:cNvSpPr txBox="1">
            <a:spLocks noChangeArrowheads="1"/>
          </p:cNvSpPr>
          <p:nvPr/>
        </p:nvSpPr>
        <p:spPr bwMode="auto">
          <a:xfrm>
            <a:off x="2555875" y="109538"/>
            <a:ext cx="1250950" cy="519112"/>
          </a:xfrm>
          <a:prstGeom prst="rect">
            <a:avLst/>
          </a:prstGeom>
          <a:solidFill>
            <a:srgbClr val="000000">
              <a:alpha val="7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TW" altLang="en-US" sz="2800">
                <a:solidFill>
                  <a:schemeClr val="bg1"/>
                </a:solidFill>
                <a:ea typeface="SimHei" panose="02010609060101010101" pitchFamily="49" charset="-122"/>
                <a:cs typeface="Arial" panose="020B0604020202020204" pitchFamily="34" charset="0"/>
              </a:rPr>
              <a:t>馬其頓</a:t>
            </a:r>
          </a:p>
        </p:txBody>
      </p:sp>
    </p:spTree>
    <p:extLst>
      <p:ext uri="{BB962C8B-B14F-4D97-AF65-F5344CB8AC3E}">
        <p14:creationId xmlns:p14="http://schemas.microsoft.com/office/powerpoint/2010/main" val="1908798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animBg="1"/>
      <p:bldP spid="9219" grpId="1" animBg="1"/>
      <p:bldP spid="9229" grpId="0" animBg="1"/>
      <p:bldP spid="9244" grpId="0" animBg="1"/>
      <p:bldP spid="9244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map-46-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5"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52" name="Freeform 12"/>
          <p:cNvSpPr>
            <a:spLocks/>
          </p:cNvSpPr>
          <p:nvPr/>
        </p:nvSpPr>
        <p:spPr bwMode="auto">
          <a:xfrm>
            <a:off x="6964364" y="2149475"/>
            <a:ext cx="930275" cy="2095500"/>
          </a:xfrm>
          <a:custGeom>
            <a:avLst/>
            <a:gdLst>
              <a:gd name="T0" fmla="*/ 586 w 586"/>
              <a:gd name="T1" fmla="*/ 1320 h 1320"/>
              <a:gd name="T2" fmla="*/ 485 w 586"/>
              <a:gd name="T3" fmla="*/ 964 h 1320"/>
              <a:gd name="T4" fmla="*/ 509 w 586"/>
              <a:gd name="T5" fmla="*/ 465 h 1320"/>
              <a:gd name="T6" fmla="*/ 437 w 586"/>
              <a:gd name="T7" fmla="*/ 86 h 1320"/>
              <a:gd name="T8" fmla="*/ 0 w 586"/>
              <a:gd name="T9" fmla="*/ 0 h 1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86" h="1320">
                <a:moveTo>
                  <a:pt x="586" y="1320"/>
                </a:moveTo>
                <a:cubicBezTo>
                  <a:pt x="542" y="1213"/>
                  <a:pt x="498" y="1106"/>
                  <a:pt x="485" y="964"/>
                </a:cubicBezTo>
                <a:cubicBezTo>
                  <a:pt x="472" y="822"/>
                  <a:pt x="517" y="611"/>
                  <a:pt x="509" y="465"/>
                </a:cubicBezTo>
                <a:cubicBezTo>
                  <a:pt x="501" y="319"/>
                  <a:pt x="522" y="164"/>
                  <a:pt x="437" y="86"/>
                </a:cubicBezTo>
                <a:cubicBezTo>
                  <a:pt x="352" y="8"/>
                  <a:pt x="152" y="9"/>
                  <a:pt x="0" y="0"/>
                </a:cubicBezTo>
              </a:path>
            </a:pathLst>
          </a:custGeom>
          <a:noFill/>
          <a:ln w="28575" cmpd="sng">
            <a:solidFill>
              <a:schemeClr val="accent2"/>
            </a:solidFill>
            <a:round/>
            <a:headEnd type="none" w="med" len="med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3" name="Oval 13"/>
          <p:cNvSpPr>
            <a:spLocks noChangeArrowheads="1"/>
          </p:cNvSpPr>
          <p:nvPr/>
        </p:nvSpPr>
        <p:spPr bwMode="auto">
          <a:xfrm>
            <a:off x="6786563" y="2070100"/>
            <a:ext cx="165100" cy="165100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54" name="AutoShape 14"/>
          <p:cNvSpPr>
            <a:spLocks noChangeArrowheads="1"/>
          </p:cNvSpPr>
          <p:nvPr/>
        </p:nvSpPr>
        <p:spPr bwMode="auto">
          <a:xfrm>
            <a:off x="7221539" y="1692275"/>
            <a:ext cx="890587" cy="381000"/>
          </a:xfrm>
          <a:prstGeom prst="wedgeRectCallout">
            <a:avLst>
              <a:gd name="adj1" fmla="val -82796"/>
              <a:gd name="adj2" fmla="val 575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/>
            <a:r>
              <a:rPr lang="zh-TW" altLang="en-US">
                <a:ea typeface="SimHei" panose="02010609060101010101" pitchFamily="49" charset="-122"/>
                <a:cs typeface="Arial" panose="020B0604020202020204" pitchFamily="34" charset="0"/>
              </a:rPr>
              <a:t>特羅亞</a:t>
            </a:r>
          </a:p>
        </p:txBody>
      </p:sp>
      <p:sp>
        <p:nvSpPr>
          <p:cNvPr id="10256" name="Freeform 16"/>
          <p:cNvSpPr>
            <a:spLocks/>
          </p:cNvSpPr>
          <p:nvPr/>
        </p:nvSpPr>
        <p:spPr bwMode="auto">
          <a:xfrm>
            <a:off x="4038600" y="4191000"/>
            <a:ext cx="3810000" cy="560388"/>
          </a:xfrm>
          <a:custGeom>
            <a:avLst/>
            <a:gdLst>
              <a:gd name="T0" fmla="*/ 2400 w 2400"/>
              <a:gd name="T1" fmla="*/ 48 h 353"/>
              <a:gd name="T2" fmla="*/ 2064 w 2400"/>
              <a:gd name="T3" fmla="*/ 96 h 353"/>
              <a:gd name="T4" fmla="*/ 1485 w 2400"/>
              <a:gd name="T5" fmla="*/ 272 h 353"/>
              <a:gd name="T6" fmla="*/ 1306 w 2400"/>
              <a:gd name="T7" fmla="*/ 309 h 353"/>
              <a:gd name="T8" fmla="*/ 1208 w 2400"/>
              <a:gd name="T9" fmla="*/ 342 h 353"/>
              <a:gd name="T10" fmla="*/ 1016 w 2400"/>
              <a:gd name="T11" fmla="*/ 294 h 353"/>
              <a:gd name="T12" fmla="*/ 918 w 2400"/>
              <a:gd name="T13" fmla="*/ 306 h 353"/>
              <a:gd name="T14" fmla="*/ 765 w 2400"/>
              <a:gd name="T15" fmla="*/ 309 h 353"/>
              <a:gd name="T16" fmla="*/ 645 w 2400"/>
              <a:gd name="T17" fmla="*/ 334 h 353"/>
              <a:gd name="T18" fmla="*/ 384 w 2400"/>
              <a:gd name="T19" fmla="*/ 192 h 353"/>
              <a:gd name="T20" fmla="*/ 192 w 2400"/>
              <a:gd name="T21" fmla="*/ 48 h 353"/>
              <a:gd name="T22" fmla="*/ 0 w 2400"/>
              <a:gd name="T23" fmla="*/ 0 h 3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400" h="353">
                <a:moveTo>
                  <a:pt x="2400" y="48"/>
                </a:moveTo>
                <a:cubicBezTo>
                  <a:pt x="2304" y="52"/>
                  <a:pt x="2216" y="59"/>
                  <a:pt x="2064" y="96"/>
                </a:cubicBezTo>
                <a:cubicBezTo>
                  <a:pt x="1912" y="133"/>
                  <a:pt x="1611" y="236"/>
                  <a:pt x="1485" y="272"/>
                </a:cubicBezTo>
                <a:cubicBezTo>
                  <a:pt x="1359" y="308"/>
                  <a:pt x="1352" y="297"/>
                  <a:pt x="1306" y="309"/>
                </a:cubicBezTo>
                <a:cubicBezTo>
                  <a:pt x="1260" y="321"/>
                  <a:pt x="1256" y="344"/>
                  <a:pt x="1208" y="342"/>
                </a:cubicBezTo>
                <a:cubicBezTo>
                  <a:pt x="1160" y="340"/>
                  <a:pt x="1064" y="300"/>
                  <a:pt x="1016" y="294"/>
                </a:cubicBezTo>
                <a:cubicBezTo>
                  <a:pt x="968" y="288"/>
                  <a:pt x="960" y="304"/>
                  <a:pt x="918" y="306"/>
                </a:cubicBezTo>
                <a:cubicBezTo>
                  <a:pt x="876" y="308"/>
                  <a:pt x="810" y="304"/>
                  <a:pt x="765" y="309"/>
                </a:cubicBezTo>
                <a:cubicBezTo>
                  <a:pt x="720" y="314"/>
                  <a:pt x="708" y="353"/>
                  <a:pt x="645" y="334"/>
                </a:cubicBezTo>
                <a:cubicBezTo>
                  <a:pt x="582" y="315"/>
                  <a:pt x="459" y="240"/>
                  <a:pt x="384" y="192"/>
                </a:cubicBezTo>
                <a:cubicBezTo>
                  <a:pt x="309" y="144"/>
                  <a:pt x="256" y="80"/>
                  <a:pt x="192" y="48"/>
                </a:cubicBezTo>
                <a:cubicBezTo>
                  <a:pt x="128" y="16"/>
                  <a:pt x="88" y="0"/>
                  <a:pt x="0" y="0"/>
                </a:cubicBezTo>
              </a:path>
            </a:pathLst>
          </a:custGeom>
          <a:noFill/>
          <a:ln w="38100" cap="flat" cmpd="sng">
            <a:solidFill>
              <a:srgbClr val="FF3399"/>
            </a:solidFill>
            <a:prstDash val="sysDot"/>
            <a:round/>
            <a:headEnd type="none" w="med" len="med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8" name="Text Box 18"/>
          <p:cNvSpPr txBox="1">
            <a:spLocks noChangeArrowheads="1"/>
          </p:cNvSpPr>
          <p:nvPr/>
        </p:nvSpPr>
        <p:spPr bwMode="auto">
          <a:xfrm>
            <a:off x="4992689" y="4106863"/>
            <a:ext cx="1463675" cy="406400"/>
          </a:xfrm>
          <a:prstGeom prst="rect">
            <a:avLst/>
          </a:prstGeom>
          <a:solidFill>
            <a:srgbClr val="FFCCFF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 sz="2000"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(</a:t>
            </a:r>
            <a:r>
              <a:rPr lang="zh-TW" altLang="en-US" sz="2000"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提多送信</a:t>
            </a:r>
            <a:r>
              <a:rPr lang="en-US" altLang="zh-TW" sz="2000"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0261" name="Oval 21"/>
          <p:cNvSpPr>
            <a:spLocks noChangeArrowheads="1"/>
          </p:cNvSpPr>
          <p:nvPr/>
        </p:nvSpPr>
        <p:spPr bwMode="auto">
          <a:xfrm>
            <a:off x="3743325" y="4083050"/>
            <a:ext cx="165100" cy="165100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62" name="AutoShape 22"/>
          <p:cNvSpPr>
            <a:spLocks noChangeArrowheads="1"/>
          </p:cNvSpPr>
          <p:nvPr/>
        </p:nvSpPr>
        <p:spPr bwMode="auto">
          <a:xfrm>
            <a:off x="8232776" y="4071938"/>
            <a:ext cx="815975" cy="381000"/>
          </a:xfrm>
          <a:prstGeom prst="wedgeRectCallout">
            <a:avLst>
              <a:gd name="adj1" fmla="val -80157"/>
              <a:gd name="adj2" fmla="val -875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/>
            <a:r>
              <a:rPr lang="zh-TW" altLang="en-US">
                <a:ea typeface="SimHei" panose="02010609060101010101" pitchFamily="49" charset="-122"/>
                <a:cs typeface="Arial" panose="020B0604020202020204" pitchFamily="34" charset="0"/>
              </a:rPr>
              <a:t>以弗所</a:t>
            </a:r>
          </a:p>
        </p:txBody>
      </p:sp>
      <p:sp>
        <p:nvSpPr>
          <p:cNvPr id="10263" name="AutoShape 23"/>
          <p:cNvSpPr>
            <a:spLocks noChangeArrowheads="1"/>
          </p:cNvSpPr>
          <p:nvPr/>
        </p:nvSpPr>
        <p:spPr bwMode="auto">
          <a:xfrm>
            <a:off x="2640013" y="3951288"/>
            <a:ext cx="850900" cy="381000"/>
          </a:xfrm>
          <a:prstGeom prst="wedgeRectCallout">
            <a:avLst>
              <a:gd name="adj1" fmla="val 79477"/>
              <a:gd name="adj2" fmla="val 875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/>
            <a:r>
              <a:rPr lang="zh-TW" altLang="en-US">
                <a:ea typeface="SimHei" panose="02010609060101010101" pitchFamily="49" charset="-122"/>
                <a:cs typeface="Arial" panose="020B0604020202020204" pitchFamily="34" charset="0"/>
              </a:rPr>
              <a:t>哥林多</a:t>
            </a:r>
          </a:p>
        </p:txBody>
      </p:sp>
      <p:sp>
        <p:nvSpPr>
          <p:cNvPr id="10265" name="Text Box 25"/>
          <p:cNvSpPr txBox="1">
            <a:spLocks noChangeArrowheads="1"/>
          </p:cNvSpPr>
          <p:nvPr/>
        </p:nvSpPr>
        <p:spPr bwMode="auto">
          <a:xfrm>
            <a:off x="2682875" y="4422776"/>
            <a:ext cx="1250950" cy="519113"/>
          </a:xfrm>
          <a:prstGeom prst="rect">
            <a:avLst/>
          </a:prstGeom>
          <a:solidFill>
            <a:srgbClr val="000000">
              <a:alpha val="7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TW" altLang="en-US" sz="2800">
                <a:solidFill>
                  <a:schemeClr val="bg1"/>
                </a:solidFill>
                <a:ea typeface="SimHei" panose="02010609060101010101" pitchFamily="49" charset="-122"/>
                <a:cs typeface="Arial" panose="020B0604020202020204" pitchFamily="34" charset="0"/>
              </a:rPr>
              <a:t>亞該亞</a:t>
            </a:r>
          </a:p>
        </p:txBody>
      </p:sp>
      <p:sp>
        <p:nvSpPr>
          <p:cNvPr id="10266" name="Text Box 26"/>
          <p:cNvSpPr txBox="1">
            <a:spLocks noChangeArrowheads="1"/>
          </p:cNvSpPr>
          <p:nvPr/>
        </p:nvSpPr>
        <p:spPr bwMode="auto">
          <a:xfrm>
            <a:off x="8778875" y="2832101"/>
            <a:ext cx="1250950" cy="519113"/>
          </a:xfrm>
          <a:prstGeom prst="rect">
            <a:avLst/>
          </a:prstGeom>
          <a:solidFill>
            <a:srgbClr val="000000">
              <a:alpha val="7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TW" altLang="en-US" sz="2800">
                <a:solidFill>
                  <a:schemeClr val="bg1"/>
                </a:solidFill>
                <a:ea typeface="SimHei" panose="02010609060101010101" pitchFamily="49" charset="-122"/>
                <a:cs typeface="Arial" panose="020B0604020202020204" pitchFamily="34" charset="0"/>
              </a:rPr>
              <a:t>亞西亞</a:t>
            </a:r>
          </a:p>
        </p:txBody>
      </p:sp>
      <p:sp>
        <p:nvSpPr>
          <p:cNvPr id="10267" name="Text Box 27"/>
          <p:cNvSpPr txBox="1">
            <a:spLocks noChangeArrowheads="1"/>
          </p:cNvSpPr>
          <p:nvPr/>
        </p:nvSpPr>
        <p:spPr bwMode="auto">
          <a:xfrm>
            <a:off x="9091614" y="4076700"/>
            <a:ext cx="1108075" cy="376238"/>
          </a:xfrm>
          <a:prstGeom prst="rect">
            <a:avLst/>
          </a:prstGeom>
          <a:solidFill>
            <a:srgbClr val="A5002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2</a:t>
            </a:r>
            <a:r>
              <a:rPr lang="zh-TW" altLang="en-US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年</a:t>
            </a:r>
            <a:r>
              <a:rPr lang="en-US" altLang="zh-TW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3</a:t>
            </a:r>
            <a:r>
              <a:rPr lang="zh-TW" altLang="en-US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個月</a:t>
            </a:r>
          </a:p>
        </p:txBody>
      </p:sp>
      <p:sp>
        <p:nvSpPr>
          <p:cNvPr id="10268" name="Text Box 28"/>
          <p:cNvSpPr txBox="1">
            <a:spLocks noChangeArrowheads="1"/>
          </p:cNvSpPr>
          <p:nvPr/>
        </p:nvSpPr>
        <p:spPr bwMode="auto">
          <a:xfrm>
            <a:off x="8232775" y="4497389"/>
            <a:ext cx="1392238" cy="376237"/>
          </a:xfrm>
          <a:prstGeom prst="rect">
            <a:avLst/>
          </a:prstGeom>
          <a:solidFill>
            <a:srgbClr val="0033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TW" altLang="en-US">
                <a:solidFill>
                  <a:schemeClr val="bg1"/>
                </a:solidFill>
                <a:ea typeface="SimHei" panose="02010609060101010101" pitchFamily="49" charset="-122"/>
                <a:cs typeface="Arial" panose="020B0604020202020204" pitchFamily="34" charset="0"/>
              </a:rPr>
              <a:t>哥林多前書</a:t>
            </a:r>
          </a:p>
        </p:txBody>
      </p:sp>
      <p:sp>
        <p:nvSpPr>
          <p:cNvPr id="10269" name="Oval 29"/>
          <p:cNvSpPr>
            <a:spLocks noChangeArrowheads="1"/>
          </p:cNvSpPr>
          <p:nvPr/>
        </p:nvSpPr>
        <p:spPr bwMode="auto">
          <a:xfrm>
            <a:off x="7816850" y="4176713"/>
            <a:ext cx="165100" cy="165100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72" name="Text Box 32" descr="red-marble"/>
          <p:cNvSpPr txBox="1">
            <a:spLocks noChangeArrowheads="1"/>
          </p:cNvSpPr>
          <p:nvPr/>
        </p:nvSpPr>
        <p:spPr bwMode="auto">
          <a:xfrm>
            <a:off x="8223251" y="5334000"/>
            <a:ext cx="1350963" cy="376238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TW" altLang="en-US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以弗所暴動</a:t>
            </a:r>
          </a:p>
        </p:txBody>
      </p:sp>
      <p:sp>
        <p:nvSpPr>
          <p:cNvPr id="10273" name="Rectangle 33" descr="Medium wood"/>
          <p:cNvSpPr>
            <a:spLocks noChangeArrowheads="1"/>
          </p:cNvSpPr>
          <p:nvPr/>
        </p:nvSpPr>
        <p:spPr bwMode="auto">
          <a:xfrm>
            <a:off x="8539164" y="127001"/>
            <a:ext cx="2027237" cy="1223963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Aft>
                <a:spcPct val="20000"/>
              </a:spcAft>
            </a:pPr>
            <a:r>
              <a:rPr lang="zh-TW" altLang="en-US" sz="2400">
                <a:solidFill>
                  <a:schemeClr val="bg1"/>
                </a:solidFill>
                <a:ea typeface="SimHei" panose="02010609060101010101" pitchFamily="49" charset="-122"/>
              </a:rPr>
              <a:t>保羅第三次</a:t>
            </a:r>
          </a:p>
          <a:p>
            <a:pPr algn="ctr">
              <a:spcAft>
                <a:spcPct val="20000"/>
              </a:spcAft>
            </a:pPr>
            <a:r>
              <a:rPr lang="zh-TW" altLang="en-US" sz="2400">
                <a:solidFill>
                  <a:schemeClr val="bg1"/>
                </a:solidFill>
                <a:ea typeface="SimHei" panose="02010609060101010101" pitchFamily="49" charset="-122"/>
              </a:rPr>
              <a:t>旅行傳道</a:t>
            </a:r>
          </a:p>
        </p:txBody>
      </p:sp>
      <p:sp>
        <p:nvSpPr>
          <p:cNvPr id="10275" name="Text Box 35"/>
          <p:cNvSpPr txBox="1">
            <a:spLocks noChangeArrowheads="1"/>
          </p:cNvSpPr>
          <p:nvPr/>
        </p:nvSpPr>
        <p:spPr bwMode="auto">
          <a:xfrm>
            <a:off x="8228013" y="4914900"/>
            <a:ext cx="2259012" cy="376238"/>
          </a:xfrm>
          <a:prstGeom prst="rect">
            <a:avLst/>
          </a:prstGeom>
          <a:solidFill>
            <a:srgbClr val="0033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TW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(</a:t>
            </a:r>
            <a:r>
              <a:rPr lang="zh-TW" altLang="en-US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流淚、嚴厲的書信</a:t>
            </a:r>
            <a:r>
              <a:rPr lang="en-US" altLang="zh-TW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0276" name="Text Box 36"/>
          <p:cNvSpPr txBox="1">
            <a:spLocks noChangeArrowheads="1"/>
          </p:cNvSpPr>
          <p:nvPr/>
        </p:nvSpPr>
        <p:spPr bwMode="auto">
          <a:xfrm>
            <a:off x="2555875" y="109538"/>
            <a:ext cx="1250950" cy="519112"/>
          </a:xfrm>
          <a:prstGeom prst="rect">
            <a:avLst/>
          </a:prstGeom>
          <a:solidFill>
            <a:srgbClr val="000000">
              <a:alpha val="7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TW" altLang="en-US" sz="2800">
                <a:solidFill>
                  <a:schemeClr val="bg1"/>
                </a:solidFill>
                <a:ea typeface="SimHei" panose="02010609060101010101" pitchFamily="49" charset="-122"/>
                <a:cs typeface="Arial" panose="020B0604020202020204" pitchFamily="34" charset="0"/>
              </a:rPr>
              <a:t>馬其頓</a:t>
            </a:r>
          </a:p>
        </p:txBody>
      </p:sp>
      <p:sp>
        <p:nvSpPr>
          <p:cNvPr id="10277" name="Rectangle 37"/>
          <p:cNvSpPr>
            <a:spLocks noChangeArrowheads="1"/>
          </p:cNvSpPr>
          <p:nvPr/>
        </p:nvSpPr>
        <p:spPr bwMode="auto">
          <a:xfrm>
            <a:off x="5008564" y="5856288"/>
            <a:ext cx="5500687" cy="781945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TW" sz="2000" dirty="0">
                <a:latin typeface="SimHei" panose="02010609060101010101" pitchFamily="49" charset="-122"/>
                <a:cs typeface="Arial" panose="020B0604020202020204" pitchFamily="34" charset="0"/>
              </a:rPr>
              <a:t>… </a:t>
            </a:r>
            <a:r>
              <a:rPr lang="zh-TW" altLang="en-US" sz="2000" dirty="0"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我們從前在</a:t>
            </a:r>
            <a:r>
              <a:rPr lang="zh-TW" altLang="en-US" sz="2000" dirty="0">
                <a:solidFill>
                  <a:srgbClr val="FF0000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亞西亞</a:t>
            </a:r>
            <a:r>
              <a:rPr lang="zh-TW" altLang="en-US" sz="2000" dirty="0"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遭遇苦難，被壓太重，力不能勝，甚至連活命的指望都絕了。</a:t>
            </a:r>
            <a:r>
              <a:rPr lang="en-US" altLang="zh-TW" sz="2000" dirty="0"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(</a:t>
            </a:r>
            <a:r>
              <a:rPr lang="zh-TW" altLang="en-US" sz="2000" dirty="0"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林後</a:t>
            </a:r>
            <a:r>
              <a:rPr lang="en-US" altLang="zh-TW" sz="2000" dirty="0"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1:8)</a:t>
            </a:r>
          </a:p>
        </p:txBody>
      </p:sp>
      <p:sp>
        <p:nvSpPr>
          <p:cNvPr id="10278" name="Rectangle 38"/>
          <p:cNvSpPr>
            <a:spLocks noChangeArrowheads="1"/>
          </p:cNvSpPr>
          <p:nvPr/>
        </p:nvSpPr>
        <p:spPr bwMode="auto">
          <a:xfrm>
            <a:off x="8185150" y="1698625"/>
            <a:ext cx="2311400" cy="1562100"/>
          </a:xfrm>
          <a:prstGeom prst="rect">
            <a:avLst/>
          </a:prstGeom>
          <a:solidFill>
            <a:srgbClr val="FFFF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TW" altLang="en-US" sz="2000" dirty="0"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我從前為基督的福音到了</a:t>
            </a:r>
            <a:r>
              <a:rPr lang="zh-TW" altLang="en-US" sz="2000" dirty="0">
                <a:solidFill>
                  <a:srgbClr val="FF0000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特羅亞</a:t>
            </a:r>
            <a:r>
              <a:rPr lang="zh-TW" altLang="en-US" sz="2000" dirty="0"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，主也給我開了門。</a:t>
            </a:r>
            <a:r>
              <a:rPr lang="en-US" altLang="zh-TW" sz="2000" dirty="0"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(</a:t>
            </a:r>
            <a:r>
              <a:rPr lang="zh-TW" altLang="en-US" sz="2000" dirty="0"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林後</a:t>
            </a:r>
            <a:r>
              <a:rPr lang="en-US" altLang="zh-TW" sz="2000" dirty="0"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2:12)</a:t>
            </a:r>
          </a:p>
        </p:txBody>
      </p:sp>
    </p:spTree>
    <p:extLst>
      <p:ext uri="{BB962C8B-B14F-4D97-AF65-F5344CB8AC3E}">
        <p14:creationId xmlns:p14="http://schemas.microsoft.com/office/powerpoint/2010/main" val="2167310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10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2" dur="10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2" grpId="0" animBg="1"/>
      <p:bldP spid="10253" grpId="0" animBg="1"/>
      <p:bldP spid="10254" grpId="0" animBg="1"/>
      <p:bldP spid="10256" grpId="0" animBg="1"/>
      <p:bldP spid="10256" grpId="1" animBg="1"/>
      <p:bldP spid="10258" grpId="0" animBg="1"/>
      <p:bldP spid="10258" grpId="1" animBg="1"/>
      <p:bldP spid="10272" grpId="0" animBg="1"/>
      <p:bldP spid="10277" grpId="0" animBg="1"/>
      <p:bldP spid="10277" grpId="1" animBg="1"/>
      <p:bldP spid="1027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map-46-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5"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78" name="Freeform 14"/>
          <p:cNvSpPr>
            <a:spLocks/>
          </p:cNvSpPr>
          <p:nvPr/>
        </p:nvSpPr>
        <p:spPr bwMode="auto">
          <a:xfrm>
            <a:off x="5319714" y="723901"/>
            <a:ext cx="1552575" cy="1387475"/>
          </a:xfrm>
          <a:custGeom>
            <a:avLst/>
            <a:gdLst>
              <a:gd name="T0" fmla="*/ 975 w 978"/>
              <a:gd name="T1" fmla="*/ 874 h 874"/>
              <a:gd name="T2" fmla="*/ 960 w 978"/>
              <a:gd name="T3" fmla="*/ 701 h 874"/>
              <a:gd name="T4" fmla="*/ 869 w 978"/>
              <a:gd name="T5" fmla="*/ 437 h 874"/>
              <a:gd name="T6" fmla="*/ 653 w 978"/>
              <a:gd name="T7" fmla="*/ 235 h 874"/>
              <a:gd name="T8" fmla="*/ 140 w 978"/>
              <a:gd name="T9" fmla="*/ 86 h 874"/>
              <a:gd name="T10" fmla="*/ 0 w 978"/>
              <a:gd name="T11" fmla="*/ 0 h 8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78" h="874">
                <a:moveTo>
                  <a:pt x="975" y="874"/>
                </a:moveTo>
                <a:cubicBezTo>
                  <a:pt x="976" y="824"/>
                  <a:pt x="978" y="774"/>
                  <a:pt x="960" y="701"/>
                </a:cubicBezTo>
                <a:cubicBezTo>
                  <a:pt x="942" y="628"/>
                  <a:pt x="920" y="515"/>
                  <a:pt x="869" y="437"/>
                </a:cubicBezTo>
                <a:cubicBezTo>
                  <a:pt x="818" y="359"/>
                  <a:pt x="775" y="294"/>
                  <a:pt x="653" y="235"/>
                </a:cubicBezTo>
                <a:cubicBezTo>
                  <a:pt x="531" y="176"/>
                  <a:pt x="249" y="125"/>
                  <a:pt x="140" y="86"/>
                </a:cubicBezTo>
                <a:cubicBezTo>
                  <a:pt x="31" y="47"/>
                  <a:pt x="29" y="18"/>
                  <a:pt x="0" y="0"/>
                </a:cubicBezTo>
              </a:path>
            </a:pathLst>
          </a:custGeom>
          <a:noFill/>
          <a:ln w="28575" cmpd="sng">
            <a:solidFill>
              <a:schemeClr val="accent2"/>
            </a:solidFill>
            <a:round/>
            <a:headEnd type="none" w="med" len="med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9" name="Oval 15"/>
          <p:cNvSpPr>
            <a:spLocks noChangeArrowheads="1"/>
          </p:cNvSpPr>
          <p:nvPr/>
        </p:nvSpPr>
        <p:spPr bwMode="auto">
          <a:xfrm>
            <a:off x="5186363" y="563563"/>
            <a:ext cx="165100" cy="165100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80" name="AutoShape 16"/>
          <p:cNvSpPr>
            <a:spLocks noChangeArrowheads="1"/>
          </p:cNvSpPr>
          <p:nvPr/>
        </p:nvSpPr>
        <p:spPr bwMode="auto">
          <a:xfrm>
            <a:off x="5638800" y="287338"/>
            <a:ext cx="889000" cy="381000"/>
          </a:xfrm>
          <a:prstGeom prst="wedgeRectCallout">
            <a:avLst>
              <a:gd name="adj1" fmla="val -81606"/>
              <a:gd name="adj2" fmla="val 425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/>
            <a:r>
              <a:rPr lang="zh-TW" altLang="en-US">
                <a:ea typeface="SimHei" panose="02010609060101010101" pitchFamily="49" charset="-122"/>
                <a:cs typeface="Arial" panose="020B0604020202020204" pitchFamily="34" charset="0"/>
              </a:rPr>
              <a:t>腓立比</a:t>
            </a:r>
          </a:p>
        </p:txBody>
      </p:sp>
      <p:sp>
        <p:nvSpPr>
          <p:cNvPr id="11281" name="Text Box 17"/>
          <p:cNvSpPr txBox="1">
            <a:spLocks noChangeArrowheads="1"/>
          </p:cNvSpPr>
          <p:nvPr/>
        </p:nvSpPr>
        <p:spPr bwMode="auto">
          <a:xfrm>
            <a:off x="6600825" y="288925"/>
            <a:ext cx="1366838" cy="376238"/>
          </a:xfrm>
          <a:prstGeom prst="rect">
            <a:avLst/>
          </a:prstGeom>
          <a:solidFill>
            <a:srgbClr val="0033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Aft>
                <a:spcPct val="20000"/>
              </a:spcAft>
            </a:pPr>
            <a:r>
              <a:rPr lang="zh-TW" altLang="en-US">
                <a:solidFill>
                  <a:schemeClr val="bg1"/>
                </a:solidFill>
                <a:ea typeface="SimHei" panose="02010609060101010101" pitchFamily="49" charset="-122"/>
                <a:cs typeface="Arial" panose="020B0604020202020204" pitchFamily="34" charset="0"/>
              </a:rPr>
              <a:t>哥林多後書</a:t>
            </a:r>
          </a:p>
        </p:txBody>
      </p:sp>
      <p:sp>
        <p:nvSpPr>
          <p:cNvPr id="11283" name="Freeform 19"/>
          <p:cNvSpPr>
            <a:spLocks/>
          </p:cNvSpPr>
          <p:nvPr/>
        </p:nvSpPr>
        <p:spPr bwMode="auto">
          <a:xfrm>
            <a:off x="3427414" y="679451"/>
            <a:ext cx="1728787" cy="1985963"/>
          </a:xfrm>
          <a:custGeom>
            <a:avLst/>
            <a:gdLst>
              <a:gd name="T0" fmla="*/ 134 w 1089"/>
              <a:gd name="T1" fmla="*/ 1251 h 1251"/>
              <a:gd name="T2" fmla="*/ 44 w 1089"/>
              <a:gd name="T3" fmla="*/ 601 h 1251"/>
              <a:gd name="T4" fmla="*/ 52 w 1089"/>
              <a:gd name="T5" fmla="*/ 321 h 1251"/>
              <a:gd name="T6" fmla="*/ 356 w 1089"/>
              <a:gd name="T7" fmla="*/ 189 h 1251"/>
              <a:gd name="T8" fmla="*/ 669 w 1089"/>
              <a:gd name="T9" fmla="*/ 239 h 1251"/>
              <a:gd name="T10" fmla="*/ 850 w 1089"/>
              <a:gd name="T11" fmla="*/ 107 h 1251"/>
              <a:gd name="T12" fmla="*/ 1089 w 1089"/>
              <a:gd name="T13" fmla="*/ 0 h 12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89" h="1251">
                <a:moveTo>
                  <a:pt x="134" y="1251"/>
                </a:moveTo>
                <a:cubicBezTo>
                  <a:pt x="119" y="1143"/>
                  <a:pt x="58" y="756"/>
                  <a:pt x="44" y="601"/>
                </a:cubicBezTo>
                <a:cubicBezTo>
                  <a:pt x="30" y="446"/>
                  <a:pt x="0" y="390"/>
                  <a:pt x="52" y="321"/>
                </a:cubicBezTo>
                <a:cubicBezTo>
                  <a:pt x="104" y="252"/>
                  <a:pt x="253" y="203"/>
                  <a:pt x="356" y="189"/>
                </a:cubicBezTo>
                <a:cubicBezTo>
                  <a:pt x="459" y="175"/>
                  <a:pt x="587" y="253"/>
                  <a:pt x="669" y="239"/>
                </a:cubicBezTo>
                <a:cubicBezTo>
                  <a:pt x="751" y="225"/>
                  <a:pt x="780" y="147"/>
                  <a:pt x="850" y="107"/>
                </a:cubicBezTo>
                <a:cubicBezTo>
                  <a:pt x="920" y="67"/>
                  <a:pt x="1033" y="26"/>
                  <a:pt x="1089" y="0"/>
                </a:cubicBezTo>
              </a:path>
            </a:pathLst>
          </a:custGeom>
          <a:noFill/>
          <a:ln w="38100" cap="flat" cmpd="sng">
            <a:solidFill>
              <a:srgbClr val="FF3399"/>
            </a:solidFill>
            <a:prstDash val="sysDot"/>
            <a:round/>
            <a:headEnd type="none" w="med" len="med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84" name="Freeform 20"/>
          <p:cNvSpPr>
            <a:spLocks/>
          </p:cNvSpPr>
          <p:nvPr/>
        </p:nvSpPr>
        <p:spPr bwMode="auto">
          <a:xfrm>
            <a:off x="3475038" y="2665414"/>
            <a:ext cx="868362" cy="1501775"/>
          </a:xfrm>
          <a:custGeom>
            <a:avLst/>
            <a:gdLst>
              <a:gd name="T0" fmla="*/ 236 w 547"/>
              <a:gd name="T1" fmla="*/ 946 h 946"/>
              <a:gd name="T2" fmla="*/ 515 w 547"/>
              <a:gd name="T3" fmla="*/ 814 h 946"/>
              <a:gd name="T4" fmla="*/ 425 w 547"/>
              <a:gd name="T5" fmla="*/ 576 h 946"/>
              <a:gd name="T6" fmla="*/ 55 w 547"/>
              <a:gd name="T7" fmla="*/ 395 h 946"/>
              <a:gd name="T8" fmla="*/ 96 w 547"/>
              <a:gd name="T9" fmla="*/ 0 h 9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47" h="946">
                <a:moveTo>
                  <a:pt x="236" y="946"/>
                </a:moveTo>
                <a:cubicBezTo>
                  <a:pt x="359" y="911"/>
                  <a:pt x="483" y="876"/>
                  <a:pt x="515" y="814"/>
                </a:cubicBezTo>
                <a:cubicBezTo>
                  <a:pt x="547" y="752"/>
                  <a:pt x="502" y="646"/>
                  <a:pt x="425" y="576"/>
                </a:cubicBezTo>
                <a:cubicBezTo>
                  <a:pt x="348" y="506"/>
                  <a:pt x="110" y="491"/>
                  <a:pt x="55" y="395"/>
                </a:cubicBezTo>
                <a:cubicBezTo>
                  <a:pt x="0" y="299"/>
                  <a:pt x="100" y="137"/>
                  <a:pt x="96" y="0"/>
                </a:cubicBezTo>
              </a:path>
            </a:pathLst>
          </a:custGeom>
          <a:noFill/>
          <a:ln w="38100" cap="flat" cmpd="sng">
            <a:solidFill>
              <a:srgbClr val="FF3399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86" name="Text Box 22"/>
          <p:cNvSpPr txBox="1">
            <a:spLocks noChangeArrowheads="1"/>
          </p:cNvSpPr>
          <p:nvPr/>
        </p:nvSpPr>
        <p:spPr bwMode="auto">
          <a:xfrm>
            <a:off x="3614739" y="1181100"/>
            <a:ext cx="2225675" cy="406400"/>
          </a:xfrm>
          <a:prstGeom prst="rect">
            <a:avLst/>
          </a:prstGeom>
          <a:solidFill>
            <a:srgbClr val="FFCCFF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 sz="2000"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(</a:t>
            </a:r>
            <a:r>
              <a:rPr lang="zh-TW" altLang="en-US" sz="2000"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提多帶來好消息</a:t>
            </a:r>
            <a:r>
              <a:rPr lang="en-US" altLang="zh-TW" sz="2000"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1287" name="Freeform 23"/>
          <p:cNvSpPr>
            <a:spLocks/>
          </p:cNvSpPr>
          <p:nvPr/>
        </p:nvSpPr>
        <p:spPr bwMode="auto">
          <a:xfrm>
            <a:off x="6964364" y="2149475"/>
            <a:ext cx="930275" cy="2095500"/>
          </a:xfrm>
          <a:custGeom>
            <a:avLst/>
            <a:gdLst>
              <a:gd name="T0" fmla="*/ 586 w 586"/>
              <a:gd name="T1" fmla="*/ 1320 h 1320"/>
              <a:gd name="T2" fmla="*/ 485 w 586"/>
              <a:gd name="T3" fmla="*/ 964 h 1320"/>
              <a:gd name="T4" fmla="*/ 509 w 586"/>
              <a:gd name="T5" fmla="*/ 465 h 1320"/>
              <a:gd name="T6" fmla="*/ 437 w 586"/>
              <a:gd name="T7" fmla="*/ 86 h 1320"/>
              <a:gd name="T8" fmla="*/ 0 w 586"/>
              <a:gd name="T9" fmla="*/ 0 h 1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86" h="1320">
                <a:moveTo>
                  <a:pt x="586" y="1320"/>
                </a:moveTo>
                <a:cubicBezTo>
                  <a:pt x="542" y="1213"/>
                  <a:pt x="498" y="1106"/>
                  <a:pt x="485" y="964"/>
                </a:cubicBezTo>
                <a:cubicBezTo>
                  <a:pt x="472" y="822"/>
                  <a:pt x="517" y="611"/>
                  <a:pt x="509" y="465"/>
                </a:cubicBezTo>
                <a:cubicBezTo>
                  <a:pt x="501" y="319"/>
                  <a:pt x="522" y="164"/>
                  <a:pt x="437" y="86"/>
                </a:cubicBezTo>
                <a:cubicBezTo>
                  <a:pt x="352" y="8"/>
                  <a:pt x="152" y="9"/>
                  <a:pt x="0" y="0"/>
                </a:cubicBezTo>
              </a:path>
            </a:pathLst>
          </a:custGeom>
          <a:noFill/>
          <a:ln w="28575" cmpd="sng">
            <a:solidFill>
              <a:schemeClr val="accent2"/>
            </a:solidFill>
            <a:round/>
            <a:headEnd type="none" w="med" len="med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88" name="Oval 24"/>
          <p:cNvSpPr>
            <a:spLocks noChangeArrowheads="1"/>
          </p:cNvSpPr>
          <p:nvPr/>
        </p:nvSpPr>
        <p:spPr bwMode="auto">
          <a:xfrm>
            <a:off x="6786563" y="2070100"/>
            <a:ext cx="165100" cy="165100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89" name="AutoShape 25"/>
          <p:cNvSpPr>
            <a:spLocks noChangeArrowheads="1"/>
          </p:cNvSpPr>
          <p:nvPr/>
        </p:nvSpPr>
        <p:spPr bwMode="auto">
          <a:xfrm>
            <a:off x="7221539" y="1692275"/>
            <a:ext cx="890587" cy="381000"/>
          </a:xfrm>
          <a:prstGeom prst="wedgeRectCallout">
            <a:avLst>
              <a:gd name="adj1" fmla="val -82796"/>
              <a:gd name="adj2" fmla="val 575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/>
            <a:r>
              <a:rPr lang="zh-TW" altLang="en-US">
                <a:ea typeface="SimHei" panose="02010609060101010101" pitchFamily="49" charset="-122"/>
                <a:cs typeface="Arial" panose="020B0604020202020204" pitchFamily="34" charset="0"/>
              </a:rPr>
              <a:t>特羅亞</a:t>
            </a:r>
          </a:p>
        </p:txBody>
      </p:sp>
      <p:sp>
        <p:nvSpPr>
          <p:cNvPr id="11294" name="Oval 30"/>
          <p:cNvSpPr>
            <a:spLocks noChangeArrowheads="1"/>
          </p:cNvSpPr>
          <p:nvPr/>
        </p:nvSpPr>
        <p:spPr bwMode="auto">
          <a:xfrm>
            <a:off x="3743325" y="4083050"/>
            <a:ext cx="165100" cy="165100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95" name="AutoShape 31"/>
          <p:cNvSpPr>
            <a:spLocks noChangeArrowheads="1"/>
          </p:cNvSpPr>
          <p:nvPr/>
        </p:nvSpPr>
        <p:spPr bwMode="auto">
          <a:xfrm>
            <a:off x="8232776" y="4071938"/>
            <a:ext cx="815975" cy="381000"/>
          </a:xfrm>
          <a:prstGeom prst="wedgeRectCallout">
            <a:avLst>
              <a:gd name="adj1" fmla="val -80157"/>
              <a:gd name="adj2" fmla="val -875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/>
            <a:r>
              <a:rPr lang="zh-TW" altLang="en-US">
                <a:ea typeface="SimHei" panose="02010609060101010101" pitchFamily="49" charset="-122"/>
                <a:cs typeface="Arial" panose="020B0604020202020204" pitchFamily="34" charset="0"/>
              </a:rPr>
              <a:t>以弗所</a:t>
            </a:r>
          </a:p>
        </p:txBody>
      </p:sp>
      <p:sp>
        <p:nvSpPr>
          <p:cNvPr id="11296" name="AutoShape 32"/>
          <p:cNvSpPr>
            <a:spLocks noChangeArrowheads="1"/>
          </p:cNvSpPr>
          <p:nvPr/>
        </p:nvSpPr>
        <p:spPr bwMode="auto">
          <a:xfrm>
            <a:off x="2640013" y="3951288"/>
            <a:ext cx="850900" cy="381000"/>
          </a:xfrm>
          <a:prstGeom prst="wedgeRectCallout">
            <a:avLst>
              <a:gd name="adj1" fmla="val 79477"/>
              <a:gd name="adj2" fmla="val 875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/>
            <a:r>
              <a:rPr lang="zh-TW" altLang="en-US">
                <a:ea typeface="SimHei" panose="02010609060101010101" pitchFamily="49" charset="-122"/>
                <a:cs typeface="Arial" panose="020B0604020202020204" pitchFamily="34" charset="0"/>
              </a:rPr>
              <a:t>哥林多</a:t>
            </a:r>
          </a:p>
        </p:txBody>
      </p:sp>
      <p:sp>
        <p:nvSpPr>
          <p:cNvPr id="11298" name="Text Box 34"/>
          <p:cNvSpPr txBox="1">
            <a:spLocks noChangeArrowheads="1"/>
          </p:cNvSpPr>
          <p:nvPr/>
        </p:nvSpPr>
        <p:spPr bwMode="auto">
          <a:xfrm>
            <a:off x="2682875" y="4422776"/>
            <a:ext cx="1250950" cy="519113"/>
          </a:xfrm>
          <a:prstGeom prst="rect">
            <a:avLst/>
          </a:prstGeom>
          <a:solidFill>
            <a:srgbClr val="000000">
              <a:alpha val="7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TW" altLang="en-US" sz="2800">
                <a:solidFill>
                  <a:schemeClr val="bg1"/>
                </a:solidFill>
                <a:ea typeface="SimHei" panose="02010609060101010101" pitchFamily="49" charset="-122"/>
                <a:cs typeface="Arial" panose="020B0604020202020204" pitchFamily="34" charset="0"/>
              </a:rPr>
              <a:t>亞該亞</a:t>
            </a:r>
          </a:p>
        </p:txBody>
      </p:sp>
      <p:sp>
        <p:nvSpPr>
          <p:cNvPr id="11299" name="Text Box 35"/>
          <p:cNvSpPr txBox="1">
            <a:spLocks noChangeArrowheads="1"/>
          </p:cNvSpPr>
          <p:nvPr/>
        </p:nvSpPr>
        <p:spPr bwMode="auto">
          <a:xfrm>
            <a:off x="8778875" y="2832101"/>
            <a:ext cx="1250950" cy="519113"/>
          </a:xfrm>
          <a:prstGeom prst="rect">
            <a:avLst/>
          </a:prstGeom>
          <a:solidFill>
            <a:srgbClr val="000000">
              <a:alpha val="7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TW" altLang="en-US" sz="2800">
                <a:solidFill>
                  <a:schemeClr val="bg1"/>
                </a:solidFill>
                <a:ea typeface="SimHei" panose="02010609060101010101" pitchFamily="49" charset="-122"/>
                <a:cs typeface="Arial" panose="020B0604020202020204" pitchFamily="34" charset="0"/>
              </a:rPr>
              <a:t>亞西亞</a:t>
            </a:r>
          </a:p>
        </p:txBody>
      </p:sp>
      <p:sp>
        <p:nvSpPr>
          <p:cNvPr id="11300" name="Text Box 36"/>
          <p:cNvSpPr txBox="1">
            <a:spLocks noChangeArrowheads="1"/>
          </p:cNvSpPr>
          <p:nvPr/>
        </p:nvSpPr>
        <p:spPr bwMode="auto">
          <a:xfrm>
            <a:off x="9091614" y="4076700"/>
            <a:ext cx="1108075" cy="376238"/>
          </a:xfrm>
          <a:prstGeom prst="rect">
            <a:avLst/>
          </a:prstGeom>
          <a:solidFill>
            <a:srgbClr val="A5002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2</a:t>
            </a:r>
            <a:r>
              <a:rPr lang="zh-TW" altLang="en-US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年</a:t>
            </a:r>
            <a:r>
              <a:rPr lang="en-US" altLang="zh-TW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3</a:t>
            </a:r>
            <a:r>
              <a:rPr lang="zh-TW" altLang="en-US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個月</a:t>
            </a:r>
          </a:p>
        </p:txBody>
      </p:sp>
      <p:sp>
        <p:nvSpPr>
          <p:cNvPr id="11301" name="Text Box 37"/>
          <p:cNvSpPr txBox="1">
            <a:spLocks noChangeArrowheads="1"/>
          </p:cNvSpPr>
          <p:nvPr/>
        </p:nvSpPr>
        <p:spPr bwMode="auto">
          <a:xfrm>
            <a:off x="8232775" y="4497389"/>
            <a:ext cx="1392238" cy="376237"/>
          </a:xfrm>
          <a:prstGeom prst="rect">
            <a:avLst/>
          </a:prstGeom>
          <a:solidFill>
            <a:srgbClr val="0033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TW" altLang="en-US">
                <a:solidFill>
                  <a:schemeClr val="bg1"/>
                </a:solidFill>
                <a:ea typeface="SimHei" panose="02010609060101010101" pitchFamily="49" charset="-122"/>
                <a:cs typeface="Arial" panose="020B0604020202020204" pitchFamily="34" charset="0"/>
              </a:rPr>
              <a:t>哥林多前書</a:t>
            </a:r>
          </a:p>
        </p:txBody>
      </p:sp>
      <p:sp>
        <p:nvSpPr>
          <p:cNvPr id="11302" name="Oval 38"/>
          <p:cNvSpPr>
            <a:spLocks noChangeArrowheads="1"/>
          </p:cNvSpPr>
          <p:nvPr/>
        </p:nvSpPr>
        <p:spPr bwMode="auto">
          <a:xfrm>
            <a:off x="7816850" y="4176713"/>
            <a:ext cx="165100" cy="165100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04" name="Text Box 40" descr="red-marble"/>
          <p:cNvSpPr txBox="1">
            <a:spLocks noChangeArrowheads="1"/>
          </p:cNvSpPr>
          <p:nvPr/>
        </p:nvSpPr>
        <p:spPr bwMode="auto">
          <a:xfrm>
            <a:off x="8223251" y="5334000"/>
            <a:ext cx="1350963" cy="376238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TW" altLang="en-US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以弗所暴動</a:t>
            </a:r>
          </a:p>
        </p:txBody>
      </p:sp>
      <p:sp>
        <p:nvSpPr>
          <p:cNvPr id="11305" name="Rectangle 41" descr="Medium wood"/>
          <p:cNvSpPr>
            <a:spLocks noChangeArrowheads="1"/>
          </p:cNvSpPr>
          <p:nvPr/>
        </p:nvSpPr>
        <p:spPr bwMode="auto">
          <a:xfrm>
            <a:off x="8539164" y="127001"/>
            <a:ext cx="2027237" cy="1223963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Aft>
                <a:spcPct val="20000"/>
              </a:spcAft>
            </a:pPr>
            <a:r>
              <a:rPr lang="zh-TW" altLang="en-US" sz="2400">
                <a:solidFill>
                  <a:schemeClr val="bg1"/>
                </a:solidFill>
                <a:ea typeface="SimHei" panose="02010609060101010101" pitchFamily="49" charset="-122"/>
              </a:rPr>
              <a:t>保羅第三次</a:t>
            </a:r>
          </a:p>
          <a:p>
            <a:pPr algn="ctr">
              <a:spcAft>
                <a:spcPct val="20000"/>
              </a:spcAft>
            </a:pPr>
            <a:r>
              <a:rPr lang="zh-TW" altLang="en-US" sz="2400">
                <a:solidFill>
                  <a:schemeClr val="bg1"/>
                </a:solidFill>
                <a:ea typeface="SimHei" panose="02010609060101010101" pitchFamily="49" charset="-122"/>
              </a:rPr>
              <a:t>旅行傳道</a:t>
            </a:r>
          </a:p>
        </p:txBody>
      </p:sp>
      <p:sp>
        <p:nvSpPr>
          <p:cNvPr id="11307" name="Text Box 43"/>
          <p:cNvSpPr txBox="1">
            <a:spLocks noChangeArrowheads="1"/>
          </p:cNvSpPr>
          <p:nvPr/>
        </p:nvSpPr>
        <p:spPr bwMode="auto">
          <a:xfrm>
            <a:off x="8228013" y="4914900"/>
            <a:ext cx="2259012" cy="376238"/>
          </a:xfrm>
          <a:prstGeom prst="rect">
            <a:avLst/>
          </a:prstGeom>
          <a:solidFill>
            <a:srgbClr val="0033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TW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(</a:t>
            </a:r>
            <a:r>
              <a:rPr lang="zh-TW" altLang="en-US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流淚、嚴厲的書信</a:t>
            </a:r>
            <a:r>
              <a:rPr lang="en-US" altLang="zh-TW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1308" name="Text Box 44"/>
          <p:cNvSpPr txBox="1">
            <a:spLocks noChangeArrowheads="1"/>
          </p:cNvSpPr>
          <p:nvPr/>
        </p:nvSpPr>
        <p:spPr bwMode="auto">
          <a:xfrm>
            <a:off x="2555875" y="109538"/>
            <a:ext cx="1250950" cy="519112"/>
          </a:xfrm>
          <a:prstGeom prst="rect">
            <a:avLst/>
          </a:prstGeom>
          <a:solidFill>
            <a:srgbClr val="000000">
              <a:alpha val="7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TW" altLang="en-US" sz="2800">
                <a:solidFill>
                  <a:schemeClr val="bg1"/>
                </a:solidFill>
                <a:ea typeface="SimHei" panose="02010609060101010101" pitchFamily="49" charset="-122"/>
                <a:cs typeface="Arial" panose="020B0604020202020204" pitchFamily="34" charset="0"/>
              </a:rPr>
              <a:t>馬其頓</a:t>
            </a:r>
          </a:p>
        </p:txBody>
      </p:sp>
      <p:sp>
        <p:nvSpPr>
          <p:cNvPr id="11310" name="Rectangle 46"/>
          <p:cNvSpPr>
            <a:spLocks noChangeArrowheads="1"/>
          </p:cNvSpPr>
          <p:nvPr/>
        </p:nvSpPr>
        <p:spPr bwMode="auto">
          <a:xfrm>
            <a:off x="8185151" y="1422401"/>
            <a:ext cx="2278063" cy="1927225"/>
          </a:xfrm>
          <a:prstGeom prst="rect">
            <a:avLst/>
          </a:prstGeom>
          <a:solidFill>
            <a:srgbClr val="FFFF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TW" altLang="en-US" sz="2000" dirty="0"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那時，因為沒有遇見兄弟提多，我心裏不安，便辭別那裏的人往</a:t>
            </a:r>
            <a:r>
              <a:rPr lang="zh-TW" altLang="en-US" sz="2000" dirty="0">
                <a:solidFill>
                  <a:srgbClr val="FF0000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馬其頓</a:t>
            </a:r>
            <a:r>
              <a:rPr lang="zh-TW" altLang="en-US" sz="2000" dirty="0"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去了。</a:t>
            </a:r>
            <a:r>
              <a:rPr lang="en-US" altLang="zh-TW" sz="2000" dirty="0"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(</a:t>
            </a:r>
            <a:r>
              <a:rPr lang="zh-TW" altLang="en-US" sz="2000" dirty="0"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林後</a:t>
            </a:r>
            <a:r>
              <a:rPr lang="en-US" altLang="zh-TW" sz="2000" dirty="0"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2:13)</a:t>
            </a:r>
          </a:p>
        </p:txBody>
      </p:sp>
    </p:spTree>
    <p:extLst>
      <p:ext uri="{BB962C8B-B14F-4D97-AF65-F5344CB8AC3E}">
        <p14:creationId xmlns:p14="http://schemas.microsoft.com/office/powerpoint/2010/main" val="2078318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5" dur="1000"/>
                                        <p:tgtEl>
                                          <p:spTgt spid="11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000"/>
                                        <p:tgtEl>
                                          <p:spTgt spid="11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9" dur="2000"/>
                                        <p:tgtEl>
                                          <p:spTgt spid="11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8" grpId="0" animBg="1"/>
      <p:bldP spid="11279" grpId="0" animBg="1"/>
      <p:bldP spid="11280" grpId="0" animBg="1"/>
      <p:bldP spid="11281" grpId="0" animBg="1"/>
      <p:bldP spid="11283" grpId="0" animBg="1"/>
      <p:bldP spid="11284" grpId="0" animBg="1"/>
      <p:bldP spid="11286" grpId="0" animBg="1"/>
      <p:bldP spid="11310" grpId="0" animBg="1"/>
      <p:bldP spid="11310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Rectangle 5" descr="Recycled paper"/>
          <p:cNvSpPr>
            <a:spLocks noChangeArrowheads="1"/>
          </p:cNvSpPr>
          <p:nvPr/>
        </p:nvSpPr>
        <p:spPr bwMode="auto">
          <a:xfrm>
            <a:off x="3275013" y="1123950"/>
            <a:ext cx="3167062" cy="1081088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TW" sz="2400">
                <a:latin typeface="SimHei" panose="02010609060101010101" pitchFamily="49" charset="-122"/>
                <a:ea typeface="SimHei" panose="02010609060101010101" pitchFamily="49" charset="-122"/>
              </a:rPr>
              <a:t>(</a:t>
            </a:r>
            <a:r>
              <a:rPr lang="zh-TW" altLang="en-US" sz="2400">
                <a:latin typeface="SimHei" panose="02010609060101010101" pitchFamily="49" charset="-122"/>
                <a:ea typeface="SimHei" panose="02010609060101010101" pitchFamily="49" charset="-122"/>
              </a:rPr>
              <a:t>第一封書信</a:t>
            </a:r>
            <a:r>
              <a:rPr lang="en-US" altLang="zh-TW" sz="2400">
                <a:latin typeface="SimHei" panose="02010609060101010101" pitchFamily="49" charset="-122"/>
                <a:ea typeface="SimHei" panose="02010609060101010101" pitchFamily="49" charset="-122"/>
              </a:rPr>
              <a:t>)</a:t>
            </a:r>
          </a:p>
        </p:txBody>
      </p:sp>
      <p:sp>
        <p:nvSpPr>
          <p:cNvPr id="12294" name="Rectangle 6" descr="Stationery"/>
          <p:cNvSpPr>
            <a:spLocks noChangeArrowheads="1"/>
          </p:cNvSpPr>
          <p:nvPr/>
        </p:nvSpPr>
        <p:spPr bwMode="auto">
          <a:xfrm>
            <a:off x="3275013" y="2276475"/>
            <a:ext cx="3167062" cy="1081088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2400">
                <a:latin typeface="SimHei" panose="02010609060101010101" pitchFamily="49" charset="-122"/>
                <a:ea typeface="SimHei" panose="02010609060101010101" pitchFamily="49" charset="-122"/>
              </a:rPr>
              <a:t>哥林多前書</a:t>
            </a:r>
          </a:p>
        </p:txBody>
      </p:sp>
      <p:sp>
        <p:nvSpPr>
          <p:cNvPr id="12295" name="Rectangle 7" descr="Recycled paper"/>
          <p:cNvSpPr>
            <a:spLocks noChangeArrowheads="1"/>
          </p:cNvSpPr>
          <p:nvPr/>
        </p:nvSpPr>
        <p:spPr bwMode="auto">
          <a:xfrm>
            <a:off x="3275013" y="3429000"/>
            <a:ext cx="3167062" cy="1081088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TW" sz="2400">
                <a:latin typeface="SimHei" panose="02010609060101010101" pitchFamily="49" charset="-122"/>
                <a:ea typeface="SimHei" panose="02010609060101010101" pitchFamily="49" charset="-122"/>
              </a:rPr>
              <a:t>(</a:t>
            </a:r>
            <a:r>
              <a:rPr lang="zh-TW" altLang="en-US" sz="2400">
                <a:latin typeface="SimHei" panose="02010609060101010101" pitchFamily="49" charset="-122"/>
                <a:ea typeface="SimHei" panose="02010609060101010101" pitchFamily="49" charset="-122"/>
              </a:rPr>
              <a:t>流淚、嚴厲的書信</a:t>
            </a:r>
            <a:r>
              <a:rPr lang="en-US" altLang="zh-TW" sz="2400">
                <a:latin typeface="SimHei" panose="02010609060101010101" pitchFamily="49" charset="-122"/>
                <a:ea typeface="SimHei" panose="02010609060101010101" pitchFamily="49" charset="-122"/>
              </a:rPr>
              <a:t>)</a:t>
            </a:r>
          </a:p>
        </p:txBody>
      </p:sp>
      <p:sp>
        <p:nvSpPr>
          <p:cNvPr id="12296" name="Rectangle 8" descr="Stationery"/>
          <p:cNvSpPr>
            <a:spLocks noChangeArrowheads="1"/>
          </p:cNvSpPr>
          <p:nvPr/>
        </p:nvSpPr>
        <p:spPr bwMode="auto">
          <a:xfrm>
            <a:off x="3275013" y="4581525"/>
            <a:ext cx="3167062" cy="1081088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2400">
                <a:latin typeface="SimHei" panose="02010609060101010101" pitchFamily="49" charset="-122"/>
                <a:ea typeface="SimHei" panose="02010609060101010101" pitchFamily="49" charset="-122"/>
              </a:rPr>
              <a:t>哥林多後書</a:t>
            </a:r>
          </a:p>
        </p:txBody>
      </p:sp>
      <p:sp>
        <p:nvSpPr>
          <p:cNvPr id="12297" name="Rectangle 9" descr="Newsprint"/>
          <p:cNvSpPr>
            <a:spLocks noChangeArrowheads="1"/>
          </p:cNvSpPr>
          <p:nvPr/>
        </p:nvSpPr>
        <p:spPr bwMode="auto">
          <a:xfrm>
            <a:off x="6515101" y="1123950"/>
            <a:ext cx="3311525" cy="1081088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TW" sz="2400">
                <a:latin typeface="SimHei" panose="02010609060101010101" pitchFamily="49" charset="-122"/>
                <a:ea typeface="SimHei" panose="02010609060101010101" pitchFamily="49" charset="-122"/>
              </a:rPr>
              <a:t>(</a:t>
            </a:r>
            <a:r>
              <a:rPr lang="zh-TW" altLang="en-US" sz="2400">
                <a:latin typeface="SimHei" panose="02010609060101010101" pitchFamily="49" charset="-122"/>
                <a:ea typeface="SimHei" panose="02010609060101010101" pitchFamily="49" charset="-122"/>
              </a:rPr>
              <a:t>不可與淫亂者相交</a:t>
            </a:r>
            <a:r>
              <a:rPr lang="en-US" altLang="zh-TW" sz="2400">
                <a:latin typeface="SimHei" panose="02010609060101010101" pitchFamily="49" charset="-122"/>
                <a:ea typeface="SimHei" panose="02010609060101010101" pitchFamily="49" charset="-122"/>
              </a:rPr>
              <a:t>)</a:t>
            </a:r>
          </a:p>
        </p:txBody>
      </p:sp>
      <p:sp>
        <p:nvSpPr>
          <p:cNvPr id="12298" name="Rectangle 10" descr="Parchment"/>
          <p:cNvSpPr>
            <a:spLocks noChangeArrowheads="1"/>
          </p:cNvSpPr>
          <p:nvPr/>
        </p:nvSpPr>
        <p:spPr bwMode="auto">
          <a:xfrm>
            <a:off x="6515101" y="2278064"/>
            <a:ext cx="3311525" cy="1081087"/>
          </a:xfrm>
          <a:prstGeom prst="rect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2400">
                <a:latin typeface="SimHei" panose="02010609060101010101" pitchFamily="49" charset="-122"/>
                <a:ea typeface="SimHei" panose="02010609060101010101" pitchFamily="49" charset="-122"/>
              </a:rPr>
              <a:t>論</a:t>
            </a:r>
            <a:r>
              <a:rPr lang="zh-TW" altLang="en-US" sz="2400">
                <a:solidFill>
                  <a:srgbClr val="FF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教會</a:t>
            </a:r>
            <a:r>
              <a:rPr lang="zh-TW" altLang="en-US" sz="2400">
                <a:latin typeface="SimHei" panose="02010609060101010101" pitchFamily="49" charset="-122"/>
                <a:ea typeface="SimHei" panose="02010609060101010101" pitchFamily="49" charset="-122"/>
              </a:rPr>
              <a:t>的問題</a:t>
            </a:r>
          </a:p>
        </p:txBody>
      </p:sp>
      <p:sp>
        <p:nvSpPr>
          <p:cNvPr id="12299" name="Rectangle 11" descr="Newsprint"/>
          <p:cNvSpPr>
            <a:spLocks noChangeArrowheads="1"/>
          </p:cNvSpPr>
          <p:nvPr/>
        </p:nvSpPr>
        <p:spPr bwMode="auto">
          <a:xfrm>
            <a:off x="6515101" y="3429000"/>
            <a:ext cx="3311525" cy="1081088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TW" sz="2400" dirty="0">
                <a:latin typeface="SimHei" panose="02010609060101010101" pitchFamily="49" charset="-122"/>
                <a:ea typeface="SimHei" panose="02010609060101010101" pitchFamily="49" charset="-122"/>
              </a:rPr>
              <a:t>(</a:t>
            </a: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責備哥林多教會</a:t>
            </a:r>
            <a:r>
              <a:rPr lang="en-US" altLang="zh-TW" sz="2400" dirty="0">
                <a:latin typeface="SimHei" panose="02010609060101010101" pitchFamily="49" charset="-122"/>
                <a:ea typeface="SimHei" panose="02010609060101010101" pitchFamily="49" charset="-122"/>
              </a:rPr>
              <a:t>)</a:t>
            </a:r>
          </a:p>
        </p:txBody>
      </p:sp>
      <p:sp>
        <p:nvSpPr>
          <p:cNvPr id="12300" name="Rectangle 12" descr="Parchment"/>
          <p:cNvSpPr>
            <a:spLocks noChangeArrowheads="1"/>
          </p:cNvSpPr>
          <p:nvPr/>
        </p:nvSpPr>
        <p:spPr bwMode="auto">
          <a:xfrm>
            <a:off x="6515101" y="4581525"/>
            <a:ext cx="3311525" cy="1081088"/>
          </a:xfrm>
          <a:prstGeom prst="rect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2400">
                <a:latin typeface="SimHei" panose="02010609060101010101" pitchFamily="49" charset="-122"/>
                <a:ea typeface="SimHei" panose="02010609060101010101" pitchFamily="49" charset="-122"/>
              </a:rPr>
              <a:t>論</a:t>
            </a:r>
            <a:r>
              <a:rPr lang="zh-TW" altLang="en-US" sz="2400">
                <a:solidFill>
                  <a:srgbClr val="FF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主工人</a:t>
            </a:r>
            <a:r>
              <a:rPr lang="zh-TW" altLang="en-US" sz="2400">
                <a:latin typeface="SimHei" panose="02010609060101010101" pitchFamily="49" charset="-122"/>
                <a:ea typeface="SimHei" panose="02010609060101010101" pitchFamily="49" charset="-122"/>
              </a:rPr>
              <a:t>的特質</a:t>
            </a:r>
          </a:p>
        </p:txBody>
      </p:sp>
      <p:cxnSp>
        <p:nvCxnSpPr>
          <p:cNvPr id="12301" name="AutoShape 13"/>
          <p:cNvCxnSpPr>
            <a:cxnSpLocks noChangeShapeType="1"/>
            <a:stCxn id="12294" idx="1"/>
            <a:endCxn id="12296" idx="1"/>
          </p:cNvCxnSpPr>
          <p:nvPr/>
        </p:nvCxnSpPr>
        <p:spPr bwMode="auto">
          <a:xfrm rot="10800000" flipH="1" flipV="1">
            <a:off x="3275014" y="2817813"/>
            <a:ext cx="1587" cy="2305050"/>
          </a:xfrm>
          <a:prstGeom prst="bentConnector3">
            <a:avLst>
              <a:gd name="adj1" fmla="val -28400000"/>
            </a:avLst>
          </a:prstGeom>
          <a:noFill/>
          <a:ln w="9525">
            <a:solidFill>
              <a:schemeClr val="tx1"/>
            </a:solidFill>
            <a:miter lim="800000"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302" name="Text Box 14"/>
          <p:cNvSpPr txBox="1">
            <a:spLocks noChangeArrowheads="1"/>
          </p:cNvSpPr>
          <p:nvPr/>
        </p:nvSpPr>
        <p:spPr bwMode="auto">
          <a:xfrm>
            <a:off x="2279651" y="3059113"/>
            <a:ext cx="492443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TW" altLang="en-US" sz="2400">
                <a:ea typeface="SimHei" panose="02010609060101010101" pitchFamily="49" charset="-122"/>
              </a:rPr>
              <a:t>相</a:t>
            </a:r>
          </a:p>
          <a:p>
            <a:r>
              <a:rPr lang="zh-TW" altLang="en-US" sz="2400">
                <a:ea typeface="SimHei" panose="02010609060101010101" pitchFamily="49" charset="-122"/>
              </a:rPr>
              <a:t>隔</a:t>
            </a:r>
          </a:p>
          <a:p>
            <a:r>
              <a:rPr lang="zh-TW" altLang="en-US" sz="2400">
                <a:ea typeface="SimHei" panose="02010609060101010101" pitchFamily="49" charset="-122"/>
              </a:rPr>
              <a:t>約</a:t>
            </a:r>
          </a:p>
          <a:p>
            <a:r>
              <a:rPr lang="zh-TW" altLang="en-US" sz="2400">
                <a:ea typeface="SimHei" panose="02010609060101010101" pitchFamily="49" charset="-122"/>
              </a:rPr>
              <a:t>一</a:t>
            </a:r>
          </a:p>
          <a:p>
            <a:r>
              <a:rPr lang="zh-TW" altLang="en-US" sz="2400">
                <a:ea typeface="SimHei" panose="02010609060101010101" pitchFamily="49" charset="-122"/>
              </a:rPr>
              <a:t>年</a:t>
            </a:r>
          </a:p>
        </p:txBody>
      </p:sp>
    </p:spTree>
    <p:extLst>
      <p:ext uri="{BB962C8B-B14F-4D97-AF65-F5344CB8AC3E}">
        <p14:creationId xmlns:p14="http://schemas.microsoft.com/office/powerpoint/2010/main" val="165055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" grpId="0" animBg="1"/>
      <p:bldP spid="12294" grpId="0" animBg="1"/>
      <p:bldP spid="12295" grpId="0" animBg="1"/>
      <p:bldP spid="12296" grpId="0" animBg="1"/>
      <p:bldP spid="12297" grpId="0" animBg="1"/>
      <p:bldP spid="12298" grpId="0" animBg="1"/>
      <p:bldP spid="12299" grpId="0" animBg="1"/>
      <p:bldP spid="12300" grpId="0" animBg="1"/>
      <p:bldP spid="1230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 descr="Greece_topo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9091" name="Oval 3"/>
          <p:cNvSpPr>
            <a:spLocks noChangeArrowheads="1"/>
          </p:cNvSpPr>
          <p:nvPr/>
        </p:nvSpPr>
        <p:spPr bwMode="auto">
          <a:xfrm>
            <a:off x="6096001" y="5326063"/>
            <a:ext cx="963613" cy="938212"/>
          </a:xfrm>
          <a:prstGeom prst="ellipse">
            <a:avLst/>
          </a:prstGeom>
          <a:solidFill>
            <a:srgbClr val="FF0000">
              <a:alpha val="3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rgbClr val="FF0000"/>
                </a:solidFill>
                <a:prstDash val="sysDot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092" name="AutoShape 4"/>
          <p:cNvSpPr>
            <a:spLocks noChangeArrowheads="1"/>
          </p:cNvSpPr>
          <p:nvPr/>
        </p:nvSpPr>
        <p:spPr bwMode="auto">
          <a:xfrm>
            <a:off x="7661275" y="2952750"/>
            <a:ext cx="636588" cy="361950"/>
          </a:xfrm>
          <a:prstGeom prst="wedgeRectCallout">
            <a:avLst>
              <a:gd name="adj1" fmla="val -86407"/>
              <a:gd name="adj2" fmla="val 15792"/>
            </a:avLst>
          </a:prstGeom>
          <a:solidFill>
            <a:srgbClr val="0033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/>
            <a:r>
              <a:rPr lang="zh-TW" altLang="en-US">
                <a:solidFill>
                  <a:schemeClr val="bg1"/>
                </a:solidFill>
                <a:ea typeface="SimHei" panose="02010609060101010101" pitchFamily="49" charset="-122"/>
              </a:rPr>
              <a:t>雅典</a:t>
            </a:r>
          </a:p>
        </p:txBody>
      </p:sp>
      <p:sp>
        <p:nvSpPr>
          <p:cNvPr id="89093" name="AutoShape 5"/>
          <p:cNvSpPr>
            <a:spLocks noChangeArrowheads="1"/>
          </p:cNvSpPr>
          <p:nvPr/>
        </p:nvSpPr>
        <p:spPr bwMode="auto">
          <a:xfrm>
            <a:off x="5105401" y="3162301"/>
            <a:ext cx="841375" cy="371475"/>
          </a:xfrm>
          <a:prstGeom prst="wedgeRectCallout">
            <a:avLst>
              <a:gd name="adj1" fmla="val 73583"/>
              <a:gd name="adj2" fmla="val -15384"/>
            </a:avLst>
          </a:prstGeom>
          <a:solidFill>
            <a:srgbClr val="003366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/>
            <a:r>
              <a:rPr lang="zh-TW" altLang="en-US">
                <a:solidFill>
                  <a:schemeClr val="bg1"/>
                </a:solidFill>
                <a:ea typeface="SimHei" panose="02010609060101010101" pitchFamily="49" charset="-122"/>
              </a:rPr>
              <a:t>哥林多</a:t>
            </a:r>
          </a:p>
        </p:txBody>
      </p:sp>
      <p:sp>
        <p:nvSpPr>
          <p:cNvPr id="89094" name="Line 6"/>
          <p:cNvSpPr>
            <a:spLocks noChangeShapeType="1"/>
          </p:cNvSpPr>
          <p:nvPr/>
        </p:nvSpPr>
        <p:spPr bwMode="auto">
          <a:xfrm flipV="1">
            <a:off x="5832475" y="3373438"/>
            <a:ext cx="433388" cy="3429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095" name="Line 7"/>
          <p:cNvSpPr>
            <a:spLocks noChangeShapeType="1"/>
          </p:cNvSpPr>
          <p:nvPr/>
        </p:nvSpPr>
        <p:spPr bwMode="auto">
          <a:xfrm flipH="1">
            <a:off x="6434138" y="2863851"/>
            <a:ext cx="538162" cy="3651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096" name="AutoShape 8"/>
          <p:cNvSpPr>
            <a:spLocks noChangeArrowheads="1"/>
          </p:cNvSpPr>
          <p:nvPr/>
        </p:nvSpPr>
        <p:spPr bwMode="auto">
          <a:xfrm>
            <a:off x="7232651" y="5548313"/>
            <a:ext cx="1260475" cy="469900"/>
          </a:xfrm>
          <a:prstGeom prst="wedgeRectCallout">
            <a:avLst>
              <a:gd name="adj1" fmla="val -77204"/>
              <a:gd name="adj2" fmla="val -9796"/>
            </a:avLst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zh-TW" altLang="en-US">
                <a:ea typeface="SimHei" panose="02010609060101010101" pitchFamily="49" charset="-122"/>
              </a:rPr>
              <a:t>危險海域</a:t>
            </a:r>
          </a:p>
        </p:txBody>
      </p:sp>
      <p:sp>
        <p:nvSpPr>
          <p:cNvPr id="89097" name="Freeform 9"/>
          <p:cNvSpPr>
            <a:spLocks/>
          </p:cNvSpPr>
          <p:nvPr/>
        </p:nvSpPr>
        <p:spPr bwMode="auto">
          <a:xfrm>
            <a:off x="3797300" y="4398964"/>
            <a:ext cx="3633788" cy="1635125"/>
          </a:xfrm>
          <a:custGeom>
            <a:avLst/>
            <a:gdLst>
              <a:gd name="T0" fmla="*/ 2289 w 2289"/>
              <a:gd name="T1" fmla="*/ 0 h 1030"/>
              <a:gd name="T2" fmla="*/ 2133 w 2289"/>
              <a:gd name="T3" fmla="*/ 366 h 1030"/>
              <a:gd name="T4" fmla="*/ 1907 w 2289"/>
              <a:gd name="T5" fmla="*/ 778 h 1030"/>
              <a:gd name="T6" fmla="*/ 1765 w 2289"/>
              <a:gd name="T7" fmla="*/ 970 h 1030"/>
              <a:gd name="T8" fmla="*/ 1557 w 2289"/>
              <a:gd name="T9" fmla="*/ 912 h 1030"/>
              <a:gd name="T10" fmla="*/ 1387 w 2289"/>
              <a:gd name="T11" fmla="*/ 941 h 1030"/>
              <a:gd name="T12" fmla="*/ 1106 w 2289"/>
              <a:gd name="T13" fmla="*/ 1024 h 1030"/>
              <a:gd name="T14" fmla="*/ 849 w 2289"/>
              <a:gd name="T15" fmla="*/ 903 h 1030"/>
              <a:gd name="T16" fmla="*/ 475 w 2289"/>
              <a:gd name="T17" fmla="*/ 693 h 1030"/>
              <a:gd name="T18" fmla="*/ 0 w 2289"/>
              <a:gd name="T19" fmla="*/ 335 h 10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289" h="1030">
                <a:moveTo>
                  <a:pt x="2289" y="0"/>
                </a:moveTo>
                <a:cubicBezTo>
                  <a:pt x="2243" y="118"/>
                  <a:pt x="2197" y="236"/>
                  <a:pt x="2133" y="366"/>
                </a:cubicBezTo>
                <a:cubicBezTo>
                  <a:pt x="2069" y="496"/>
                  <a:pt x="1968" y="677"/>
                  <a:pt x="1907" y="778"/>
                </a:cubicBezTo>
                <a:cubicBezTo>
                  <a:pt x="1846" y="879"/>
                  <a:pt x="1823" y="948"/>
                  <a:pt x="1765" y="970"/>
                </a:cubicBezTo>
                <a:cubicBezTo>
                  <a:pt x="1707" y="992"/>
                  <a:pt x="1620" y="917"/>
                  <a:pt x="1557" y="912"/>
                </a:cubicBezTo>
                <a:cubicBezTo>
                  <a:pt x="1494" y="907"/>
                  <a:pt x="1462" y="922"/>
                  <a:pt x="1387" y="941"/>
                </a:cubicBezTo>
                <a:cubicBezTo>
                  <a:pt x="1312" y="960"/>
                  <a:pt x="1196" y="1030"/>
                  <a:pt x="1106" y="1024"/>
                </a:cubicBezTo>
                <a:cubicBezTo>
                  <a:pt x="1016" y="1018"/>
                  <a:pt x="954" y="958"/>
                  <a:pt x="849" y="903"/>
                </a:cubicBezTo>
                <a:cubicBezTo>
                  <a:pt x="744" y="848"/>
                  <a:pt x="616" y="788"/>
                  <a:pt x="475" y="693"/>
                </a:cubicBezTo>
                <a:cubicBezTo>
                  <a:pt x="334" y="598"/>
                  <a:pt x="99" y="404"/>
                  <a:pt x="0" y="335"/>
                </a:cubicBezTo>
              </a:path>
            </a:pathLst>
          </a:custGeom>
          <a:noFill/>
          <a:ln w="28575" cap="flat" cmpd="sng">
            <a:solidFill>
              <a:schemeClr val="bg1"/>
            </a:solidFill>
            <a:prstDash val="sysDot"/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098" name="Freeform 10"/>
          <p:cNvSpPr>
            <a:spLocks/>
          </p:cNvSpPr>
          <p:nvPr/>
        </p:nvSpPr>
        <p:spPr bwMode="auto">
          <a:xfrm>
            <a:off x="6403975" y="3371850"/>
            <a:ext cx="1162050" cy="533400"/>
          </a:xfrm>
          <a:custGeom>
            <a:avLst/>
            <a:gdLst>
              <a:gd name="T0" fmla="*/ 732 w 732"/>
              <a:gd name="T1" fmla="*/ 336 h 336"/>
              <a:gd name="T2" fmla="*/ 521 w 732"/>
              <a:gd name="T3" fmla="*/ 120 h 336"/>
              <a:gd name="T4" fmla="*/ 370 w 732"/>
              <a:gd name="T5" fmla="*/ 50 h 336"/>
              <a:gd name="T6" fmla="*/ 161 w 732"/>
              <a:gd name="T7" fmla="*/ 10 h 336"/>
              <a:gd name="T8" fmla="*/ 0 w 732"/>
              <a:gd name="T9" fmla="*/ 5 h 3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32" h="336">
                <a:moveTo>
                  <a:pt x="732" y="336"/>
                </a:moveTo>
                <a:cubicBezTo>
                  <a:pt x="656" y="252"/>
                  <a:pt x="581" y="168"/>
                  <a:pt x="521" y="120"/>
                </a:cubicBezTo>
                <a:cubicBezTo>
                  <a:pt x="461" y="72"/>
                  <a:pt x="430" y="68"/>
                  <a:pt x="370" y="50"/>
                </a:cubicBezTo>
                <a:cubicBezTo>
                  <a:pt x="310" y="32"/>
                  <a:pt x="223" y="18"/>
                  <a:pt x="161" y="10"/>
                </a:cubicBezTo>
                <a:cubicBezTo>
                  <a:pt x="99" y="2"/>
                  <a:pt x="99" y="0"/>
                  <a:pt x="0" y="5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ysDot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099" name="Freeform 11"/>
          <p:cNvSpPr>
            <a:spLocks/>
          </p:cNvSpPr>
          <p:nvPr/>
        </p:nvSpPr>
        <p:spPr bwMode="auto">
          <a:xfrm>
            <a:off x="3627438" y="2541589"/>
            <a:ext cx="2533650" cy="681037"/>
          </a:xfrm>
          <a:custGeom>
            <a:avLst/>
            <a:gdLst>
              <a:gd name="T0" fmla="*/ 0 w 1596"/>
              <a:gd name="T1" fmla="*/ 325 h 429"/>
              <a:gd name="T2" fmla="*/ 317 w 1596"/>
              <a:gd name="T3" fmla="*/ 95 h 429"/>
              <a:gd name="T4" fmla="*/ 523 w 1596"/>
              <a:gd name="T5" fmla="*/ 113 h 429"/>
              <a:gd name="T6" fmla="*/ 763 w 1596"/>
              <a:gd name="T7" fmla="*/ 9 h 429"/>
              <a:gd name="T8" fmla="*/ 969 w 1596"/>
              <a:gd name="T9" fmla="*/ 60 h 429"/>
              <a:gd name="T10" fmla="*/ 1157 w 1596"/>
              <a:gd name="T11" fmla="*/ 149 h 429"/>
              <a:gd name="T12" fmla="*/ 1416 w 1596"/>
              <a:gd name="T13" fmla="*/ 247 h 429"/>
              <a:gd name="T14" fmla="*/ 1596 w 1596"/>
              <a:gd name="T15" fmla="*/ 429 h 4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596" h="429">
                <a:moveTo>
                  <a:pt x="0" y="325"/>
                </a:moveTo>
                <a:cubicBezTo>
                  <a:pt x="53" y="287"/>
                  <a:pt x="230" y="130"/>
                  <a:pt x="317" y="95"/>
                </a:cubicBezTo>
                <a:cubicBezTo>
                  <a:pt x="404" y="60"/>
                  <a:pt x="449" y="127"/>
                  <a:pt x="523" y="113"/>
                </a:cubicBezTo>
                <a:cubicBezTo>
                  <a:pt x="597" y="99"/>
                  <a:pt x="689" y="18"/>
                  <a:pt x="763" y="9"/>
                </a:cubicBezTo>
                <a:cubicBezTo>
                  <a:pt x="837" y="0"/>
                  <a:pt x="903" y="37"/>
                  <a:pt x="969" y="60"/>
                </a:cubicBezTo>
                <a:cubicBezTo>
                  <a:pt x="1035" y="83"/>
                  <a:pt x="1083" y="118"/>
                  <a:pt x="1157" y="149"/>
                </a:cubicBezTo>
                <a:cubicBezTo>
                  <a:pt x="1231" y="180"/>
                  <a:pt x="1343" y="200"/>
                  <a:pt x="1416" y="247"/>
                </a:cubicBezTo>
                <a:cubicBezTo>
                  <a:pt x="1489" y="294"/>
                  <a:pt x="1559" y="391"/>
                  <a:pt x="1596" y="429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ysDot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975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5" dur="500"/>
                                        <p:tgtEl>
                                          <p:spTgt spid="89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8" dur="1000"/>
                                        <p:tgtEl>
                                          <p:spTgt spid="89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1" grpId="0" animBg="1"/>
      <p:bldP spid="89092" grpId="0" animBg="1"/>
      <p:bldP spid="89093" grpId="0" animBg="1"/>
      <p:bldP spid="89094" grpId="0" animBg="1"/>
      <p:bldP spid="89095" grpId="0" animBg="1"/>
      <p:bldP spid="89096" grpId="0" animBg="1"/>
      <p:bldP spid="89097" grpId="0" animBg="1"/>
      <p:bldP spid="89098" grpId="0" animBg="1"/>
      <p:bldP spid="8909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4488</TotalTime>
  <Words>1430</Words>
  <Application>Microsoft Office PowerPoint</Application>
  <PresentationFormat>Widescreen</PresentationFormat>
  <Paragraphs>160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Microsoft YaHei</vt:lpstr>
      <vt:lpstr>新細明體</vt:lpstr>
      <vt:lpstr>SimHei</vt:lpstr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M3 Engineering &amp; Technology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Mike Lu</dc:creator>
  <cp:lastModifiedBy>Mike Lu</cp:lastModifiedBy>
  <cp:revision>171</cp:revision>
  <dcterms:created xsi:type="dcterms:W3CDTF">2014-12-30T18:22:34Z</dcterms:created>
  <dcterms:modified xsi:type="dcterms:W3CDTF">2018-03-04T05:43:42Z</dcterms:modified>
</cp:coreProperties>
</file>