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4"/>
  </p:notesMasterIdLst>
  <p:handoutMasterIdLst>
    <p:handoutMasterId r:id="rId155"/>
  </p:handoutMasterIdLst>
  <p:sldIdLst>
    <p:sldId id="257" r:id="rId6"/>
    <p:sldId id="266" r:id="rId7"/>
    <p:sldId id="265" r:id="rId8"/>
    <p:sldId id="272" r:id="rId9"/>
    <p:sldId id="267" r:id="rId10"/>
    <p:sldId id="273" r:id="rId11"/>
    <p:sldId id="269" r:id="rId12"/>
    <p:sldId id="274" r:id="rId13"/>
    <p:sldId id="271" r:id="rId14"/>
    <p:sldId id="270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3" r:id="rId23"/>
    <p:sldId id="298" r:id="rId24"/>
    <p:sldId id="299" r:id="rId25"/>
    <p:sldId id="284" r:id="rId26"/>
    <p:sldId id="302" r:id="rId27"/>
    <p:sldId id="300" r:id="rId28"/>
    <p:sldId id="301" r:id="rId29"/>
    <p:sldId id="282" r:id="rId30"/>
    <p:sldId id="303" r:id="rId31"/>
    <p:sldId id="305" r:id="rId32"/>
    <p:sldId id="304" r:id="rId33"/>
    <p:sldId id="308" r:id="rId34"/>
    <p:sldId id="309" r:id="rId35"/>
    <p:sldId id="306" r:id="rId36"/>
    <p:sldId id="285" r:id="rId37"/>
    <p:sldId id="310" r:id="rId38"/>
    <p:sldId id="312" r:id="rId39"/>
    <p:sldId id="311" r:id="rId40"/>
    <p:sldId id="315" r:id="rId41"/>
    <p:sldId id="314" r:id="rId42"/>
    <p:sldId id="316" r:id="rId43"/>
    <p:sldId id="313" r:id="rId44"/>
    <p:sldId id="307" r:id="rId45"/>
    <p:sldId id="286" r:id="rId46"/>
    <p:sldId id="329" r:id="rId47"/>
    <p:sldId id="330" r:id="rId48"/>
    <p:sldId id="317" r:id="rId49"/>
    <p:sldId id="333" r:id="rId50"/>
    <p:sldId id="334" r:id="rId51"/>
    <p:sldId id="323" r:id="rId52"/>
    <p:sldId id="324" r:id="rId53"/>
    <p:sldId id="325" r:id="rId54"/>
    <p:sldId id="322" r:id="rId55"/>
    <p:sldId id="335" r:id="rId56"/>
    <p:sldId id="332" r:id="rId57"/>
    <p:sldId id="328" r:id="rId58"/>
    <p:sldId id="287" r:id="rId59"/>
    <p:sldId id="326" r:id="rId60"/>
    <p:sldId id="327" r:id="rId61"/>
    <p:sldId id="318" r:id="rId62"/>
    <p:sldId id="336" r:id="rId63"/>
    <p:sldId id="337" r:id="rId64"/>
    <p:sldId id="331" r:id="rId65"/>
    <p:sldId id="338" r:id="rId66"/>
    <p:sldId id="319" r:id="rId67"/>
    <p:sldId id="339" r:id="rId68"/>
    <p:sldId id="342" r:id="rId69"/>
    <p:sldId id="341" r:id="rId70"/>
    <p:sldId id="340" r:id="rId71"/>
    <p:sldId id="345" r:id="rId72"/>
    <p:sldId id="346" r:id="rId73"/>
    <p:sldId id="353" r:id="rId74"/>
    <p:sldId id="358" r:id="rId75"/>
    <p:sldId id="354" r:id="rId76"/>
    <p:sldId id="359" r:id="rId77"/>
    <p:sldId id="355" r:id="rId78"/>
    <p:sldId id="361" r:id="rId79"/>
    <p:sldId id="360" r:id="rId80"/>
    <p:sldId id="348" r:id="rId81"/>
    <p:sldId id="362" r:id="rId82"/>
    <p:sldId id="363" r:id="rId83"/>
    <p:sldId id="356" r:id="rId84"/>
    <p:sldId id="357" r:id="rId85"/>
    <p:sldId id="364" r:id="rId86"/>
    <p:sldId id="347" r:id="rId87"/>
    <p:sldId id="289" r:id="rId88"/>
    <p:sldId id="368" r:id="rId89"/>
    <p:sldId id="373" r:id="rId90"/>
    <p:sldId id="365" r:id="rId91"/>
    <p:sldId id="374" r:id="rId92"/>
    <p:sldId id="369" r:id="rId93"/>
    <p:sldId id="370" r:id="rId94"/>
    <p:sldId id="371" r:id="rId95"/>
    <p:sldId id="372" r:id="rId96"/>
    <p:sldId id="366" r:id="rId97"/>
    <p:sldId id="367" r:id="rId98"/>
    <p:sldId id="290" r:id="rId99"/>
    <p:sldId id="375" r:id="rId100"/>
    <p:sldId id="376" r:id="rId101"/>
    <p:sldId id="377" r:id="rId102"/>
    <p:sldId id="385" r:id="rId103"/>
    <p:sldId id="383" r:id="rId104"/>
    <p:sldId id="384" r:id="rId105"/>
    <p:sldId id="378" r:id="rId106"/>
    <p:sldId id="379" r:id="rId107"/>
    <p:sldId id="386" r:id="rId108"/>
    <p:sldId id="380" r:id="rId109"/>
    <p:sldId id="381" r:id="rId110"/>
    <p:sldId id="387" r:id="rId111"/>
    <p:sldId id="291" r:id="rId112"/>
    <p:sldId id="388" r:id="rId113"/>
    <p:sldId id="393" r:id="rId114"/>
    <p:sldId id="394" r:id="rId115"/>
    <p:sldId id="395" r:id="rId116"/>
    <p:sldId id="397" r:id="rId117"/>
    <p:sldId id="400" r:id="rId118"/>
    <p:sldId id="401" r:id="rId119"/>
    <p:sldId id="402" r:id="rId120"/>
    <p:sldId id="391" r:id="rId121"/>
    <p:sldId id="403" r:id="rId122"/>
    <p:sldId id="399" r:id="rId123"/>
    <p:sldId id="389" r:id="rId124"/>
    <p:sldId id="398" r:id="rId125"/>
    <p:sldId id="404" r:id="rId126"/>
    <p:sldId id="405" r:id="rId127"/>
    <p:sldId id="406" r:id="rId128"/>
    <p:sldId id="390" r:id="rId129"/>
    <p:sldId id="408" r:id="rId130"/>
    <p:sldId id="407" r:id="rId131"/>
    <p:sldId id="409" r:id="rId132"/>
    <p:sldId id="292" r:id="rId133"/>
    <p:sldId id="419" r:id="rId134"/>
    <p:sldId id="423" r:id="rId135"/>
    <p:sldId id="424" r:id="rId136"/>
    <p:sldId id="422" r:id="rId137"/>
    <p:sldId id="428" r:id="rId138"/>
    <p:sldId id="425" r:id="rId139"/>
    <p:sldId id="442" r:id="rId140"/>
    <p:sldId id="426" r:id="rId141"/>
    <p:sldId id="427" r:id="rId142"/>
    <p:sldId id="431" r:id="rId143"/>
    <p:sldId id="432" r:id="rId144"/>
    <p:sldId id="435" r:id="rId145"/>
    <p:sldId id="436" r:id="rId146"/>
    <p:sldId id="441" r:id="rId147"/>
    <p:sldId id="440" r:id="rId148"/>
    <p:sldId id="293" r:id="rId149"/>
    <p:sldId id="294" r:id="rId150"/>
    <p:sldId id="295" r:id="rId151"/>
    <p:sldId id="296" r:id="rId152"/>
    <p:sldId id="297" r:id="rId1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77386" autoAdjust="0"/>
  </p:normalViewPr>
  <p:slideViewPr>
    <p:cSldViewPr snapToGrid="0">
      <p:cViewPr varScale="1">
        <p:scale>
          <a:sx n="51" d="100"/>
          <a:sy n="51" d="100"/>
        </p:scale>
        <p:origin x="53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tableStyles" Target="tableStyles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presProps" Target="pres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D735-42CD-478F-87A7-8FBAA8D9735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31E1-BBD7-4B4A-9353-3D3A2E945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6D20-7F91-46E5-9E08-0F47F9563EB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8C0-1D2F-424C-9707-D842C7C1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耶利米书‬</a:t>
            </a:r>
            <a:r>
              <a:rPr lang="en-US" altLang="zh-CN" dirty="0"/>
              <a:t>5:1-3 </a:t>
            </a:r>
            <a:r>
              <a:rPr lang="zh-CN" altLang="en-US" dirty="0"/>
              <a:t>和合本</a:t>
            </a:r>
          </a:p>
          <a:p>
            <a:r>
              <a:rPr lang="en-US" altLang="zh-CN" dirty="0"/>
              <a:t>1 “</a:t>
            </a:r>
            <a:r>
              <a:rPr lang="zh-CN" altLang="en-US" dirty="0"/>
              <a:t>你们当在耶路撒冷的街上跑来跑去，在宽阔处寻找，看看有一人行公义求诚实没有？若有，我就赦免这城。</a:t>
            </a:r>
            <a:r>
              <a:rPr lang="en-US" altLang="zh-CN" dirty="0"/>
              <a:t>2 </a:t>
            </a:r>
            <a:r>
              <a:rPr lang="zh-CN" altLang="en-US" dirty="0"/>
              <a:t>其中的人虽然指着永生的耶和华起誓，所起的誓实在是假的。”</a:t>
            </a:r>
          </a:p>
          <a:p>
            <a:r>
              <a:rPr lang="en-US" altLang="zh-CN" dirty="0"/>
              <a:t>3 </a:t>
            </a:r>
            <a:r>
              <a:rPr lang="zh-CN" altLang="en-US" dirty="0"/>
              <a:t>耶和华啊，你的眼目不是看顾诚实吗？你击打他们，他们却不伤恸；你毁灭他们，他们仍不受惩治。他们使脸刚硬过于磐石，不肯回头。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‪希伯來書‬</a:t>
            </a:r>
            <a:r>
              <a:rPr lang="en-US" altLang="zh-TW" dirty="0"/>
              <a:t>12:14-17 </a:t>
            </a:r>
            <a:r>
              <a:rPr lang="zh-TW" altLang="en-US" dirty="0"/>
              <a:t>和合本</a:t>
            </a:r>
          </a:p>
          <a:p>
            <a:r>
              <a:rPr lang="en-US" altLang="zh-TW" dirty="0"/>
              <a:t>14 </a:t>
            </a:r>
            <a:r>
              <a:rPr lang="zh-TW" altLang="en-US" dirty="0"/>
              <a:t>你們要追求與眾人和睦，並要追求聖潔；非聖潔沒有人能見主。 </a:t>
            </a:r>
            <a:r>
              <a:rPr lang="en-US" altLang="zh-TW" dirty="0"/>
              <a:t>15 </a:t>
            </a:r>
            <a:r>
              <a:rPr lang="zh-TW" altLang="en-US" dirty="0"/>
              <a:t>又要謹慎，恐怕有人失了神的恩；恐怕有毒根生出來擾亂你們，因此叫眾人沾染污穢； </a:t>
            </a:r>
            <a:r>
              <a:rPr lang="en-US" altLang="zh-TW" dirty="0"/>
              <a:t>16 </a:t>
            </a:r>
            <a:r>
              <a:rPr lang="zh-TW" altLang="en-US" dirty="0"/>
              <a:t>恐怕有淫亂的，有貪戀世俗如以掃的，他因一點食物把自己長子的名分賣了。 </a:t>
            </a:r>
            <a:r>
              <a:rPr lang="en-US" altLang="zh-TW" dirty="0"/>
              <a:t>17 </a:t>
            </a:r>
            <a:r>
              <a:rPr lang="zh-TW" altLang="en-US" dirty="0"/>
              <a:t>後來想要承受父所祝的福，竟被棄絕，雖然號哭切求，卻得不着門路使他父親的心意回轉。這是你們知道的。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8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2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‪士師記‬</a:t>
            </a:r>
            <a:r>
              <a:rPr lang="en-US" altLang="zh-TW" dirty="0"/>
              <a:t>19:22-24 </a:t>
            </a:r>
            <a:r>
              <a:rPr lang="zh-TW" altLang="en-US" dirty="0"/>
              <a:t>和合本</a:t>
            </a:r>
          </a:p>
          <a:p>
            <a:r>
              <a:rPr lang="en-US" altLang="zh-TW" dirty="0"/>
              <a:t>22 </a:t>
            </a:r>
            <a:r>
              <a:rPr lang="zh-TW" altLang="en-US" dirty="0"/>
              <a:t>他們心裏正歡暢的時候，城中的匪徒圍住房子，連連叩門，對房主老人說：「你把那進你家的人帶出來，我們要與他交合。」 </a:t>
            </a:r>
            <a:r>
              <a:rPr lang="en-US" altLang="zh-TW" dirty="0"/>
              <a:t>23 </a:t>
            </a:r>
            <a:r>
              <a:rPr lang="zh-TW" altLang="en-US" dirty="0"/>
              <a:t>那房主出來對他們說：「弟兄們哪，不要這樣作惡；這人既然進了我的家，你們就不要行這醜事。 </a:t>
            </a:r>
            <a:r>
              <a:rPr lang="en-US" altLang="zh-TW" dirty="0"/>
              <a:t>24 </a:t>
            </a:r>
            <a:r>
              <a:rPr lang="zh-TW" altLang="en-US" dirty="0"/>
              <a:t>我有個女兒，還是處女，並有這人的妾，我將她們領出來任憑你們玷辱她們，只是向這人不可行這樣的醜事。」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「人種的是甚麽，收的也是甚麽」（加</a:t>
            </a:r>
            <a:r>
              <a:rPr lang="en-US" altLang="zh-CN" dirty="0"/>
              <a:t>6:7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zh-CN" altLang="en-US" dirty="0"/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神要亞伯拉罕把以實瑪利趕出去，並非表示神就此不再看顧他了，因為神也聽見他的聲音；信徒也應當關心「仍在恩典之外」的靈魂，我們不要自以為得天獨厚，而鄙視不信的世人。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以实玛利的后裔是住在以色列以南的西奈和巴兰旷野的游牧民族，，阿拉伯人认为以实玛利是他们的祖先。以实玛利的女儿嫁给了以扫（二十八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），以实玛利的后裔与以色列人为敌，也与神为敌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以律法為本的人，最終是與世界聯合為一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娶埃及妻子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認識屬靈的生命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神的「试验」是为了造就人、而不是败坏人，所以祂所安排的试验都是人所能承担的。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全知的神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需要藉試驗才能得知亞伯拉罕的存心，而是藉此使受試驗的人顯出他實際的光景，因而能更深認識自己。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我們若愛父母、兒女過於愛主，就不配作主的門徒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太十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37)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。有以撒而沒有神，一切盡都徒然；有神而沒有以撒，一切仍然存在。我若不以神為我的萬有，我就捨不得我的「以撒」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我們對於神的命令，只能毫無猶豫地順服，不能與神爭辯，也不可和屬血氣的人商量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15~16)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，否則我們的事奉和見證就要受損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以撒並未掙扎，自甘被老父捆綁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神的拯救和幫助，往往是在最後一刻才來到。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神等到最后一刻才出声阻止，是要让这个功课不留任何死角，让亚伯拉罕学习完全交出自己。</a:t>
            </a: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只有肯站在奉獻地位上的人，才能豐富地享受神恩典的備辦。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「你的後裔」：後裔的原文是單數，指著一個人，就是耶穌基督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：神的预备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主前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世纪的汉谟拉比法典记载，当时一个男奴隶的价格是三十舍客勒银子，女奴隶是二十舍客勒银子。因此，「四百舍客勒银子」大约有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4.56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公斤，是一笔巨款。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信徒的道德水準務要高過世人──寧可吃虧，總不可虧負別人。赫人只知道價錢之高，而亞伯拉罕卻知道麥比拉洞的真價值；信徒行事為人，不是憑著眼見，乃是憑著信心，放眼看那將來的盼望。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希伯崙」：後來做了希伯來人的祖墳，亞伯拉罕、撒拉、以撒、利百加、雅各、利亞，都葬在這裏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神曾應許賜給亞伯拉罕迦南地為業，但到此時為止，他所得到惟一的永久性產業，竟是一塊「墳地」我們在地上經營與建造所能得的，最多不過是一塊墳地，因此不要對地上的事物寄予希望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信徒如何與外人交往</a:t>
            </a:r>
            <a:endParaRPr lang="en-US" altLang="zh-TW" b="1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/>
              <a:t> 一、表明自己不過是寄居的</a:t>
            </a:r>
            <a:r>
              <a:rPr lang="en-US" altLang="zh-TW" dirty="0"/>
              <a:t>(4</a:t>
            </a:r>
            <a:r>
              <a:rPr lang="zh-TW" altLang="en-US" dirty="0"/>
              <a:t>節</a:t>
            </a:r>
            <a:r>
              <a:rPr lang="en-US" altLang="zh-TW" dirty="0"/>
              <a:t>) </a:t>
            </a:r>
            <a:r>
              <a:rPr lang="zh-CN" altLang="en-US" dirty="0"/>
              <a:t>：天地者万物之逆旅，光阴者百代之过客。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二、對人謙恭有禮</a:t>
            </a:r>
            <a:r>
              <a:rPr lang="en-US" altLang="zh-TW" dirty="0"/>
              <a:t>(7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三、不佔別人的便宜</a:t>
            </a:r>
            <a:r>
              <a:rPr lang="en-US" altLang="zh-TW" dirty="0"/>
              <a:t>(8~9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四、要有智慧──能聽得出話中的話</a:t>
            </a:r>
            <a:r>
              <a:rPr lang="en-US" altLang="zh-TW" dirty="0"/>
              <a:t>(10~16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五、一切手續要辦得清清楚楚</a:t>
            </a:r>
            <a:r>
              <a:rPr lang="en-US" altLang="zh-TW" dirty="0"/>
              <a:t>(17~18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1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4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1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4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5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5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4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7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5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71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0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5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6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42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1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0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0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9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1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5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8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07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1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88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6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8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84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1&amp;version=CUVMPS#fzh-CUVMPS-920b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2&amp;version=CUVMPS#fzh-CUVMPS-930a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2&amp;version=CUVMPS#fzh-CUVMPS-958b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5%88%9B%E4%B8%96%E8%AE%B0%2033&amp;version=CUVMPS#fzh-CUVMPS-980b" TargetMode="External"/><Relationship Id="rId2" Type="http://schemas.openxmlformats.org/officeDocument/2006/relationships/hyperlink" Target="https://www.biblegateway.com/passage/?search=%E5%88%9B%E4%B8%96%E8%AE%B0%2033&amp;version=CUVMPS#fzh-CUVMPS-977a" TargetMode="Externa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5&amp;version=CUVMPS#fzh-CUVMPS-1018a" TargetMode="Externa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%E5%88%9B%E4%B8%96%E8%AE%B0%2035&amp;version=CUVMPS#fzh-CUVMPS-1040b" TargetMode="Externa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5%BD%BC%E5%BE%97%E5%89%8D%E4%B9%A6%203:7-12&amp;version=CUVMPS#fzh-CUVMPS-30364b" TargetMode="External"/><Relationship Id="rId2" Type="http://schemas.openxmlformats.org/officeDocument/2006/relationships/hyperlink" Target="https://www.biblegateway.com/passage/?search=%E5%BD%BC%E5%BE%97%E5%89%8D%E4%B9%A6%203:7-12&amp;version=CUVMPS#fzh-CUVMPS-30364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2FBA82E-86FC-EEA4-D2E0-894489A1F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2978" y="2744817"/>
            <a:ext cx="105276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信徒择配的几点原则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）信和不信原不相配，不能同负一轭（林后六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）。所以若是可能，要娶信主的姊妹为妻，要嫁这在主面的人（林前九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，七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）要相信适宜的配偶，乃是神所赐的（箴十九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），所以要祷告仰望并跟随神的引导。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）不要注重外貌过于品德、性情（箴三十一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10,30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；参彼前三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2~4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）。最好是一个爱主的弟兄姊妹。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219CAA-B39E-5904-554A-E29BF2C7F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" y="20062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二、父亲心中意愿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3~4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意愿是：儿子不能与异族同婚，免得信仰不一。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申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；林前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39)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98E99-5C6F-5D85-4C2D-2051A5BD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1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我主人叫我起誓说不要为我的儿子娶迦南地的女子为妻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14~16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你们和不信的原不相配，五个理由：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）义和不义有什么相交呢？我们是因信称义。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）光明与黑暗有什么相通呢？我们是光明之子。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）基督和比列有什相和呢？我们是属基督的。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）信的喝不信的有什么相干呢？我们因信与主联合。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）神的殿与偶像有什么相同呢？我们是神的殿。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447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8372-824D-E2EF-4D78-8BF16DFC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43038"/>
            <a:ext cx="10515600" cy="554655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40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亚伯拉罕又娶了一个妻子，名叫基土拉。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基土拉给他生了心兰、约珊、米但、米甸、伊施巴和书亚。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约珊生了示巴和底但，而底但的子孙是亚书利人、利都示人和利乌米人。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米甸的儿子是以法、以弗、哈诺、亚比大和以勒大。这些人都是基土拉的子孙。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000" b="0" i="0" dirty="0">
                <a:solidFill>
                  <a:srgbClr val="0000FF"/>
                </a:solidFill>
                <a:effectLst/>
                <a:latin typeface="system-ui"/>
              </a:rPr>
              <a:t>亚伯拉罕把自己一切所有的都给了以撒。 </a:t>
            </a:r>
            <a:endParaRPr lang="en-US" altLang="zh-CN" sz="4000" b="0" i="0" dirty="0">
              <a:solidFill>
                <a:srgbClr val="0000FF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亚伯拉罕把礼物分给他庶出的众子，在自己还活着的时候，就打发他们离开他的儿子以撒，向东面行，往东方的地去。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亚伯拉罕一生的年日是一百七十五岁。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亚伯拉罕寿高年老，享尽天年，气绝而死，归到他的先人那里去了。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他的儿子以撒和以实玛利把他埋葬在麦比拉洞里。这洞是在幔利前面，赫人琐辖的儿子以弗仑的田间，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就是亚伯拉罕从赫人那里买来的那块田。亚伯拉罕和他的妻子撒拉都埋葬在那里。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亚伯拉罕死后，神赐福给他的儿子以撒；那时，以撒住在庇耳．拉海．莱附近。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以下是撒拉的婢女埃及人夏甲，给亚伯拉罕所生的儿子以实玛利的后代。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以实玛利的众子，按着他们的家谱，名字如下：以实玛利的长子是尼拜约，其次是基达、押德别、米比衫、 米施玛、度玛、玛撒、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哈达、提玛、伊突、拿非施和基底玛。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这些都是以实玛利的儿子。他们的村庄和营地都按着他们的名字命名；他们作了十二族的族长。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23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5AA9-39F0-C5A2-0B1C-E5BEB90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3"/>
            <a:ext cx="10515600" cy="643689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以实玛利一生的岁数，是一百三十七岁；他气绝而死，归到他的先人那里去了。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他的子孙住在哈腓拉直到埃及东面的书珥，通往亚述的道上。以实玛利却住在自己众兄弟的东面。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以下是亚伯拉罕的儿子以撒的后代。亚伯拉罕生以撒。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US" altLang="zh-CN" sz="4300" b="1" i="0" baseline="30000" dirty="0">
                <a:solidFill>
                  <a:srgbClr val="0000FF"/>
                </a:solidFill>
                <a:effectLst/>
                <a:latin typeface="system-ui"/>
              </a:rPr>
              <a:t> </a:t>
            </a:r>
            <a:r>
              <a:rPr lang="zh-CN" altLang="en-US" sz="4300" b="0" i="0" dirty="0">
                <a:solidFill>
                  <a:srgbClr val="0000FF"/>
                </a:solidFill>
                <a:effectLst/>
                <a:latin typeface="system-ui"/>
              </a:rPr>
              <a:t>以撒娶利百加为妻的时候，正四十岁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。利百加是巴旦．亚兰地、亚兰人彼土利的女儿，是亚兰人拉班的妹妹。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以撒因为自己的妻子不生育，就为她恳求耶和华。耶和华应允了他，他的妻子利百加就怀了孕。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双胎在她腹中彼此碰撞，她就说：“若是这样，我为甚么活着呢？”她就去求问耶和华。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耶和华回答她：“两国在你肚里，两族从你腹中要分出来；将来这族必强过那族，大的要服事小的。”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到了生产的时候，她肚腹中果然是一对双生子。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先出来的，全身赤红有毛，像毛衣一样，他们就给他起名叫以扫。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随后，他的弟弟也出来了，他的手抓住以扫的脚跟，因此就给他起名叫雅各。利百加生下两个儿子的时候，以撒年正六十岁。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两个孩子渐渐长大；以扫善于打猎，喜欢生活在田野；雅各为人安静，常常住在帐棚里。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以撒爱以扫，因为他常吃以扫的野味；利百加却爱雅各。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有一次，雅各正在煮豆汤的时候，以扫从田野回来，疲乏得很。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以扫对雅各说：“求你把这红豆汤给我喝吧，因为我疲乏得很。”因此，以扫的名字又叫以东。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雅各说：“你要先把你的</a:t>
            </a:r>
            <a:r>
              <a:rPr lang="zh-CN" altLang="en-US" sz="4300" b="0" i="0" dirty="0">
                <a:effectLst/>
                <a:latin typeface="system-ui"/>
              </a:rPr>
              <a:t>长子名分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卖给我。”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以扫说：“我快要死了，这长子名分对我有甚么益处呢？”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雅各说：“你先向我起誓吧。”以扫就向他起了誓，把自己的长子名分卖给雅各。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雅各把饼和红豆汤给了以扫；以扫吃了，喝了，就起来走了。以扫就这样轻看了他的</a:t>
            </a:r>
            <a:r>
              <a:rPr lang="zh-CN" altLang="en-US" sz="4900" b="1" i="0" dirty="0">
                <a:solidFill>
                  <a:srgbClr val="0000FF"/>
                </a:solidFill>
                <a:effectLst/>
                <a:latin typeface="system-ui"/>
              </a:rPr>
              <a:t>长子名分</a:t>
            </a:r>
            <a:r>
              <a:rPr lang="zh-CN" altLang="en-US" sz="4900" b="1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  <a:p>
            <a:pPr marL="0" indent="0">
              <a:buNone/>
            </a:pPr>
            <a:r>
              <a:rPr lang="zh-CN" altLang="en-US" sz="4900" dirty="0"/>
              <a:t>长子名分意味着什么？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082564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A227-00B0-409C-2760-DEFAEC12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長子的名分」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猶太國的長子有四種優點：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（一）得父親的祝福；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（二）得管家的權柄。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比方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撒上二十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29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（三）得雙份的家業（申二十一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）；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（四）得全家祭司的尊榮。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雅各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長期呆在帳篷裡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,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熟知長子權的屬靈意義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;</a:t>
            </a: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以掃善於打獵，常在田野，雅各為人安靜常住在帳棚裡。</a:t>
            </a:r>
            <a:endParaRPr lang="en-US" altLang="zh-TW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主耶穌在世時是喜歡安靜的，常一個人獨自退到曠野去親近神（可1：35；太14：23）。因此使徒教訓我們要立志作安靜人（帖前4：11）。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時常忙亂，在外面奔跑，喜歡在人群之中，總要找些事情作，安靜不下來，是屬肉體，屬世俗的人，不能盼望在屬靈的生命上有所成就，頂容易犯罪，遠離神，安靜不下來沒法子與神交通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1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0A86-6FD7-80B9-6EE7-6A55A9A4B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464457"/>
            <a:ext cx="11816080" cy="6168571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从前在亚伯拉罕的时候，曾经有过一次饥荒，现在那地又有饥荒，以撒就到基拉耳去，到非利士人的王亚比米勒那里。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耶和华向以撒显现，说：“你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不要下到埃及去，要住在我所指示你的地方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你要寄居在这地，我必与你同在，必赐福给你，因为我要把这全地都赐给你和你的后裔，履行我向你父亲亚伯拉罕所起的誓。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我必使你的后裔增多，好象天上的星那样多；我必把这全地都赐给你的后裔；地上的万国都必因你的后裔得福。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这是因为亚伯拉罕听从了我的话，遵守了我的吩咐、我的命令、我的条例和我的律法。”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于是，以撒就住在基拉耳。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那地方的人问起他的妻子，他就回答：“她是我的妹妹。”因为他不敢说：“她是我的妻子。”他心里想：“恐怕这地方的人，因利百加的缘故把我杀了，因为她容貌美丽。”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以撒在那里住了很久。有一天，非利士人的王亚比米勒从窗户里向外观望，看见以撒正在爱抚他的妻子利百加。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亚比米勒于是把以撒召了来，对他说：“你看，她实在是你的妻子，你怎么说是你的妹妹呢？”以撒回答他：“因为我心里想：‘恐怕我因她的缘故丧命。’”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亚比米勒说：“你向我们作的是甚么事呢？人民中间险些有人与你的妻子同睡，那你就把我们陷在罪恶里了。”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于是，亚比米勒吩咐全国人民，说：“凡是触犯这人或是他的妻子的，必被处死。”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以撒在那里耕种，那一年丰收百倍，耶和华实在赐福给他。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他就日渐昌大，越来越富有，成了个大富翁。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他拥有羊群、牛群和很多仆人，非利士人就嫉妒他。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他父亲亚伯拉罕在世的时候，所有由他父亲仆人挖的井，非利士人都塞住了，填满了土。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亚比米勒对以撒说：“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你离开我们去吧，因为你比我们强大得多了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140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28BD-9B23-68FF-DF8D-93ABD3D8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8257"/>
            <a:ext cx="11734800" cy="60814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他父亲亚伯拉罕在世的时候，仆人所挖的水井，在亚伯拉罕死后都被非利士人塞住了。以撒重新挖掘这些井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，仍然照着他父亲所起的名字叫它们。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以撒的仆人在山谷里挖井，在那里挖得一口活水井。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基拉耳的牧人与以撒的牧人争闹起来，说：“这水是我们的。”以撒就给那井起名叫埃色，因为他们与他相争。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以撒的仆人又挖了另一口井，他们又为这井争闹起来，因此以撒给这井起名叫西提拿。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以撒离开那里，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又挖了另一口井；他们不再为这井争闹了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，他就给那井起名利河伯，因为他说：“现在耶和华给我们宽阔的地方，我们必在这里繁盛起来了。”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以撒从那里上到别是巴去。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那天晚上，耶和华向他显现，说：“我是你父亲亚伯拉罕的神；你不要怕，因为我与你同在；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我必为了我仆人亚伯拉罕的缘故，赐福给你，使你的后裔增多。”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以撒就在那里筑了一座祭坛，呼求耶和华的名；又在那里支搭帐棚；以撒的仆人也在那里挖了</a:t>
            </a:r>
            <a:r>
              <a:rPr lang="zh-CN" altLang="en-US" sz="6400" b="1" i="1" dirty="0">
                <a:solidFill>
                  <a:srgbClr val="0000FF"/>
                </a:solidFill>
                <a:effectLst/>
                <a:latin typeface="system-ui"/>
              </a:rPr>
              <a:t>一口井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亚比米勒和他的朋友亚户撒，以及他的军长非各，从基拉耳来到以撒那里。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以撒问他们：“你们既然恨我，把我从你们中间赶出来，为甚么又到我这里来呢？”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他们回答：“我们实在看见耶和华与你同在，因此我们想：‘不如我们双方起誓。’让我们与你立约吧；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你不要伤害我们，正如我们从来没有触犯你，只有善待你，让你平平安安地离开。现在你是蒙耶和华赐福的了。”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以撒就为他们摆设筵席，他们就一起吃喝。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第二天，他们清早起来，彼此起誓；以撒就送他们走，他们平平安安地离开他走了。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那一天，以撒的仆人来把他们挖井的事告诉他，说：“我们找到水了。”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以撒就给那井起名叫示巴，因此那城名叫别是巴，直到今日。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以扫四十岁的时候，娶了赫人比利的女儿犹滴，和赫人以伦的女儿巴实抹为妻。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她们二人常使以撒和利百加伤心难过。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9600" b="0" i="0" dirty="0">
                <a:solidFill>
                  <a:srgbClr val="000000"/>
                </a:solidFill>
                <a:effectLst/>
                <a:latin typeface="system-ui"/>
              </a:rPr>
              <a:t>井的寓意？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11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DD64-3991-DCED-BF59-E7BE9842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>
            <a:normAutofit/>
          </a:bodyPr>
          <a:lstStyle/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井在聖經裡是代表深處的生活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凡喝這水的還要再渴；人若喝我所賜的水就永遠不渴；我所賜的水，要在他裡面成為一井的泉源，直湧到永生。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人想要得著深井裡的活水，器具要探往深處去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守护这口井</a:t>
            </a:r>
            <a:endParaRPr lang="en-US" altLang="zh-CN" sz="24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水，是指著生命。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人若不是從水和聖靈生的，就不能進神的國。”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約 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3: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050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27:1-7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以撒年老，眼睛昏花，不能看見，就叫了他大兒子以掃來，說：「我兒。」以掃說：「我在這裏。」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他說：「我如今老了，不知道哪一天死。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現在拿你的器械，就是箭囊和弓，往田野去為我打獵，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照我所愛的做成美味，拿來給我吃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使我在未死之先給你祝福。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以撒對他兒子以掃說話，利百加也聽見了。以掃往田野去打獵，要得野味帶來。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利百加就對她兒子雅各說：「我聽見你父親對你哥哥以掃說：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 『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你去把野獸帶來，做成美味給我吃，我好在未死之先，在耶和華面前給你祝福。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27:8-17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現在，我兒，你要照着我所吩咐你的，聽從我的話。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你到羊羣裏去，給我拿兩隻肥山羊羔來，我便照你父親所愛的給他做成美味。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你拿到你父親那裏給他吃，使他在未死之先給你祝福。」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雅各對他母親利百加說：「我哥哥以掃渾身是有毛的，我身上是光滑的；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倘若我父親摸着我，必以我為欺哄人的，我就招咒詛，不得祝福。」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他母親對他說：「我兒，你招的咒詛歸到我身上；你只管聽我的話，去把羊羔給我拿來。」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他便去拿來，交給他母親；他母親就照他父親所愛的做成美味。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利百加又把家裏所存大兒子以掃上好的衣服給她小兒子雅各穿上，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又用山羊羔皮包在雅各的手上和頸項的光滑處，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就把所做的美味和餅交在她兒子雅各的手裏。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27:19-21,23,25-26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雅各對他父親說：「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我是你的長子以掃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；我已照你所吩咐我的行了。請起來坐着，吃我的野味，好給我祝福。」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以撒對他兒子說：「我兒，你如何找得這麼快呢？」他說：「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因為耶和華－你的神使我遇見好機會得着的。」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以撒對雅各說：「我兒，你近前來，我摸摸你，知道你真是我的兒子以掃不是。」‪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雅各就挨近他父親以撒。以撒摸着他，說：「聲音是雅各的聲音，手卻是以掃的手。」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以撒就辨不出他來；因為他手上有毛，像他哥哥以掃的手一樣，就給他祝福；‪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又說：「你真是我兒子以掃嗎？」他說：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「我是。」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以撒說：「你遞給我，我好吃我兒子的野味，給你祝福。」雅各就遞給他，他便吃了，又拿酒給他，他也喝了。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他父親以撒對他說：「我兒，你上前來與我親嘴。」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，兄弟之爭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27:34-36,41-45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以掃聽了他父親的話，就放聲痛哭，說：「我父啊，求你也為我祝福！」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以撒說：「你兄弟已經用詭計來將你的福分奪去了。」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以掃說：「他名雅各，豈不是正對嗎？因為他欺騙了我兩次：他從前奪了我長子的名分，你看，他現在又奪了我的福分。」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以掃又說：「你沒有留下為我可祝的福嗎？」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以掃因他父親給雅各祝的福，就怨恨雅各，心裏說：「為我父親居喪的日子近了，到那時候，我要殺我的兄弟雅各。」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有人把利百加大兒子以掃的話告訴利百加，她就打發人去，叫了她小兒子雅各來，對他說：「你哥哥以掃想要殺你，報仇雪恨。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現在，我兒，你要聽我的話：起來，逃往哈蘭、我哥哥拉班那裏去，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同他住些日子，直等你哥哥的怒氣消了。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你哥哥向你消了怒氣，忘了你向他所做的事，我便打發人去把你從那裏帶回來。為甚麼一日喪你們二人呢？」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29:15-30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拉班對雅各說：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「你雖是我的骨肉，豈可白白地服事我？請告訴我，你要甚麼為工價？」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拉班有兩個女兒，大的名叫利亞，小的名叫拉結。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利亞的眼睛沒有神氣，拉結卻生得美貌俊秀。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雅各愛拉結，就說：「我願為你小女兒拉結服事你七年。」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拉班說：「我把她給你，勝似給別人，你與我同住吧！」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雅各就為拉結服事了七年；他因為深愛拉結，就看這七年如同幾天。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雅各對拉班說：「日期已經滿了，求你把我的妻子給我，我好與她同房。」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拉班就擺設筵席，請齊了那地方的眾人。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到晚上，拉班將女兒利亞送來給雅各，雅各就與她同房。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拉班又將婢女悉帕給女兒利亞作使女。 是又服事了拉班七年。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29:15-30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到了早晨，雅各一看是利亞，就對拉班說：「你向我做的是甚麼事呢？我服事你，不是為拉結嗎？你為甚麼欺哄我呢？」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拉班說：「大女兒還沒有給人，先把小女兒給人，在我們這地方沒有這規矩。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你為這個滿了七日，我就把那個也給你，你再為她服事我七年。」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雅各就如此行。滿了利亞的七日，拉班便將女兒拉結給雅各為妻。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拉班又將婢女辟拉給女兒拉結作使女。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雅各也與拉結同房，並且愛拉結勝似愛利亞，於是又服事了拉班七年。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30:25-30,34-36,40-43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拉結生約瑟之後，雅各對拉班說：「請打發我走，叫我回到我本鄉本土去。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請你把我服事你所得的妻子和兒女給我，讓我走；我怎樣服事你，你都知道。」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拉班對他說：「我若在你眼前蒙恩，請你仍與我同住，因為我已算定，耶和華賜福與我是為你的緣故」；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又說：「請你定你的工價，我就給你。」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雅各對他說：「我怎樣服事你，你的牲畜在我手裏怎樣，是你知道的。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我未來之先，你所有的很少，現今卻發大眾多，耶和華隨我的腳步賜福與你。如今，我甚麼時候才為自己興家立業呢？」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拉班說：「好啊！我情願照着你的話行。」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當日，拉班把有紋的、有斑的公山羊，有點的、有斑的、有雜白紋的母山羊，並黑色的綿羊，都挑出來，交在他兒子們的手下，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又使自己和雅各相離三天的路程。雅各就牧養拉班其餘的羊。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30:25-30,34-36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拉結生約瑟之後，雅各對拉班說：「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請打發我走，叫我回到我本鄉本土去。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請你把我服事你所得的妻子和兒女給我，讓我走；我怎樣服事你，你都知道。」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拉班對他說：「我若在你眼前蒙恩，請你仍與我同住，因為我已算定，耶和華賜福與我是為你的緣故」；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又說：「請你定你的工價，我就給你。」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雅各對他說：「我怎樣服事你，你的牲畜在我手裏怎樣，是你知道的。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我未來之先，你所有的很少，現今卻發大眾多，耶和華隨我的腳步賜福與你。如今，我甚麼時候才為自己興家立業呢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好啊！我情願照着你的話行。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當日，拉班把有紋的、有斑的公山羊，有點的、有斑的、有雜白紋的母山羊，並黑色的綿羊，都挑出來，交在他兒子們的手下，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又使自己和雅各相離三天的路程。雅各就牧養拉班其餘的羊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324600" y="3344863"/>
            <a:ext cx="3657600" cy="31242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6324600" y="525463"/>
            <a:ext cx="3657600" cy="2286000"/>
          </a:xfrm>
          <a:prstGeom prst="rect">
            <a:avLst/>
          </a:prstGeom>
          <a:noFill/>
          <a:ln w="19050">
            <a:solidFill>
              <a:srgbClr val="33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pic>
        <p:nvPicPr>
          <p:cNvPr id="782340" name="Picture 4" descr="she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92264"/>
            <a:ext cx="1371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1" name="Picture 5" descr="sheep1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7464"/>
            <a:ext cx="1371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2" name="Picture 6" descr="goat_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7826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3" name="Picture 7" descr="go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7826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4" name="Picture 8" descr="goat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89100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45" name="Text Box 9"/>
          <p:cNvSpPr txBox="1">
            <a:spLocks noChangeArrowheads="1"/>
          </p:cNvSpPr>
          <p:nvPr/>
        </p:nvSpPr>
        <p:spPr bwMode="auto">
          <a:xfrm>
            <a:off x="2482851" y="1897064"/>
            <a:ext cx="492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羊</a:t>
            </a:r>
          </a:p>
        </p:txBody>
      </p:sp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1949451" y="3954464"/>
            <a:ext cx="492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羊</a:t>
            </a:r>
          </a:p>
        </p:txBody>
      </p:sp>
      <p:sp>
        <p:nvSpPr>
          <p:cNvPr id="782347" name="Text Box 11" descr="Parchment"/>
          <p:cNvSpPr txBox="1">
            <a:spLocks noChangeArrowheads="1"/>
          </p:cNvSpPr>
          <p:nvPr/>
        </p:nvSpPr>
        <p:spPr bwMode="auto">
          <a:xfrm>
            <a:off x="7273926" y="228601"/>
            <a:ext cx="17176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雅各的工價</a:t>
            </a: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782348" name="Text Box 12" descr="Parchment"/>
          <p:cNvSpPr txBox="1">
            <a:spLocks noChangeArrowheads="1"/>
          </p:cNvSpPr>
          <p:nvPr/>
        </p:nvSpPr>
        <p:spPr bwMode="auto">
          <a:xfrm>
            <a:off x="7451726" y="3040064"/>
            <a:ext cx="14128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拉班的羊</a:t>
            </a:r>
          </a:p>
        </p:txBody>
      </p:sp>
      <p:pic>
        <p:nvPicPr>
          <p:cNvPr id="782349" name="Picture 13" descr="she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7775"/>
            <a:ext cx="1371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0" name="Picture 14" descr="goat_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241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1" name="Picture 15" descr="go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241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2" name="Picture 16" descr="sheep1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11575"/>
            <a:ext cx="1371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53" name="Rectangle 17"/>
          <p:cNvSpPr>
            <a:spLocks noChangeArrowheads="1"/>
          </p:cNvSpPr>
          <p:nvPr/>
        </p:nvSpPr>
        <p:spPr bwMode="auto">
          <a:xfrm>
            <a:off x="1828800" y="838200"/>
            <a:ext cx="3657600" cy="457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4" name="Text Box 18" descr="Parchment"/>
          <p:cNvSpPr txBox="1">
            <a:spLocks noChangeArrowheads="1"/>
          </p:cNvSpPr>
          <p:nvPr/>
        </p:nvSpPr>
        <p:spPr bwMode="auto">
          <a:xfrm>
            <a:off x="2854326" y="525464"/>
            <a:ext cx="17176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雅各牧的羊</a:t>
            </a:r>
          </a:p>
        </p:txBody>
      </p:sp>
      <p:sp>
        <p:nvSpPr>
          <p:cNvPr id="782355" name="AutoShape 19"/>
          <p:cNvSpPr>
            <a:spLocks noChangeArrowheads="1"/>
          </p:cNvSpPr>
          <p:nvPr/>
        </p:nvSpPr>
        <p:spPr bwMode="auto">
          <a:xfrm>
            <a:off x="5715000" y="22479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6" name="AutoShape 20"/>
          <p:cNvSpPr>
            <a:spLocks noChangeArrowheads="1"/>
          </p:cNvSpPr>
          <p:nvPr/>
        </p:nvSpPr>
        <p:spPr bwMode="auto">
          <a:xfrm>
            <a:off x="5715000" y="3357563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9" name="Text Box 23"/>
          <p:cNvSpPr txBox="1">
            <a:spLocks noChangeArrowheads="1"/>
          </p:cNvSpPr>
          <p:nvPr/>
        </p:nvSpPr>
        <p:spPr bwMode="auto">
          <a:xfrm>
            <a:off x="6581775" y="9191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黑綿羊</a:t>
            </a:r>
          </a:p>
        </p:txBody>
      </p:sp>
      <p:sp>
        <p:nvSpPr>
          <p:cNvPr id="782360" name="Text Box 24"/>
          <p:cNvSpPr txBox="1">
            <a:spLocks noChangeArrowheads="1"/>
          </p:cNvSpPr>
          <p:nvPr/>
        </p:nvSpPr>
        <p:spPr bwMode="auto">
          <a:xfrm>
            <a:off x="8291513" y="10890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斑點山羊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01743" y="62994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摘自聖經簡報站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8" grpId="0" animBg="1"/>
      <p:bldP spid="782339" grpId="0" animBg="1"/>
      <p:bldP spid="782345" grpId="0"/>
      <p:bldP spid="782346" grpId="0"/>
      <p:bldP spid="782347" grpId="0" animBg="1"/>
      <p:bldP spid="782348" grpId="0" animBg="1"/>
      <p:bldP spid="782353" grpId="0" animBg="1"/>
      <p:bldP spid="782354" grpId="0" animBg="1"/>
      <p:bldP spid="782355" grpId="0" animBg="1"/>
      <p:bldP spid="782356" grpId="0" animBg="1"/>
      <p:bldP spid="782359" grpId="0"/>
      <p:bldP spid="78236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，舅舅外甥之爭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30:37-43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雅各拿楊樹、杏樹、楓樹的嫩枝，將皮剝成白紋，使枝子露出白的來，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將剝了皮的枝子，對着羊羣，插在飲羊的水溝裏和水槽裏，羊來喝的時候，牝牡配合。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羊對着枝子配合，就生下有紋的、有點的、有斑的來。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雅各把羊羔分出來，使拉班的羊與這有紋和黑色的羊相對，把自己的羊另放一處，不叫他和拉班的羊混雜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到羊羣肥壯配合的時候，雅各就把枝子插在水溝裏，使羊對着枝子配合。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只是到羊瘦弱配合的時候就不插枝子。這樣，瘦弱的就歸拉班，肥壯的就歸雅各。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於是雅各極其發大，得了許多的羊羣、僕婢、駱駝，和驢。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，妻妾之爭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29:31-30:24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耶和華見利亞失寵，就使她生育，拉結卻不生育。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利亞懷孕生子，就給他起名叫呂便（就是有兒子的意思），因而說：「耶和華看見我的苦情，如今我的丈夫必愛我。」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她又懷孕生子，就說：「耶和華因為聽見我失寵，所以又賜給我這個兒子」，於是給他起名叫西緬（就是聽見的意思）。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她又懷孕生子，起名叫利未（就是聯合的意思），說：「我給丈夫生了三個兒子，他必與我聯合。」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她又懷孕生子，說：「這回我要讚美耶和華」，因此給他起名叫猶大（就是讚美的意思）。這才停了生育。‪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利亞又懷孕，給雅各生了第六個兒子。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利亞說：「神賜我厚賞；我丈夫必與我同住，因我給他生了六個兒子」，於是給他起名西布倫（就是同住的意思）。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後來又生了一個女兒，給她起名叫底拿。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神顧念拉結，應允了她，使她能生育。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拉結懷孕生子，說：「神除去了我的羞恥」，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就給他起名叫約瑟（就是增添的意思），意思說：「願耶和華再增添我一個兒子。」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2182814" y="2057400"/>
            <a:ext cx="498475" cy="3752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</a:rPr>
              <a:t>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兒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子</a:t>
            </a: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27955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見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4051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未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合</a:t>
            </a:r>
          </a:p>
        </p:txBody>
      </p:sp>
      <p:sp>
        <p:nvSpPr>
          <p:cNvPr id="779269" name="Text Box 5"/>
          <p:cNvSpPr txBox="1">
            <a:spLocks noChangeArrowheads="1"/>
          </p:cNvSpPr>
          <p:nvPr/>
        </p:nvSpPr>
        <p:spPr bwMode="auto">
          <a:xfrm>
            <a:off x="40147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美</a:t>
            </a:r>
          </a:p>
        </p:txBody>
      </p:sp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4625976" y="2057400"/>
            <a:ext cx="498475" cy="15621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冤</a:t>
            </a:r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5238751" y="2057401"/>
            <a:ext cx="498475" cy="2657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爭</a:t>
            </a: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5849939" y="2057400"/>
            <a:ext cx="498475" cy="302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</a:rPr>
              <a:t>，</a:t>
            </a:r>
            <a:endParaRPr kumimoji="1" lang="zh-TW" altLang="en-US" sz="2400">
              <a:solidFill>
                <a:srgbClr val="FF0000"/>
              </a:solidFill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隊</a:t>
            </a:r>
          </a:p>
        </p:txBody>
      </p:sp>
      <p:sp>
        <p:nvSpPr>
          <p:cNvPr id="779273" name="Text Box 9"/>
          <p:cNvSpPr txBox="1">
            <a:spLocks noChangeArrowheads="1"/>
          </p:cNvSpPr>
          <p:nvPr/>
        </p:nvSpPr>
        <p:spPr bwMode="auto">
          <a:xfrm>
            <a:off x="9521826" y="2057400"/>
            <a:ext cx="498475" cy="302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子</a:t>
            </a:r>
          </a:p>
        </p:txBody>
      </p:sp>
      <p:sp>
        <p:nvSpPr>
          <p:cNvPr id="779274" name="Text Box 10"/>
          <p:cNvSpPr txBox="1">
            <a:spLocks noChangeArrowheads="1"/>
          </p:cNvSpPr>
          <p:nvPr/>
        </p:nvSpPr>
        <p:spPr bwMode="auto">
          <a:xfrm>
            <a:off x="8910639" y="2057401"/>
            <a:ext cx="498475" cy="1927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增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添</a:t>
            </a:r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7686676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住</a:t>
            </a:r>
          </a:p>
        </p:txBody>
      </p:sp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7073901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值</a:t>
            </a:r>
          </a:p>
        </p:txBody>
      </p:sp>
      <p:sp>
        <p:nvSpPr>
          <p:cNvPr id="779277" name="Text Box 13"/>
          <p:cNvSpPr txBox="1">
            <a:spLocks noChangeArrowheads="1"/>
          </p:cNvSpPr>
          <p:nvPr/>
        </p:nvSpPr>
        <p:spPr bwMode="auto">
          <a:xfrm>
            <a:off x="6462714" y="2057401"/>
            <a:ext cx="498475" cy="1927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福</a:t>
            </a:r>
          </a:p>
        </p:txBody>
      </p: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3201989" y="457200"/>
            <a:ext cx="904875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利亞</a:t>
            </a:r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4733926" y="685800"/>
            <a:ext cx="904875" cy="52863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辟拉</a:t>
            </a:r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5953126" y="685800"/>
            <a:ext cx="90487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悉帕</a:t>
            </a:r>
          </a:p>
        </p:txBody>
      </p:sp>
      <p:sp>
        <p:nvSpPr>
          <p:cNvPr id="779281" name="Text Box 17"/>
          <p:cNvSpPr txBox="1">
            <a:spLocks noChangeArrowheads="1"/>
          </p:cNvSpPr>
          <p:nvPr/>
        </p:nvSpPr>
        <p:spPr bwMode="auto">
          <a:xfrm>
            <a:off x="9013826" y="457200"/>
            <a:ext cx="904875" cy="5286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拉結</a:t>
            </a:r>
          </a:p>
        </p:txBody>
      </p:sp>
      <p:cxnSp>
        <p:nvCxnSpPr>
          <p:cNvPr id="779282" name="AutoShape 18"/>
          <p:cNvCxnSpPr>
            <a:cxnSpLocks noChangeShapeType="1"/>
            <a:stCxn id="779278" idx="2"/>
            <a:endCxn id="779266" idx="0"/>
          </p:cNvCxnSpPr>
          <p:nvPr/>
        </p:nvCxnSpPr>
        <p:spPr bwMode="auto">
          <a:xfrm rot="5400000">
            <a:off x="2507457" y="910432"/>
            <a:ext cx="1071562" cy="1222375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3" name="AutoShape 19"/>
          <p:cNvCxnSpPr>
            <a:cxnSpLocks noChangeShapeType="1"/>
            <a:stCxn id="779278" idx="2"/>
            <a:endCxn id="779267" idx="0"/>
          </p:cNvCxnSpPr>
          <p:nvPr/>
        </p:nvCxnSpPr>
        <p:spPr bwMode="auto">
          <a:xfrm rot="5400000">
            <a:off x="28138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4" name="AutoShape 20"/>
          <p:cNvCxnSpPr>
            <a:cxnSpLocks noChangeShapeType="1"/>
            <a:stCxn id="779278" idx="2"/>
            <a:endCxn id="779268" idx="0"/>
          </p:cNvCxnSpPr>
          <p:nvPr/>
        </p:nvCxnSpPr>
        <p:spPr bwMode="auto">
          <a:xfrm rot="5400000">
            <a:off x="3118644" y="1521619"/>
            <a:ext cx="1071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5" name="AutoShape 21"/>
          <p:cNvCxnSpPr>
            <a:cxnSpLocks noChangeShapeType="1"/>
            <a:stCxn id="779278" idx="2"/>
            <a:endCxn id="779269" idx="0"/>
          </p:cNvCxnSpPr>
          <p:nvPr/>
        </p:nvCxnSpPr>
        <p:spPr bwMode="auto">
          <a:xfrm rot="16200000" flipH="1">
            <a:off x="34234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6" name="AutoShape 22"/>
          <p:cNvCxnSpPr>
            <a:cxnSpLocks noChangeShapeType="1"/>
            <a:stCxn id="779279" idx="2"/>
            <a:endCxn id="779270" idx="0"/>
          </p:cNvCxnSpPr>
          <p:nvPr/>
        </p:nvCxnSpPr>
        <p:spPr bwMode="auto">
          <a:xfrm rot="5400000">
            <a:off x="4609307" y="1480344"/>
            <a:ext cx="842962" cy="31115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7" name="AutoShape 23"/>
          <p:cNvCxnSpPr>
            <a:cxnSpLocks noChangeShapeType="1"/>
            <a:stCxn id="779279" idx="2"/>
            <a:endCxn id="779271" idx="0"/>
          </p:cNvCxnSpPr>
          <p:nvPr/>
        </p:nvCxnSpPr>
        <p:spPr bwMode="auto">
          <a:xfrm rot="16200000" flipH="1">
            <a:off x="4915695" y="1485107"/>
            <a:ext cx="842962" cy="3016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8" name="AutoShape 24"/>
          <p:cNvCxnSpPr>
            <a:cxnSpLocks noChangeShapeType="1"/>
            <a:stCxn id="779280" idx="2"/>
            <a:endCxn id="779272" idx="0"/>
          </p:cNvCxnSpPr>
          <p:nvPr/>
        </p:nvCxnSpPr>
        <p:spPr bwMode="auto">
          <a:xfrm rot="5400000">
            <a:off x="5830888" y="1482725"/>
            <a:ext cx="842962" cy="306388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9" name="AutoShape 25"/>
          <p:cNvCxnSpPr>
            <a:cxnSpLocks noChangeShapeType="1"/>
            <a:stCxn id="779280" idx="2"/>
            <a:endCxn id="779277" idx="0"/>
          </p:cNvCxnSpPr>
          <p:nvPr/>
        </p:nvCxnSpPr>
        <p:spPr bwMode="auto">
          <a:xfrm rot="16200000" flipH="1">
            <a:off x="6137276" y="1482726"/>
            <a:ext cx="842962" cy="306387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0" name="AutoShape 26"/>
          <p:cNvCxnSpPr>
            <a:cxnSpLocks noChangeShapeType="1"/>
            <a:stCxn id="779281" idx="2"/>
            <a:endCxn id="779274" idx="0"/>
          </p:cNvCxnSpPr>
          <p:nvPr/>
        </p:nvCxnSpPr>
        <p:spPr bwMode="auto">
          <a:xfrm rot="5400000">
            <a:off x="8777288" y="1368425"/>
            <a:ext cx="1071562" cy="3063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1" name="AutoShape 27"/>
          <p:cNvCxnSpPr>
            <a:cxnSpLocks noChangeShapeType="1"/>
            <a:stCxn id="779281" idx="2"/>
            <a:endCxn id="779273" idx="0"/>
          </p:cNvCxnSpPr>
          <p:nvPr/>
        </p:nvCxnSpPr>
        <p:spPr bwMode="auto">
          <a:xfrm rot="16200000" flipH="1">
            <a:off x="9082882" y="1369219"/>
            <a:ext cx="1071562" cy="3048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2" name="AutoShape 28"/>
          <p:cNvCxnSpPr>
            <a:cxnSpLocks noChangeShapeType="1"/>
            <a:stCxn id="779278" idx="2"/>
            <a:endCxn id="779276" idx="0"/>
          </p:cNvCxnSpPr>
          <p:nvPr/>
        </p:nvCxnSpPr>
        <p:spPr bwMode="auto">
          <a:xfrm rot="16200000" flipH="1">
            <a:off x="4953001" y="-312738"/>
            <a:ext cx="1071562" cy="3668713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3" name="AutoShape 29"/>
          <p:cNvCxnSpPr>
            <a:cxnSpLocks noChangeShapeType="1"/>
            <a:stCxn id="779278" idx="2"/>
            <a:endCxn id="779275" idx="0"/>
          </p:cNvCxnSpPr>
          <p:nvPr/>
        </p:nvCxnSpPr>
        <p:spPr bwMode="auto">
          <a:xfrm rot="16200000" flipH="1">
            <a:off x="5259388" y="-619125"/>
            <a:ext cx="1071562" cy="42814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9305" name="Picture 41" descr="mandr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724401"/>
            <a:ext cx="928688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306" name="Text Box 42"/>
          <p:cNvSpPr txBox="1">
            <a:spLocks noChangeArrowheads="1"/>
          </p:cNvSpPr>
          <p:nvPr/>
        </p:nvSpPr>
        <p:spPr bwMode="auto">
          <a:xfrm>
            <a:off x="7013575" y="613092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風茄</a:t>
            </a:r>
          </a:p>
        </p:txBody>
      </p:sp>
      <p:sp>
        <p:nvSpPr>
          <p:cNvPr id="779308" name="Text Box 44"/>
          <p:cNvSpPr txBox="1">
            <a:spLocks noChangeArrowheads="1"/>
          </p:cNvSpPr>
          <p:nvPr/>
        </p:nvSpPr>
        <p:spPr bwMode="auto">
          <a:xfrm>
            <a:off x="8297864" y="2417763"/>
            <a:ext cx="498475" cy="831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333399"/>
                </a:solidFill>
                <a:ea typeface="SimHei" panose="02010609060101010101" pitchFamily="49" charset="-122"/>
              </a:rPr>
              <a:t>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333399"/>
                </a:solidFill>
                <a:ea typeface="SimHei" panose="02010609060101010101" pitchFamily="49" charset="-122"/>
              </a:rPr>
              <a:t>拿</a:t>
            </a:r>
          </a:p>
        </p:txBody>
      </p:sp>
      <p:cxnSp>
        <p:nvCxnSpPr>
          <p:cNvPr id="779309" name="AutoShape 45"/>
          <p:cNvCxnSpPr>
            <a:cxnSpLocks noChangeShapeType="1"/>
            <a:stCxn id="779278" idx="2"/>
            <a:endCxn id="779308" idx="0"/>
          </p:cNvCxnSpPr>
          <p:nvPr/>
        </p:nvCxnSpPr>
        <p:spPr bwMode="auto">
          <a:xfrm rot="16200000" flipH="1">
            <a:off x="5384801" y="-744537"/>
            <a:ext cx="1431925" cy="4892675"/>
          </a:xfrm>
          <a:prstGeom prst="bentConnector3">
            <a:avLst>
              <a:gd name="adj1" fmla="val 375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310" name="Text Box 46"/>
          <p:cNvSpPr txBox="1">
            <a:spLocks noChangeArrowheads="1"/>
          </p:cNvSpPr>
          <p:nvPr/>
        </p:nvSpPr>
        <p:spPr bwMode="auto">
          <a:xfrm>
            <a:off x="9571038" y="5192713"/>
            <a:ext cx="4127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地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1743" y="62994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摘自聖經簡報站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6" grpId="0" animBg="1"/>
      <p:bldP spid="779267" grpId="0" animBg="1"/>
      <p:bldP spid="779268" grpId="0" animBg="1"/>
      <p:bldP spid="779269" grpId="0" animBg="1"/>
      <p:bldP spid="779270" grpId="0" animBg="1"/>
      <p:bldP spid="779271" grpId="0" animBg="1"/>
      <p:bldP spid="779272" grpId="0" animBg="1"/>
      <p:bldP spid="779273" grpId="0" animBg="1"/>
      <p:bldP spid="779274" grpId="0" animBg="1"/>
      <p:bldP spid="779275" grpId="0" animBg="1"/>
      <p:bldP spid="779276" grpId="0" animBg="1"/>
      <p:bldP spid="779277" grpId="0" animBg="1"/>
      <p:bldP spid="779278" grpId="0" animBg="1"/>
      <p:bldP spid="779279" grpId="0" animBg="1"/>
      <p:bldP spid="779280" grpId="0" animBg="1"/>
      <p:bldP spid="779281" grpId="0" animBg="1"/>
      <p:bldP spid="779306" grpId="0"/>
      <p:bldP spid="779306" grpId="1"/>
      <p:bldP spid="779308" grpId="0" animBg="1"/>
      <p:bldP spid="779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，父母之爭</a:t>
            </a:r>
            <a:endParaRPr lang="en-US" altLang="zh-TW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27:1-8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年老，眼睛昏花，不能看見，就叫了他大兒子以掃來，說：「我兒。」以掃說：「我在這裏。」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他說：「我如今老了，不知道哪一天死。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現在拿你的器械，就是箭囊和弓，往田野去為我打獵，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照我所愛的做成美味，拿來給我吃，使我在未死之先給你祝福。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以撒對他兒子以掃說話，利百加也聽見了。以掃往田野去打獵，要得野味帶來。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就對她兒子雅各說：「我聽見你父親對你哥哥以掃說：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 『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你去把野獸帶來，做成美味給我吃，我好在未死之先，在耶和華面前給你祝福。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 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現在，我兒，你要照着我所吩咐你的，聽從我的話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，用欺騙得來以撒的祝福</a:t>
            </a:r>
            <a:endParaRPr lang="en-US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27:27-29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他就上前與父親親嘴。他父親一聞他衣服上的香氣，就給他祝福，說：</a:t>
            </a: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我兒的香氣如同耶和華賜福之田地的香氣一樣。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願神賜你天上的甘露，地上的肥土，並許多五穀新酒。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願多民事奉你，多國跪拜你。願你作你弟兄的主；你母親的兒子向你跪拜。凡咒詛你的，願他受咒詛；為你祝福的，願他蒙福。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，出逃前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得以撒的祝福</a:t>
            </a:r>
            <a:endParaRPr lang="en-US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28:1-4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以撒叫了雅各來，給他祝福，並囑咐他說：「你不要娶迦南的女子為妻。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你起身往巴旦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‧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亞蘭去，到你外祖彼土利家裏，在你母舅拉班的女兒中娶一女為妻。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願全能的神賜福給你，使你生養眾多，成為多族，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將應許亞伯拉罕的福賜給你和你的後裔，使你承受你所寄居的地為業，就是神賜給亞伯拉罕的地。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，逃亡途中神首次向雅各顯現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的祝福</a:t>
            </a: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應許</a:t>
            </a:r>
            <a:endParaRPr lang="en-US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28:10-22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雅各出了別是巴，向哈蘭走去；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到了一個地方，因為太陽落了，就在那裏住宿，便拾起那地方的一塊石頭枕在頭下，在那裏躺臥睡了，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夢見一個梯子立在地上，梯子的頭頂着天，有神的使者在梯子上，上去下來。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耶和華站在梯子以上說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：「我是耶和華－你祖亞伯拉罕的神，也是以撒的神；我要將你現在所躺臥之地賜給你和你的後裔。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你的後裔必像地上的塵沙那樣多，必向東西南北開展；地上萬族必因你和你的後裔得福。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我也與你同在。你無論往哪裏去，我必保佑你，領你歸回這地，總不離棄你，直到我成全了向你所應許的。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雅各睡醒了，說：「耶和華真在這裏，我竟不知道！」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就懼怕，說：「這地方何等可畏！這不是別的，乃是神的殿，也是天的門。」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 descr="ma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1" name="Text Box 21"/>
          <p:cNvSpPr txBox="1">
            <a:spLocks noChangeArrowheads="1"/>
          </p:cNvSpPr>
          <p:nvPr/>
        </p:nvSpPr>
        <p:spPr bwMode="auto">
          <a:xfrm>
            <a:off x="5483226" y="3040063"/>
            <a:ext cx="1971675" cy="711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全程約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850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（約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</a:p>
        </p:txBody>
      </p:sp>
      <p:sp>
        <p:nvSpPr>
          <p:cNvPr id="890900" name="Freeform 20"/>
          <p:cNvSpPr>
            <a:spLocks/>
          </p:cNvSpPr>
          <p:nvPr/>
        </p:nvSpPr>
        <p:spPr bwMode="auto">
          <a:xfrm>
            <a:off x="4202114" y="1655763"/>
            <a:ext cx="2262187" cy="3346450"/>
          </a:xfrm>
          <a:custGeom>
            <a:avLst/>
            <a:gdLst>
              <a:gd name="T0" fmla="*/ 8 w 1313"/>
              <a:gd name="T1" fmla="*/ 1894 h 1894"/>
              <a:gd name="T2" fmla="*/ 8 w 1313"/>
              <a:gd name="T3" fmla="*/ 1808 h 1894"/>
              <a:gd name="T4" fmla="*/ 56 w 1313"/>
              <a:gd name="T5" fmla="*/ 1731 h 1894"/>
              <a:gd name="T6" fmla="*/ 257 w 1313"/>
              <a:gd name="T7" fmla="*/ 1664 h 1894"/>
              <a:gd name="T8" fmla="*/ 421 w 1313"/>
              <a:gd name="T9" fmla="*/ 1395 h 1894"/>
              <a:gd name="T10" fmla="*/ 661 w 1313"/>
              <a:gd name="T11" fmla="*/ 1174 h 1894"/>
              <a:gd name="T12" fmla="*/ 737 w 1313"/>
              <a:gd name="T13" fmla="*/ 714 h 1894"/>
              <a:gd name="T14" fmla="*/ 824 w 1313"/>
              <a:gd name="T15" fmla="*/ 339 h 1894"/>
              <a:gd name="T16" fmla="*/ 939 w 1313"/>
              <a:gd name="T17" fmla="*/ 138 h 1894"/>
              <a:gd name="T18" fmla="*/ 1150 w 1313"/>
              <a:gd name="T19" fmla="*/ 22 h 1894"/>
              <a:gd name="T20" fmla="*/ 1313 w 1313"/>
              <a:gd name="T21" fmla="*/ 3 h 1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3" h="1894">
                <a:moveTo>
                  <a:pt x="8" y="1894"/>
                </a:moveTo>
                <a:cubicBezTo>
                  <a:pt x="4" y="1864"/>
                  <a:pt x="0" y="1835"/>
                  <a:pt x="8" y="1808"/>
                </a:cubicBezTo>
                <a:cubicBezTo>
                  <a:pt x="16" y="1781"/>
                  <a:pt x="15" y="1755"/>
                  <a:pt x="56" y="1731"/>
                </a:cubicBezTo>
                <a:cubicBezTo>
                  <a:pt x="97" y="1707"/>
                  <a:pt x="196" y="1720"/>
                  <a:pt x="257" y="1664"/>
                </a:cubicBezTo>
                <a:cubicBezTo>
                  <a:pt x="318" y="1608"/>
                  <a:pt x="354" y="1477"/>
                  <a:pt x="421" y="1395"/>
                </a:cubicBezTo>
                <a:cubicBezTo>
                  <a:pt x="488" y="1313"/>
                  <a:pt x="608" y="1287"/>
                  <a:pt x="661" y="1174"/>
                </a:cubicBezTo>
                <a:cubicBezTo>
                  <a:pt x="714" y="1061"/>
                  <a:pt x="710" y="853"/>
                  <a:pt x="737" y="714"/>
                </a:cubicBezTo>
                <a:cubicBezTo>
                  <a:pt x="764" y="575"/>
                  <a:pt x="790" y="435"/>
                  <a:pt x="824" y="339"/>
                </a:cubicBezTo>
                <a:cubicBezTo>
                  <a:pt x="858" y="243"/>
                  <a:pt x="885" y="191"/>
                  <a:pt x="939" y="138"/>
                </a:cubicBezTo>
                <a:cubicBezTo>
                  <a:pt x="993" y="85"/>
                  <a:pt x="1088" y="44"/>
                  <a:pt x="1150" y="22"/>
                </a:cubicBezTo>
                <a:cubicBezTo>
                  <a:pt x="1212" y="0"/>
                  <a:pt x="1294" y="6"/>
                  <a:pt x="1313" y="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89" name="Freeform 9"/>
          <p:cNvSpPr>
            <a:spLocks/>
          </p:cNvSpPr>
          <p:nvPr/>
        </p:nvSpPr>
        <p:spPr bwMode="auto">
          <a:xfrm>
            <a:off x="3900489" y="5021263"/>
            <a:ext cx="319087" cy="609600"/>
          </a:xfrm>
          <a:custGeom>
            <a:avLst/>
            <a:gdLst>
              <a:gd name="T0" fmla="*/ 0 w 167"/>
              <a:gd name="T1" fmla="*/ 288 h 288"/>
              <a:gd name="T2" fmla="*/ 140 w 167"/>
              <a:gd name="T3" fmla="*/ 101 h 288"/>
              <a:gd name="T4" fmla="*/ 164 w 167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2" name="Oval 12"/>
          <p:cNvSpPr>
            <a:spLocks noChangeArrowheads="1"/>
          </p:cNvSpPr>
          <p:nvPr/>
        </p:nvSpPr>
        <p:spPr bwMode="auto">
          <a:xfrm>
            <a:off x="3800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3" name="AutoShape 13"/>
          <p:cNvSpPr>
            <a:spLocks noChangeArrowheads="1"/>
          </p:cNvSpPr>
          <p:nvPr/>
        </p:nvSpPr>
        <p:spPr bwMode="auto">
          <a:xfrm>
            <a:off x="2697164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890894" name="Oval 14"/>
          <p:cNvSpPr>
            <a:spLocks noChangeArrowheads="1"/>
          </p:cNvSpPr>
          <p:nvPr/>
        </p:nvSpPr>
        <p:spPr bwMode="auto">
          <a:xfrm>
            <a:off x="4149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5" name="AutoShape 15"/>
          <p:cNvSpPr>
            <a:spLocks noChangeArrowheads="1"/>
          </p:cNvSpPr>
          <p:nvPr/>
        </p:nvSpPr>
        <p:spPr bwMode="auto">
          <a:xfrm>
            <a:off x="3046414" y="4714875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890896" name="Text Box 16"/>
          <p:cNvSpPr txBox="1">
            <a:spLocks noChangeArrowheads="1"/>
          </p:cNvSpPr>
          <p:nvPr/>
        </p:nvSpPr>
        <p:spPr bwMode="auto">
          <a:xfrm>
            <a:off x="6696075" y="1333501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FF0000"/>
                </a:solidFill>
                <a:ea typeface="SimHei" panose="02010609060101010101" pitchFamily="49" charset="-122"/>
              </a:rPr>
              <a:t>巴旦亞蘭</a:t>
            </a:r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6459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9" name="AutoShape 19"/>
          <p:cNvSpPr>
            <a:spLocks noChangeArrowheads="1"/>
          </p:cNvSpPr>
          <p:nvPr/>
        </p:nvSpPr>
        <p:spPr bwMode="auto">
          <a:xfrm>
            <a:off x="6096001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76171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摘自聖經簡報站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1" grpId="0" animBg="1"/>
      <p:bldP spid="890900" grpId="0" animBg="1"/>
      <p:bldP spid="890889" grpId="0" animBg="1"/>
      <p:bldP spid="890894" grpId="0" animBg="1"/>
      <p:bldP spid="89089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1403498" y="1403497"/>
            <a:ext cx="8856921" cy="20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耶穌對他說：「因為我說</a:t>
            </a:r>
            <a:r>
              <a:rPr kumimoji="1"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在無花果樹底下看見你</a:t>
            </a:r>
            <a:r>
              <a:rPr kumimoji="1"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，你就信嗎？你將要看見比這更大的事」；又說：「我實實在在的告訴你們，你們將要看見天開了，</a:t>
            </a:r>
            <a:r>
              <a:rPr kumimoji="1"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神的使者上去下來在人子身上。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</a:rPr>
              <a:t>(</a:t>
            </a:r>
            <a:r>
              <a:rPr kumimoji="1"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1:50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</a:rPr>
              <a:t>-51)</a:t>
            </a:r>
          </a:p>
        </p:txBody>
      </p:sp>
    </p:spTree>
    <p:extLst>
      <p:ext uri="{BB962C8B-B14F-4D97-AF65-F5344CB8AC3E}">
        <p14:creationId xmlns:p14="http://schemas.microsoft.com/office/powerpoint/2010/main" val="2729010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，逃亡途中神首次向雅各顯現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的祝福</a:t>
            </a: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應許</a:t>
            </a:r>
            <a:endParaRPr lang="en-US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28:10-22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雅各清早起來，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把所枕的石頭立作柱子，澆油在上面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他就給那地方起名叫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伯特利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（就是神殿的意思）；但那地方起先名叫路斯。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雅各許願說：「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神若與我同在，在我所行的路上保佑我，又給我食物吃，衣服穿，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使我平平安安地回到我父親的家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，我就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耶和華為我的神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我所立為柱子的石頭也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神的殿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；凡你所賜給我的，我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十分之一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獻給你。」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2" y="1326449"/>
            <a:ext cx="111440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Q1: 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這幾章中雅各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面臨的衝突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，分享一下你覺得為何造成如此的境況？</a:t>
            </a:r>
            <a:endParaRPr lang="en-US" altLang="zh-CN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Q2: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拉班、雅各二人性格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有什麼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相似之處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？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雅各被拉班欺哄，得到什麽教訓？</a:t>
            </a:r>
            <a:endParaRPr lang="en-US" altLang="zh-TW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Q3: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到目前今天</a:t>
            </a: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章為止，你覺得雅各對神的認識到了什麼程度？</a:t>
            </a:r>
            <a:endParaRPr lang="en-US" altLang="zh-TW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64996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D9B5-F6B2-DBC3-EEFF-BD27B14E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17" y="359764"/>
            <a:ext cx="10897849" cy="62359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听见</a:t>
            </a:r>
            <a:r>
              <a:rPr lang="zh-CN" altLang="en-US" sz="2900" b="1" i="0" u="sng" dirty="0">
                <a:solidFill>
                  <a:srgbClr val="0000FF"/>
                </a:solidFill>
                <a:effectLst/>
                <a:latin typeface="system-ui"/>
              </a:rPr>
              <a:t>拉班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system-ui"/>
              </a:rPr>
              <a:t>的儿子们有话说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：“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把我们父亲所有的都夺了去，并借着我们父亲的，得了这一切的荣耀。”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见</a:t>
            </a:r>
            <a:r>
              <a:rPr lang="zh-CN" altLang="en-US" sz="2900" b="1" i="0" u="sng" dirty="0">
                <a:solidFill>
                  <a:srgbClr val="0000FF"/>
                </a:solidFill>
                <a:effectLst/>
                <a:latin typeface="system-ui"/>
              </a:rPr>
              <a:t>拉班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system-ui"/>
              </a:rPr>
              <a:t>的气色向他不如从前了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耶和华对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说：“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system-ui"/>
              </a:rPr>
              <a:t>你要回你祖你父之地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，到你亲族那里去，我必与你同在。”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就打发人，叫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到田野羊群那里来，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对她们说：“我看你们父亲的气色向我不如从前了，但我父亲的神向来与我同在。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你们也知道，我尽了我的力量服侍你们的父亲。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你们的父亲欺哄我，十次改了我的工价，然而神不容他害我。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他若说有点的归你做工价，羊群所生的都有点；他若说有纹的归你做工价，羊群所生的都有纹。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这样，神把你们父亲的牲畜夺来赐给我了。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羊配合的时候，我梦中举目一看，见跳母羊的公羊都是有纹的、有点的、有花斑的。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神的使者在那梦中呼叫我说：‘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！’我说：‘我在这里。’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他说：‘你举目观看，跳母羊的公羊都是有纹的、有点的、有花斑的，凡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向你所做的，我都看见了。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我是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的神，你在那里用油浇过柱子，向我许过愿。现今你起来，离开这地，回你本地去吧。’”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说：“在我们父亲的家里还有我们可得的份吗？还有我们的产业吗？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【</a:t>
            </a:r>
            <a:r>
              <a:rPr lang="zh-CN" altLang="en-US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来十一</a:t>
            </a:r>
            <a:r>
              <a:rPr lang="en-US" altLang="zh-CN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13】</a:t>
            </a:r>
            <a:r>
              <a:rPr lang="zh-CN" altLang="en-US" sz="29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「这些人都是存着信心死的，并没有得着所应许的；却从远处望见，且欢喜迎接，又承认自己在世上是客旅，是寄居的。」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endParaRPr lang="en-US" altLang="zh-CN" sz="2900" dirty="0">
              <a:solidFill>
                <a:srgbClr val="000000"/>
              </a:solidFill>
              <a:latin typeface="system-ui"/>
            </a:endParaRPr>
          </a:p>
          <a:p>
            <a:pPr algn="l">
              <a:lnSpc>
                <a:spcPct val="120000"/>
              </a:lnSpc>
            </a:pP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2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1A0C-41A5-6B7F-D79F-D14CFA07A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551543"/>
            <a:ext cx="11219541" cy="56254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CN" altLang="en-US" sz="72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7200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我们不是被他当做外人吗？因为他卖了我们，吞了我们的价值。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神从我们父亲所夺出来的一切财物，那就是我们和我们孩子们的。现今凡神所吩咐你的，你只管去行吧。”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起来，使他的儿子和妻子都骑上骆驼，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又带着他在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所得的一切牲畜和财物，往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地他父亲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那里去了。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当时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剪羊毛去了，</a:t>
            </a:r>
            <a:r>
              <a:rPr lang="zh-CN" altLang="en-US" sz="7200" b="1" i="0" u="sng" dirty="0">
                <a:solidFill>
                  <a:srgbClr val="0000FF"/>
                </a:solidFill>
                <a:effectLst/>
                <a:latin typeface="system-ui"/>
              </a:rPr>
              <a:t>拉结</a:t>
            </a:r>
            <a:r>
              <a:rPr lang="zh-CN" altLang="en-US" sz="7200" b="1" i="0" dirty="0">
                <a:solidFill>
                  <a:srgbClr val="0000FF"/>
                </a:solidFill>
                <a:effectLst/>
                <a:latin typeface="system-ui"/>
              </a:rPr>
              <a:t>偷了他父亲家中的神像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背着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亚兰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偷走了，并不告诉他，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就带着所有的逃跑。他起身过大河，面向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基列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山行去。</a:t>
            </a:r>
            <a:r>
              <a:rPr lang="zh-CN" altLang="en-US" sz="7200" i="0" dirty="0">
                <a:solidFill>
                  <a:srgbClr val="000000"/>
                </a:solidFill>
                <a:effectLst/>
                <a:latin typeface="system-ui"/>
              </a:rPr>
              <a:t>拉班追之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到第三日，有人告诉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：“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逃跑了”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带领他的众弟兄去追赶，追了七日，在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基列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山就追上了。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夜间，神到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亚兰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那里，在梦中对他说：“你要小心，不可与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说好说歹。”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追上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在山上支搭帐篷，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和他的众弟兄也在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基列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山上支搭帐篷。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对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说：“你做的是什么事呢？你背着我偷走了，又把我的女儿们带了去，如同用刀剑掳去的一般。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你为什么暗暗地逃跑，偷着走，并不告诉我，叫我可以欢乐、唱歌、击鼓、弹琴地送你回去？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又不容我与外孙和女儿亲嘴。你所行的真是愚昧！ </a:t>
            </a:r>
            <a:endParaRPr lang="en-US" altLang="zh-CN" sz="7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72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我手中原有能力害你，只是你父亲的神昨夜对我说：‘你要小心，不可与</a:t>
            </a:r>
            <a:r>
              <a:rPr lang="zh-CN" altLang="en-US" sz="72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7200" b="0" i="0" dirty="0">
                <a:solidFill>
                  <a:srgbClr val="000000"/>
                </a:solidFill>
                <a:effectLst/>
                <a:latin typeface="system-ui"/>
              </a:rPr>
              <a:t>说好说歹。’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006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56BA-72D5-1833-FAD1-682FE733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971"/>
            <a:ext cx="10932886" cy="624114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CN" altLang="en-US" sz="55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5500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现在你虽然想你父家，不得不去，为什么又偷了我的神像呢？”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说：“恐怕你把你的女儿从我夺去，所以我逃跑。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至于你的神像，你在谁那里搜出来，就不容谁存活。当着我们的众弟兄，你认一认，在我这里有什么东西是你的，就拿去。”原来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不知道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偷了那些神像。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进了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并两个使女的帐篷，都没有搜出来，就从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的帐篷出来，进了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的帐篷。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已经把神像藏在骆驼的驮篓里，便坐在上头。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摸遍了那帐篷，并没有摸着。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对她父亲说：“现在我身上不便，不能在你面前起来，求我主不要生气。”这样，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搜寻神像，竟没有搜出来。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就发怒斥责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说：“我有什么过犯，有什么罪恶，你竟这样火速地追我！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你摸遍了我一切的家具，你搜出什么来呢？可以放在你我弟兄面前，叫他们在你我中间辨别辨别！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5500" b="1" i="0" dirty="0">
                <a:solidFill>
                  <a:srgbClr val="0000FF"/>
                </a:solidFill>
                <a:effectLst/>
                <a:latin typeface="system-ui"/>
              </a:rPr>
              <a:t>我在你家这二十年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，你的母绵羊、母山羊没有掉过胎。你群中的公羊，我没有吃过。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被野兽撕裂的，我没有带来给你，是我自己赔上。无论是白日，是黑夜，被偷去的，你都向我索要。 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我白日受尽干热，黑夜受尽寒霜，不得合眼睡着，我常是这样。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我这二十年在你家里，为你的两个女儿服侍你十四年，为你的羊群服侍你六年，你又十次改了我的工价。</a:t>
            </a:r>
            <a:endParaRPr lang="en-US" altLang="zh-CN" sz="5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5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若不是我父亲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所敬畏的神，就是</a:t>
            </a:r>
            <a:r>
              <a:rPr lang="zh-CN" altLang="en-US" sz="5500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的神与我同在，你如今必定打发我空手而去。</a:t>
            </a:r>
            <a:r>
              <a:rPr lang="zh-CN" altLang="en-US" sz="5500" b="1" i="0" dirty="0">
                <a:solidFill>
                  <a:srgbClr val="0000FF"/>
                </a:solidFill>
                <a:effectLst/>
                <a:latin typeface="system-ui"/>
              </a:rPr>
              <a:t>神看见我的苦情和我的劳碌</a:t>
            </a:r>
            <a:r>
              <a:rPr lang="zh-CN" altLang="en-US" sz="5500" b="0" i="0" dirty="0">
                <a:solidFill>
                  <a:srgbClr val="000000"/>
                </a:solidFill>
                <a:effectLst/>
                <a:latin typeface="system-ui"/>
              </a:rPr>
              <a:t>，就在昨夜责备你。”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0835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C4BB-DB54-0B45-41F3-D605900B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说：“这女儿是我的女儿，这些孩子是我的孩子，这些羊群也是我的羊群，凡在你眼前的都是我的。我的女儿并她们所生的孩子，我今日能向他们做什么呢？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来吧，你我二人可以立约，做你我中间的证据。”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就拿一块石头立做柱子，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又对众弟兄说：“你们堆聚石头。”他们就拿石头来堆成一堆，大家便在旁边吃喝。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称那石堆为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伊迦尔撒哈杜他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却称那石堆为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迦累得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说：“今日这石堆做你我中间的证据。”因此这地方名叫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迦累得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米斯巴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，意思说：“我们彼此离别以后，愿耶和华在你我中间鉴察。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你若苦待我的女儿，又在我的女儿以外另娶妻，虽没有人知道，却有神在你我中间做见证。”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又说：“你看我在你我中间所立的这石堆和柱子。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这石堆做证据，这柱子也做证据。我必不过这石堆去害你，你也不可过这石堆和柱子来害我。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但愿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的神和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拿鹤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的神，就是他们父亲的神，在你我中间判断。”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就指着他父亲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所敬畏的神起誓，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又在山上献祭，请众弟兄来吃饭。他们吃了饭，便在山上住宿。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清早起来，与他外孙和女儿亲嘴，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给他们祝福，回往自己的地方去了。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1869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6ED0-8D19-B9DB-37A6-27C31731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5" y="290286"/>
            <a:ext cx="11277600" cy="62266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CN" altLang="en-US" sz="38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仍旧行路，神的使者遇见他。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看见他们就说：“这是神的军兵。”于是给那地方起名叫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玛哈念</a:t>
            </a:r>
            <a:r>
              <a:rPr lang="en-US" altLang="zh-CN" sz="38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sz="38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altLang="zh-CN" sz="38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打发人先往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地去，就是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地，见他哥哥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吩咐他们说：“你们对我主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说：‘你的仆人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这样说：我在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拉班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那里寄居，直到如今。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我有牛、驴、羊群、仆婢，现在打发人来报告我主，为要在你眼前蒙恩。’”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所打发的人回到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那里，说：“我们到了你哥哥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那里，他带着四百人，正迎着你来。”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3800" b="1" i="0" u="sng" dirty="0">
                <a:solidFill>
                  <a:srgbClr val="0000FF"/>
                </a:solidFill>
                <a:effectLst/>
                <a:latin typeface="system-ui"/>
              </a:rPr>
              <a:t>雅各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就甚惧怕，而且愁烦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，便把那与他同在的人口和羊群、牛群、骆驼分做两队，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说：“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若来击杀这一队，剩下的那一队还可以逃避。”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说：“耶和华我祖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的神，我父亲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的神啊，你曾对我说：‘回你本地本族去，我要厚待你。’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你向仆人所施的一切慈爱和诚实，我一点也不配得。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我先前只拿着我的杖过这</a:t>
            </a:r>
            <a:r>
              <a:rPr lang="zh-CN" altLang="en-US" sz="3800" b="1" i="0" u="sng" dirty="0">
                <a:solidFill>
                  <a:srgbClr val="0000FF"/>
                </a:solidFill>
                <a:effectLst/>
                <a:latin typeface="system-ui"/>
              </a:rPr>
              <a:t>约旦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河，如今我却成了两队了。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求你救我脱离我哥哥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的手，因为我怕他来杀我，连妻子带儿女一同杀了。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你曾说：‘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我必定厚待你，使你的后裔如同海边的沙，多得不可胜数。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’”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当夜，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在那里住宿，就从他所有的物中拿礼物要送给他哥哥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：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母山羊二百只，公山羊二十只；母绵羊二百只，公绵羊二十只；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奶崽子的骆驼三十只，各带着崽子；母牛四十只，公牛十只；母驴二十匹，驴驹十匹。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每样各分一群，交在仆人手下，就对仆人说：“你们要在我前头过去，使群群相离，有空闲的地方。”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又吩咐尽先走的说：“我哥哥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遇见你的时候，问你说：‘你是哪家的人？要往哪里去？你前头这些是谁的？’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093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B0FC-DD54-7A9D-24E3-805A5408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522514"/>
            <a:ext cx="11088914" cy="59073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sz="28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你就说：‘是你仆人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的，是送给我主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的礼物。他自己也在我们后边。’”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又吩咐第二、第三和一切赶群畜的人说：“你们遇见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的时候也要这样对他说。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并且你们要说：‘你仆人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在我们后边。’”因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心里说：“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我借着在我前头去的礼物解他的恨，然后再见他的面，或者他容纳我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于是礼物先过去了，那夜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在队中住宿。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他夜间起来，带着两个妻子、两个使女并十一个儿子，都过了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渡口。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先打发他们过河，又打发所有的都过去，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只剩下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一人。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有一个人来和他摔跤，直到黎明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那人见自己胜不过他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，就将他的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大腿窝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摸了一把，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的大腿窝正在摔跤的时候就扭了。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那人说：“天黎明了，容我去吧。”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说：“你不给我祝福，我就不容你去。”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那人说：“你名叫什么？”他说：“我名叫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那人说：“你的名不要再叫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，要叫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，因为你与神与人较力，都得了胜。”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问他说：“请将你的名告诉我。”那人说：“何必问我的名？”于是在那里给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祝福。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便给那地方起名叫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毗努伊勒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，意思说：“我面对面见了神，我的性命仍得保全。”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日头刚出来的时候，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经过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毗努伊勒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，他的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大腿就瘸了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故此，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人不吃大腿窝的筋，直到今日，因为那人摸了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大腿窝的筋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027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14C8-4290-4B08-AF8D-4823EC2F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621"/>
            <a:ext cx="10515600" cy="5178342"/>
          </a:xfrm>
        </p:spPr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zh-CN" altLang="en-US" sz="2400" dirty="0"/>
              <a:t>，神主动找雅各，为了除掉雅各生命中成长的障碍，认识自己</a:t>
            </a:r>
            <a:endParaRPr lang="en-US" altLang="zh-CN" sz="2400" dirty="0"/>
          </a:p>
          <a:p>
            <a:r>
              <a:rPr lang="en-US" sz="2400" dirty="0"/>
              <a:t>2</a:t>
            </a:r>
            <a:r>
              <a:rPr lang="zh-CN" altLang="en-US" sz="2400" dirty="0"/>
              <a:t>，大腿窝，人的力量所在，人总倾向依靠自己的力量，智谋</a:t>
            </a:r>
            <a:endParaRPr lang="en-US" altLang="zh-CN" sz="2400" dirty="0"/>
          </a:p>
          <a:p>
            <a:r>
              <a:rPr lang="en-US" sz="2400" dirty="0"/>
              <a:t>3</a:t>
            </a:r>
            <a:r>
              <a:rPr lang="zh-CN" altLang="en-US" sz="2400" dirty="0"/>
              <a:t>， 神并非胜不过雅各，而是寓意人们依靠自己“大腿窝”惯性之大</a:t>
            </a:r>
            <a:endParaRPr lang="en-US" altLang="zh-CN" sz="2400" dirty="0"/>
          </a:p>
          <a:p>
            <a:r>
              <a:rPr lang="en-US" sz="2400" dirty="0"/>
              <a:t>4</a:t>
            </a:r>
            <a:r>
              <a:rPr lang="zh-CN" altLang="en-US" sz="2400" dirty="0"/>
              <a:t>，神摸了大腿窝，人才能认识自己，认识自身的弱点</a:t>
            </a:r>
            <a:endParaRPr lang="en-US" altLang="zh-CN" sz="2400" dirty="0"/>
          </a:p>
          <a:p>
            <a:r>
              <a:rPr lang="en-US" sz="2400" dirty="0"/>
              <a:t>5</a:t>
            </a:r>
            <a:r>
              <a:rPr lang="zh-CN" altLang="en-US" sz="2400" dirty="0"/>
              <a:t>， 瘸了 </a:t>
            </a:r>
            <a:r>
              <a:rPr lang="en-US" altLang="zh-CN" sz="2400" dirty="0"/>
              <a:t>——</a:t>
            </a:r>
            <a:r>
              <a:rPr lang="zh-CN" altLang="en-US" sz="2400" dirty="0"/>
              <a:t>神的印记，永远的提醒，肉体的局限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7042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6C29-A75E-F6F8-2D16-B5A92CEA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734"/>
            <a:ext cx="10515600" cy="577222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举目观看，见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来了，后头跟着四百人，他就把孩子们分开交给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和两个使女，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并且叫两个使女和她们的孩子在前头，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和她的孩子在后头，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拉结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和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约瑟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在尽后头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他自己在他们前头过去，一连七次俯伏在地，才就近他哥哥。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跑来迎接他，将他抱住，又搂着他的颈项与他亲嘴，两个人就哭了。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举目看见妇人孩子，就说：“这些和你同行的是谁呢？”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说：“这些孩子是神施恩给你的仆人的。”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于是两个使女和她们的孩子前来下拜，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和她的孩子也前来下拜，随后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约瑟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也前来下拜。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说：“我所遇见的这些群畜是什么意思呢？”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说：“是要在我主面前蒙恩的。”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说：“兄弟啊，我的已经够了，你的仍归你吧。”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说：“不然，我若在你眼前蒙恩，就求你从我手里收下这礼物。因为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我见了你的面，如同见了神的面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，并且你容纳了我。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人为神的国撇下房屋，或是妻子、弟兄、父母、儿女，没有在今世不得百倍，在来世不得永生的」（路十八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29-30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9587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7DBCD-134D-0873-B370-C1810117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029"/>
            <a:ext cx="10515600" cy="5639934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altLang="zh-CN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求你收下我带来给你的礼物，因为神恩待我，使我充足。”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再三地求他，他才收下了。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说：“我们可以起身前往，我在你前头走。”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对他说：“我主知道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孩子们年幼娇嫩，牛羊也正在乳养的时候，若是催赶一天，群畜都必死了。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求我主在仆人前头走，我要量着在我面前群畜和孩子的力量慢慢地前行，直走到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我主那里。”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说：“容我把跟随我的人留几个在你这里。”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说：“何必呢？只要在我主眼前蒙恩就是了。”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当日起行回往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去了。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就往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疏割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去，在那里为自己盖造房屋，又为牲畜搭棚，因此那地方名叫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疏割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回来的时候，平平安安地到了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地的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城，在城东支搭帐篷，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就用一百块银子向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的父亲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的子孙买了支帐篷的那块地，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在那里筑了一座坛，起名叫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伊利伊罗伊以色列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940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682E-8BD1-B801-B794-FFB8D48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8000"/>
            <a:ext cx="10976429" cy="600891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rgbClr val="000000"/>
                </a:solidFill>
                <a:latin typeface="system-ui"/>
              </a:rPr>
              <a:t>	</a:t>
            </a:r>
            <a:r>
              <a:rPr lang="zh-CN" altLang="en-US" sz="3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3800" b="1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US" altLang="zh-CN" sz="3800" b="1" i="0" dirty="0">
                <a:solidFill>
                  <a:srgbClr val="000000"/>
                </a:solidFill>
                <a:effectLst/>
                <a:latin typeface="system-ui"/>
              </a:rPr>
              <a:t>4 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给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所生的女儿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出去，要见那地的女子们。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那地的主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希未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看见她，就拉住她，与她行淫，玷辱她。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的心系恋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，喜爱这女子，甜言蜜语地安慰她。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对他父亲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说：“求你为我聘这女子为妻。”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听见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玷污了他的女儿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。那时他的儿子们正和群畜在田野，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就闭口不言，等他们回来。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出来见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，要和他商议。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的儿子们听见这事，就从田野回来，人人愤恨，十分恼怒，因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家做了丑事，与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的女儿行淫，这本是不该做的事。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和他们商议说：“我儿子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的心恋慕这女子，求你们将她给我的儿子为妻。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你们与我们彼此结亲，你们可以把女儿给我们，也可以娶我们的女儿。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你们与我们同住吧，这地都在你们面前，只管在此居住，做买卖，置产业。”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对女儿的父亲和弟兄们说：“但愿我在你们眼前蒙恩，你们向我要什么，我必给你们。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任凭向我要多重的聘金和礼物，我必照你们所说的给你们，只要把女子给我为妻。”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的儿子们因为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玷污了他们的妹子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，就用</a:t>
            </a:r>
            <a:r>
              <a:rPr lang="zh-CN" altLang="en-US" sz="3800" b="1" i="0" dirty="0">
                <a:solidFill>
                  <a:srgbClr val="0000FF"/>
                </a:solidFill>
                <a:effectLst/>
                <a:latin typeface="system-ui"/>
              </a:rPr>
              <a:t>诡诈的话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回答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和他父亲</a:t>
            </a:r>
            <a:r>
              <a:rPr lang="zh-CN" altLang="en-US" sz="38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对他们说：“我们不能把我们的妹子给没有受割礼的人为妻，因为那是我们的羞辱。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唯有一件才可以应允：若你们所有的男丁都受割礼，和我们一样， 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3800" b="0" i="0" dirty="0">
                <a:solidFill>
                  <a:srgbClr val="000000"/>
                </a:solidFill>
                <a:effectLst/>
                <a:latin typeface="system-ui"/>
              </a:rPr>
              <a:t>我们就把女儿给你们，也娶你们的女儿，我们便与你们同住，两下成为一样的人民。</a:t>
            </a:r>
            <a:endParaRPr lang="en-US" altLang="zh-CN" sz="3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7041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D2B1-978E-CA53-CB9A-56836621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88686"/>
            <a:ext cx="11030857" cy="62992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CN" altLang="en-US" sz="33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3300" b="1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US" altLang="zh-CN" sz="3300" b="1" i="0" dirty="0">
                <a:solidFill>
                  <a:srgbClr val="000000"/>
                </a:solidFill>
                <a:effectLst/>
                <a:latin typeface="system-ui"/>
              </a:rPr>
              <a:t>4 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倘若你们不听从我们受割礼，我们就带着妹子走了。”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和他的儿子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喜欢这话。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那少年人做这事并不迟延，因为他喜爱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的女儿，他在他父亲家中也是人最尊重的。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到本城的门口，对本城的人说：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“这些人与我们和睦，不如许他们在这地居住、做买卖。这地也宽阔，足可容下他们。我们可以娶他们的女儿为妻，也可以把我们的女儿嫁给他们。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唯有一件事我们必须做，他们才肯应允和我们同住，成为一样的人民，就是我们中间所有的男丁都要受割礼，和他们一样。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他们的群畜、货财和一切的牲口岂不都归我们吗？只要依从他们，他们就与我们同住。”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凡从城门出入的人就都听从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的话，于是凡从城门出入的男丁都受了割礼。 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到第三天，众人正在疼痛的时候，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的两个儿子，就是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的哥哥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西缅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利未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，各拿刀剑，趁着众人想不到的时候来到城中，把一切男丁都杀了，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又用刀杀了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哈抹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和他儿子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，把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底拿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示剑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家里带出来就走了。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的儿子们因为他们的妹子受了玷污，就来到被杀的人那里，掳掠那城，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夺了他们的羊群、牛群和驴，并城里田间所有的，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3300" b="1" i="0" dirty="0">
                <a:solidFill>
                  <a:srgbClr val="0000FF"/>
                </a:solidFill>
                <a:effectLst/>
                <a:latin typeface="system-ui"/>
              </a:rPr>
              <a:t>又把他们一切货财、孩子、妇女，并各房中所有的，都掳掠去了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对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西缅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利未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说：“</a:t>
            </a:r>
            <a:r>
              <a:rPr lang="zh-CN" altLang="en-US" sz="3300" b="1" i="0" dirty="0">
                <a:solidFill>
                  <a:srgbClr val="0000FF"/>
                </a:solidFill>
                <a:effectLst/>
                <a:latin typeface="system-ui"/>
              </a:rPr>
              <a:t>你们连累我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，使我在这地的居民中，就是在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人和</a:t>
            </a:r>
            <a:r>
              <a:rPr lang="zh-CN" altLang="en-US" sz="3300" b="0" i="0" u="sng" dirty="0">
                <a:solidFill>
                  <a:srgbClr val="000000"/>
                </a:solidFill>
                <a:effectLst/>
                <a:latin typeface="system-ui"/>
              </a:rPr>
              <a:t>比利洗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人中，有了臭名。我的人丁既然稀少，他们必聚集来击杀我，我和全家的人都必灭绝。”</a:t>
            </a:r>
            <a:endParaRPr lang="en-US" altLang="zh-CN" sz="3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3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他们说：“</a:t>
            </a:r>
            <a:r>
              <a:rPr lang="zh-CN" altLang="en-US" sz="3300" b="1" i="0" dirty="0">
                <a:solidFill>
                  <a:srgbClr val="0000FF"/>
                </a:solidFill>
                <a:effectLst/>
                <a:latin typeface="system-ui"/>
              </a:rPr>
              <a:t>他岂可待我们的妹子如同妓女吗</a:t>
            </a:r>
            <a:r>
              <a:rPr lang="zh-CN" altLang="en-US" sz="3300" b="0" i="0" dirty="0">
                <a:solidFill>
                  <a:srgbClr val="000000"/>
                </a:solidFill>
                <a:effectLst/>
                <a:latin typeface="system-ui"/>
              </a:rPr>
              <a:t>？”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4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C8A9-9462-5425-5614-914AD868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740228"/>
            <a:ext cx="11190514" cy="57621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神对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说：“起来，上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去，住在那里。要在那里筑一座坛给神，就是你逃避你哥哥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的时候向你显现的那位。”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就对他家中的人并一切与他同在的人说：“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你们要除掉你们中间的外邦神，也要自洁，更换衣裳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我们要起来，上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伯特利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去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，在那里我要筑一座坛给神，就是在我遭难的日子应允我的祷告，在我行的路上保佑我的那位。”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他们就把外邦人的神像和他们耳朵上的环子交给</a:t>
            </a:r>
            <a:r>
              <a:rPr lang="zh-CN" altLang="en-US" b="1" i="0" u="sng" dirty="0">
                <a:solidFill>
                  <a:srgbClr val="0000FF"/>
                </a:solidFill>
                <a:latin typeface="system-ui"/>
              </a:rPr>
              <a:t>雅各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，</a:t>
            </a:r>
            <a:r>
              <a:rPr lang="zh-CN" altLang="en-US" b="1" i="0" u="sng" dirty="0">
                <a:solidFill>
                  <a:srgbClr val="0000FF"/>
                </a:solidFill>
                <a:latin typeface="system-ui"/>
              </a:rPr>
              <a:t>雅各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都藏在</a:t>
            </a:r>
            <a:r>
              <a:rPr lang="zh-CN" altLang="en-US" b="1" i="0" u="sng" dirty="0">
                <a:solidFill>
                  <a:srgbClr val="0000FF"/>
                </a:solidFill>
                <a:latin typeface="system-ui"/>
              </a:rPr>
              <a:t>示剑</a:t>
            </a:r>
            <a:r>
              <a:rPr lang="zh-CN" altLang="en-US" b="1" i="0" dirty="0">
                <a:solidFill>
                  <a:srgbClr val="0000FF"/>
                </a:solidFill>
                <a:latin typeface="system-ui"/>
              </a:rPr>
              <a:t>那里的橡树底下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他们便起行前往，神使那周围城邑的人都甚惊惧，就不追赶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的众子了。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于是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和一切与他同在的人到了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地的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路斯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他在那里筑了一座坛，就给那地方起名叫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伊勒伯特利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，因为他逃避他哥哥的时候，神在那里向他显现。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利百加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的奶母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底波拉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死了，就葬在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下边橡树底下，那棵树名叫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亚伦巴古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回来，神又向他显现，赐福于他，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且对他说：“你的名原是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，从今以后不要再叫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，要叫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。”这样，他就改名叫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神又对他说：“我是全能的神。你要生养众多，将来有一族和多国的民从你而生，又有君王从你而出。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我所赐给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的地，我要赐给你与你的后裔。”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神就从那与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说话的地方升上去了。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便在那里立了一根石柱，在柱子上奠酒，浇油。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2952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1CA2-63F1-24EC-5D18-5C498F2D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566056"/>
            <a:ext cx="11464382" cy="587971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就给那地方起名叫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他们从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伯特利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起行，离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以法他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还有一段路程，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临产甚是艰难。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正在艰难的时候，收生婆对她说：“不要怕，你又要得一个儿子了。”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她将近于死，灵魂要走的时候，就给她儿子起名叫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便俄尼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，他父亲却给他起名叫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便雅悯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死了，葬在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以法他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的路旁。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以法他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伯利恒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在她的坟上立了一统碑，就是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的墓碑，到今日还在。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起行前往，在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以得台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那边支搭帐篷。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住在那地的时候，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鲁本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去与他父亲的妾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辟拉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同寝，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也听见了。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共有十二个儿子。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的长子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鲁本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，还有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西缅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利未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犹大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以萨迦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西布伦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约瑟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便雅悯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拉结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的使女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辟拉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拿弗他利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利亚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的使女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悉帕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迦得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亚设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。这是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巴旦亚兰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所生的儿子。 </a:t>
            </a:r>
            <a:endParaRPr lang="en-US" altLang="zh-CN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来到他父亲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那里，到了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基列亚巴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的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幔利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，乃是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亚伯拉罕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寄居的地方。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基列亚巴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希伯仑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共活了一百八十岁。 </a:t>
            </a:r>
            <a:r>
              <a:rPr lang="en-US" altLang="zh-CN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b="0" i="0" u="sng" dirty="0">
                <a:solidFill>
                  <a:srgbClr val="000000"/>
                </a:solidFill>
                <a:effectLst/>
                <a:latin typeface="system-ui"/>
              </a:rPr>
              <a:t>以撒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年纪老迈，日子满足，气绝而死，归到他列祖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altLang="zh-CN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b"/>
              </a:rPr>
              <a:t>b</a:t>
            </a:r>
            <a:r>
              <a:rPr lang="en-US" altLang="zh-CN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那里。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他两个儿子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以扫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、</a:t>
            </a:r>
            <a:r>
              <a:rPr lang="zh-CN" altLang="en-US" b="1" i="0" u="sng" dirty="0">
                <a:solidFill>
                  <a:srgbClr val="0000FF"/>
                </a:solidFill>
                <a:effectLst/>
                <a:latin typeface="system-ui"/>
              </a:rPr>
              <a:t>雅各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system-ui"/>
              </a:rPr>
              <a:t>把他埋葬了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便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·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俄尼」的字义是「我的悲伤之子； 便雅悯」的字义是右手之子，尊贵之子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「拉结哭她儿女，不肯受安慰」从此成了以色列人的一句谚语（耶三十一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；太二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altLang="zh-CN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【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罗十二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2】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「不要效法这个世界，只要心意更新而变化，叫你们察验何为神的善良、纯全、可喜悦的旨意。」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7442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A215-1253-1406-29B9-725DAE0A5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88686"/>
            <a:ext cx="10816771" cy="598827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zh-CN" altLang="en-US" sz="29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2900" b="1" i="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0" i="0" u="sng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，就是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，他的后代记在下面。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娶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的女子为妻，就是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希未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的孙女、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又娶了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以实玛利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尼拜约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的妹子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给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耶乌施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。这都是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的儿子，是在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地生的。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带着他的妻子、儿女与家中一切的人口，并他的牛羊、牲畜和一切货财，就是他在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迦南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地所得的，往别处去，离了他兄弟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雅各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因为二人的财物群畜甚多，寄居的地方容不下他们，所以不能同居。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住在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山里，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山里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人的始祖，他的后代记在下面。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众子的名字如下：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洗玻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基纳斯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亭纳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儿子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的妾，她给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亚玛力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。这是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拿哈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谢拉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沙玛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米撒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。这是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的孙女、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的女儿，她给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生了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耶乌施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子孙中做族长的记在下面。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的长子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的子孙中，有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洗玻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基纳斯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 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迦坦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亚玛力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族长。这是在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地从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以利法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所出的族长，都是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亚大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的子孙中，有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拿哈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谢拉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沙玛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米撒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族长。这是在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地从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流珥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所出的族长，都是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巴实抹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29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的妻子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的子孙中，有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耶乌施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雅兰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可拉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族长。这是从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妻子，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的女儿</a:t>
            </a:r>
            <a:r>
              <a:rPr lang="zh-CN" altLang="en-US" sz="29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2900" b="0" i="0" dirty="0">
                <a:solidFill>
                  <a:srgbClr val="000000"/>
                </a:solidFill>
                <a:effectLst/>
                <a:latin typeface="system-ui"/>
              </a:rPr>
              <a:t>子孙中所出的族长。</a:t>
            </a:r>
            <a:endParaRPr lang="en-US" altLang="zh-CN" sz="29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517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C511-2D74-6674-7814-6970604C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1" y="304800"/>
            <a:ext cx="11132458" cy="632822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CN" altLang="en-US" sz="3400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400" b="1" i="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以上的族长都是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的子孙，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那地原有的居民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的子孙记在下面，就是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朔巴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以察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。这是从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地的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子孙中所出的族长。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希幔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的妹子是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亭纳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朔巴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亚勒文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玛拿辖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以巴录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示玻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阿南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亚雅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（当时在旷野放他父亲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的驴，遇着温泉的，就是这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）。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的女儿是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阿荷利巴玛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欣但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伊是班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益兰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基兰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以察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辟罕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撒番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亚干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乌斯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人所出的族长记在下面，就是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罗坍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朔巴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祭便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亚拿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底顺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以察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底珊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族长。这是从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何利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人所出的族长，都在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西珥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地，按着宗族做族长。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人未有君王治理以先，在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地做王的记在下面。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比珥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做王，他的京城名叫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亭哈巴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波斯拉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谢拉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约巴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约巴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地的人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户珊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户珊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接续他做王，这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就是在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摩押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地杀败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米甸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人的，他的京城名叫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亚未得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玛士利加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桑拉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桑拉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死了，大河边的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利河伯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扫罗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扫罗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亚革波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巴勒哈南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接续他做王。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亚革波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的儿子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巴勒哈南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死了，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哈达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接续他做王，他的京城名叫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巴乌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，他的妻子名叫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米希她别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，是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米萨合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的孙女、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玛特列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的女儿。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从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所出的族长，按着他们的宗族、住处，名字记在下面，就是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亭纳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亚勒瓦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耶帖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阿何利巴玛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以拉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比嫩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基纳斯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提幔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米比萨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endParaRPr lang="en-US" altLang="zh-CN" sz="3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34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玛基叠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族长、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以兰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族长。这是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人在所得为业的地上，按着他们的住处，所有的族长都是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以东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人的始祖</a:t>
            </a:r>
            <a:r>
              <a:rPr lang="zh-CN" altLang="en-US" sz="3400" b="0" i="0" u="sng" dirty="0">
                <a:solidFill>
                  <a:srgbClr val="000000"/>
                </a:solidFill>
                <a:effectLst/>
                <a:latin typeface="system-ui"/>
              </a:rPr>
              <a:t>以扫</a:t>
            </a:r>
            <a:r>
              <a:rPr lang="zh-CN" altLang="en-US" sz="3400" b="0" i="0" dirty="0">
                <a:solidFill>
                  <a:srgbClr val="000000"/>
                </a:solidFill>
                <a:effectLst/>
                <a:latin typeface="system-ui"/>
              </a:rPr>
              <a:t>的后代。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0285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755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Q1: </a:t>
            </a:r>
            <a:r>
              <a:rPr lang="zh-CN" altLang="en-US" sz="2400" dirty="0">
                <a:latin typeface="+mn-ea"/>
              </a:rPr>
              <a:t>伯拉罕与撒莱生以撒的事在圣经以外在历史书籍上有记载吗？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伯拉罕献以撒在新约里有记载；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历史书籍并不是完全准确的；</a:t>
            </a:r>
            <a:r>
              <a:rPr lang="en-US" altLang="zh-CN" sz="2400" dirty="0">
                <a:latin typeface="+mn-ea"/>
              </a:rPr>
              <a:t>(3) </a:t>
            </a:r>
            <a:r>
              <a:rPr lang="zh-CN" altLang="en-US" sz="2400" dirty="0">
                <a:latin typeface="+mn-ea"/>
              </a:rPr>
              <a:t>圣经无误；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死海古卷写于主前</a:t>
            </a:r>
            <a:r>
              <a:rPr lang="en-US" altLang="zh-CN" sz="2400" dirty="0">
                <a:latin typeface="+mn-ea"/>
              </a:rPr>
              <a:t>300-400</a:t>
            </a:r>
            <a:r>
              <a:rPr lang="zh-CN" altLang="en-US" sz="2400" dirty="0">
                <a:latin typeface="+mn-ea"/>
              </a:rPr>
              <a:t>年到主前</a:t>
            </a:r>
            <a:r>
              <a:rPr lang="en-US" altLang="zh-CN" sz="2400" dirty="0">
                <a:latin typeface="+mn-ea"/>
              </a:rPr>
              <a:t>100</a:t>
            </a:r>
            <a:r>
              <a:rPr lang="zh-CN" altLang="en-US" sz="2400" dirty="0">
                <a:latin typeface="+mn-ea"/>
              </a:rPr>
              <a:t>年左右，完全证实旧约，证实了圣经无误。</a:t>
            </a:r>
            <a:endParaRPr lang="en-US" altLang="zh-CN" sz="2400" dirty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Q2: </a:t>
            </a:r>
            <a:r>
              <a:rPr lang="zh-CN" altLang="en-US" sz="2400" dirty="0">
                <a:latin typeface="+mn-ea"/>
              </a:rPr>
              <a:t>为什么神不在伯拉罕与撒莱年轻的时候就赐给他们孩子？而要等到</a:t>
            </a:r>
            <a:r>
              <a:rPr lang="en-US" altLang="zh-CN" sz="2400" dirty="0">
                <a:latin typeface="+mn-ea"/>
              </a:rPr>
              <a:t>80-90</a:t>
            </a:r>
            <a:r>
              <a:rPr lang="zh-CN" altLang="en-US" sz="2400" dirty="0">
                <a:latin typeface="+mn-ea"/>
              </a:rPr>
              <a:t>岁年老的时候？如果神在他们年轻的时候就赐给他们孩子，岂不是就没有以撒与以实马利的争斗？就没有了今天以色列与巴勒斯坦的战争？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圣经没有假设性的问题；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神有神的时间；</a:t>
            </a:r>
            <a:r>
              <a:rPr lang="en-US" altLang="zh-CN" sz="2400" dirty="0">
                <a:latin typeface="+mn-ea"/>
              </a:rPr>
              <a:t>(3)</a:t>
            </a:r>
            <a:r>
              <a:rPr lang="zh-CN" altLang="en-US" sz="2400" dirty="0">
                <a:latin typeface="+mn-ea"/>
              </a:rPr>
              <a:t>神让伯拉罕与撒莱年老的时候才得儿子，特别彰显神得恩典与大能；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神让我们耐心等候，一起经历神； </a:t>
            </a:r>
            <a:r>
              <a:rPr lang="en-US" altLang="zh-CN" sz="2400" b="1" dirty="0">
                <a:latin typeface="+mn-ea"/>
              </a:rPr>
              <a:t>(5) </a:t>
            </a:r>
            <a:r>
              <a:rPr lang="zh-CN" altLang="en-US" sz="2400" b="1" dirty="0">
                <a:latin typeface="+mn-ea"/>
              </a:rPr>
              <a:t>传道书</a:t>
            </a:r>
            <a:r>
              <a:rPr lang="en-US" altLang="zh-CN" sz="2400" b="1" dirty="0">
                <a:latin typeface="+mn-ea"/>
              </a:rPr>
              <a:t>3:1</a:t>
            </a:r>
            <a:r>
              <a:rPr lang="zh-CN" altLang="en-US" sz="2400" b="1" dirty="0">
                <a:latin typeface="+mn-ea"/>
              </a:rPr>
              <a:t>凡事都有定期，天下万务都有定时。</a:t>
            </a:r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神造万物，各按其时成为美好。又将永生安置在世人心里。</a:t>
            </a:r>
            <a:r>
              <a:rPr lang="zh-CN" altLang="en-US" sz="2400" b="1" dirty="0">
                <a:latin typeface="+mn-ea"/>
              </a:rPr>
              <a:t>然而神从始至终的作为，人不能参透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14</a:t>
            </a:r>
            <a:r>
              <a:rPr lang="zh-CN" altLang="en-US" sz="2400" dirty="0">
                <a:latin typeface="+mn-ea"/>
              </a:rPr>
              <a:t>我知道神一切所作的，都必永存，无所增添，无所减少。</a:t>
            </a:r>
            <a:r>
              <a:rPr lang="zh-CN" altLang="en-US" sz="2400" b="1" dirty="0">
                <a:latin typeface="+mn-ea"/>
              </a:rPr>
              <a:t>神这样行，是要人在他面前存敬畏的心</a:t>
            </a:r>
            <a:r>
              <a:rPr lang="zh-CN" altLang="en-US" b="1" dirty="0">
                <a:latin typeface="+mn-ea"/>
              </a:rPr>
              <a:t>。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2023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秋季主日学</a:t>
            </a:r>
            <a:endParaRPr lang="en-US" altLang="zh-CN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《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创世纪</a:t>
            </a:r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1-2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亚当之约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3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章：人的堕落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4-5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该隐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亚伯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6-9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神与挪亚立约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10–11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章：巴别塔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12-14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章：亚伯兰蒙召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15-18:16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18:17-20</a:t>
            </a:r>
            <a:r>
              <a:rPr lang="zh-CN" altLang="en-US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4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prstClr val="black"/>
                </a:solidFill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</a:t>
            </a:r>
            <a:r>
              <a:rPr lang="zh-CN" altLang="en-US" sz="2200" b="1" dirty="0">
                <a:solidFill>
                  <a:prstClr val="black"/>
                </a:solidFill>
              </a:rPr>
              <a:t>挪亚的儿子闪，含，雅弗的后代，记在下面</a:t>
            </a:r>
            <a:r>
              <a:rPr lang="zh-CN" altLang="en-US" sz="2200" dirty="0">
                <a:solidFill>
                  <a:prstClr val="black"/>
                </a:solidFill>
              </a:rPr>
              <a:t>。洪水以后，他们都生了儿子。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zh-CN" altLang="en-US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</a:t>
            </a:r>
            <a:r>
              <a:rPr lang="zh-CN" altLang="en-US" sz="2200" b="1" dirty="0">
                <a:solidFill>
                  <a:prstClr val="black"/>
                </a:solidFill>
              </a:rPr>
              <a:t>雅弗的儿子是歌篾，玛各，玛代，雅完，土巴，米设，提拉。</a:t>
            </a:r>
          </a:p>
          <a:p>
            <a:r>
              <a:rPr lang="en-US" altLang="zh-CN" sz="2200" b="1" dirty="0">
                <a:solidFill>
                  <a:prstClr val="black"/>
                </a:solidFill>
              </a:rPr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>
                <a:solidFill>
                  <a:prstClr val="black"/>
                </a:solidFill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</a:rPr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b="1" dirty="0">
                <a:solidFill>
                  <a:prstClr val="black"/>
                </a:solidFill>
              </a:rPr>
              <a:t>6</a:t>
            </a:r>
            <a:r>
              <a:rPr lang="zh-CN" altLang="en-US" sz="2200" b="1" dirty="0">
                <a:solidFill>
                  <a:prstClr val="black"/>
                </a:solidFill>
              </a:rPr>
              <a:t>含的儿子是古实，麦西，弗，迦南。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15</a:t>
            </a:r>
            <a:r>
              <a:rPr lang="zh-CN" altLang="en-US" sz="2200" dirty="0">
                <a:solidFill>
                  <a:prstClr val="black"/>
                </a:solidFill>
              </a:rPr>
              <a:t>迦南生长子西顿，又生赫 </a:t>
            </a:r>
            <a:r>
              <a:rPr lang="en-US" altLang="zh-CN" sz="2200" dirty="0">
                <a:solidFill>
                  <a:prstClr val="black"/>
                </a:solidFill>
              </a:rPr>
              <a:t>16</a:t>
            </a:r>
            <a:r>
              <a:rPr lang="zh-CN" altLang="en-US" sz="2200" dirty="0">
                <a:solidFill>
                  <a:prstClr val="black"/>
                </a:solidFill>
              </a:rPr>
              <a:t>和耶布斯人，亚摩利人，革迦撒人，</a:t>
            </a:r>
            <a:r>
              <a:rPr lang="en-US" altLang="zh-CN" sz="2200" dirty="0">
                <a:solidFill>
                  <a:prstClr val="black"/>
                </a:solidFill>
              </a:rPr>
              <a:t>17</a:t>
            </a:r>
            <a:r>
              <a:rPr lang="zh-CN" altLang="en-US" sz="2200" dirty="0">
                <a:solidFill>
                  <a:prstClr val="black"/>
                </a:solidFill>
              </a:rPr>
              <a:t>希未人，亚基人，西尼人，</a:t>
            </a:r>
            <a:r>
              <a:rPr lang="en-US" altLang="zh-CN" sz="2200" dirty="0">
                <a:solidFill>
                  <a:prstClr val="black"/>
                </a:solidFill>
              </a:rPr>
              <a:t>18</a:t>
            </a:r>
            <a:r>
              <a:rPr lang="zh-CN" altLang="en-US" sz="2200" dirty="0">
                <a:solidFill>
                  <a:prstClr val="black"/>
                </a:solidFill>
              </a:rPr>
              <a:t>亚瓦底人，洗玛利人，哈马人，后来迦南的诸族分散了。</a:t>
            </a:r>
            <a:r>
              <a:rPr lang="en-US" altLang="zh-CN" sz="2200" dirty="0">
                <a:solidFill>
                  <a:prstClr val="black"/>
                </a:solidFill>
              </a:rPr>
              <a:t>19</a:t>
            </a:r>
            <a:r>
              <a:rPr lang="zh-CN" altLang="en-US" sz="2200" dirty="0">
                <a:solidFill>
                  <a:prstClr val="black"/>
                </a:solidFill>
              </a:rPr>
              <a:t>迦南的境界是从西顿向基拉耳的路上，直到迦萨，又向</a:t>
            </a:r>
            <a:r>
              <a:rPr lang="zh-CN" altLang="en-US" sz="2200" b="1" dirty="0">
                <a:solidFill>
                  <a:srgbClr val="FF0000"/>
                </a:solidFill>
              </a:rPr>
              <a:t>所多玛，蛾摩拉</a:t>
            </a:r>
            <a:r>
              <a:rPr lang="zh-CN" altLang="en-US" sz="2200" dirty="0">
                <a:solidFill>
                  <a:prstClr val="black"/>
                </a:solidFill>
              </a:rPr>
              <a:t>，押玛，洗扁的路上，直到拉沙。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20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>
                <a:solidFill>
                  <a:prstClr val="black"/>
                </a:solidFill>
              </a:rPr>
              <a:t>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21</a:t>
            </a:r>
            <a:r>
              <a:rPr lang="zh-CN" altLang="en-US" sz="2200" dirty="0">
                <a:solidFill>
                  <a:prstClr val="black"/>
                </a:solidFill>
              </a:rPr>
              <a:t>雅弗的哥哥闪，是希伯子孙之祖，他也生了儿子。</a:t>
            </a:r>
            <a:r>
              <a:rPr lang="en-US" altLang="zh-CN" sz="2200" dirty="0">
                <a:solidFill>
                  <a:prstClr val="black"/>
                </a:solidFill>
              </a:rPr>
              <a:t>22</a:t>
            </a:r>
            <a:r>
              <a:rPr lang="zh-CN" altLang="en-US" sz="2200" dirty="0">
                <a:solidFill>
                  <a:prstClr val="black"/>
                </a:solidFill>
              </a:rPr>
              <a:t>闪的儿子是以拦，亚述，亚法撒，路德，亚兰。</a:t>
            </a:r>
            <a:r>
              <a:rPr lang="en-US" altLang="zh-CN" sz="2200" dirty="0">
                <a:solidFill>
                  <a:prstClr val="black"/>
                </a:solidFill>
              </a:rPr>
              <a:t>31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zh-CN" altLang="en-US" sz="2200" b="1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1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25718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7630585" y="4473146"/>
            <a:ext cx="1768788" cy="220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5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7004" y="609198"/>
            <a:ext cx="430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‪创世记‬</a:t>
            </a:r>
            <a:r>
              <a:rPr lang="en-US" altLang="zh-CN" dirty="0">
                <a:solidFill>
                  <a:prstClr val="black"/>
                </a:solidFill>
              </a:rPr>
              <a:t>35:27 </a:t>
            </a:r>
            <a:r>
              <a:rPr lang="zh-CN" altLang="en-US" dirty="0">
                <a:solidFill>
                  <a:prstClr val="black"/>
                </a:solidFill>
              </a:rPr>
              <a:t>和合本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27 </a:t>
            </a:r>
            <a:r>
              <a:rPr lang="zh-CN" altLang="en-US" dirty="0">
                <a:solidFill>
                  <a:prstClr val="black"/>
                </a:solidFill>
              </a:rPr>
              <a:t>雅各来到他父亲以撒那里，到了</a:t>
            </a:r>
            <a:r>
              <a:rPr lang="zh-CN" altLang="en-US" dirty="0">
                <a:solidFill>
                  <a:srgbClr val="FF0000"/>
                </a:solidFill>
              </a:rPr>
              <a:t>基列亚巴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幔利</a:t>
            </a:r>
            <a:r>
              <a:rPr lang="zh-CN" altLang="en-US" dirty="0">
                <a:solidFill>
                  <a:prstClr val="black"/>
                </a:solidFill>
              </a:rPr>
              <a:t>，乃是亚伯拉罕和以撒寄居的地方；</a:t>
            </a:r>
            <a:r>
              <a:rPr lang="zh-CN" altLang="en-US" dirty="0">
                <a:solidFill>
                  <a:srgbClr val="FF0000"/>
                </a:solidFill>
              </a:rPr>
              <a:t>基列亚巴就是希伯仑</a:t>
            </a:r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" y="-57665"/>
            <a:ext cx="6950163" cy="697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026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摘自：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聖光聖經地理資訊網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6854" y="3295135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438" y="2586680"/>
            <a:ext cx="724929" cy="708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4065" y="4407243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3822355"/>
            <a:ext cx="749643" cy="774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18:1-16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</a:t>
            </a:r>
            <a:r>
              <a:rPr lang="zh-CN" altLang="en-US" sz="2800" b="1" u="sng" dirty="0">
                <a:solidFill>
                  <a:srgbClr val="FF0000"/>
                </a:solidFill>
              </a:rPr>
              <a:t>亚伯拉罕也与他们同行，要送他们一程。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18:17-33 </a:t>
            </a:r>
            <a:endParaRPr lang="zh-CN" altLang="en-US" sz="2200" b="1" dirty="0">
              <a:latin typeface="+mn-ea"/>
            </a:endParaRPr>
          </a:p>
          <a:p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耶和华说：“我所要做的事岂可瞒着亚伯拉罕呢？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20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耶和华说：“所多玛和蛾摩拉的罪恶甚重，声闻于我。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latin typeface="+mn-ea"/>
              </a:rPr>
              <a:t>我现在要下去，察看他们所行的，果然尽像那达到我耳中的声音一样吗？若是不然，我也必知道。”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二人转身离开那里，向所多玛去；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但亚伯拉罕仍旧站在耶和华面前。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23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亚伯拉罕近前来，说：“无论善恶，你都要剿灭吗？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假若那城里有五十个义人，你还剿灭那地方吗？不为城里这五十个义人饶恕其中的人吗？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将义人与恶人同杀，将义人与恶人一样看待，这断不是你所行的。审判全地的主岂不行公义吗？” </a:t>
            </a:r>
            <a:r>
              <a:rPr lang="en-US" altLang="zh-CN" sz="2200" dirty="0">
                <a:latin typeface="+mn-ea"/>
              </a:rPr>
              <a:t>26 </a:t>
            </a:r>
            <a:r>
              <a:rPr lang="zh-CN" altLang="en-US" sz="2200" dirty="0">
                <a:latin typeface="+mn-ea"/>
              </a:rPr>
              <a:t>耶和华说：“我若在所多玛城里见有五十个义人，我就为他们的缘故饶恕那地方的众人。”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亚伯拉罕说：“我虽然是灰尘，还敢对主说话。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假若这五十个义人短了五个，你就因为短了五个毁灭全城吗？”他说：“我在那里若见有四十五个，也不毁灭那城。”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亚伯拉罕又对他说：“假若在那里见有四十个怎么样呢？”他说：“为这四十个的缘故，我也不做这事。” </a:t>
            </a:r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</a:t>
            </a:r>
            <a:r>
              <a:rPr lang="zh-CN" altLang="en-US" sz="2200" dirty="0">
                <a:latin typeface="+mn-ea"/>
              </a:rPr>
              <a:t>，容我说，假若在那里见有三十个怎么样呢？”他说：“我在那里若见有三十个，我也不做这事。”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亚伯拉罕说：“我还敢对主说话，假若在那里见有二十个怎么样呢？”他说：“为这二十个的缘故，我也不毁灭那城。”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求主不要动怒，</a:t>
            </a:r>
            <a:r>
              <a:rPr lang="zh-CN" altLang="en-US" sz="2200" dirty="0">
                <a:latin typeface="+mn-ea"/>
              </a:rPr>
              <a:t>我再说这一次，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假若在那里见有十个呢？</a:t>
            </a:r>
            <a:r>
              <a:rPr lang="zh-CN" altLang="en-US" sz="2200" dirty="0">
                <a:latin typeface="+mn-ea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他说：“为这十个的缘故，我也不毁灭那城。”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耶和华与亚伯拉罕说完了话就走了；亚伯拉罕也回到自己的地方去了。</a:t>
            </a:r>
            <a:endParaRPr lang="en-US" sz="22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753333" y="5963364"/>
            <a:ext cx="883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所要做的是什么事？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为什么不瞒着亚伯拉罕？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85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‪</a:t>
            </a:r>
            <a:r>
              <a:rPr lang="zh-CN" altLang="en-US" sz="3200" b="1" dirty="0"/>
              <a:t>为什么不瞒着亚伯拉罕？</a:t>
            </a:r>
            <a:endParaRPr lang="en-US" sz="3200" b="1" dirty="0"/>
          </a:p>
          <a:p>
            <a:endParaRPr lang="en-US" altLang="zh-CN" sz="2200" b="1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诗篇‬</a:t>
            </a:r>
            <a:r>
              <a:rPr lang="en-US" altLang="zh-CN" sz="2200" dirty="0">
                <a:latin typeface="+mn-ea"/>
              </a:rPr>
              <a:t>25:14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耶和华与敬畏他的人亲密；他必将自己的约指示他们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‪约翰福音‬</a:t>
            </a:r>
            <a:r>
              <a:rPr lang="en-US" altLang="zh-CN" sz="2200" dirty="0">
                <a:latin typeface="+mn-ea"/>
              </a:rPr>
              <a:t>15:14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你们若遵行我所吩咐的，就是我的朋友了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以后我不再称你们为仆人，因仆人不知道主人所做的事。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我乃称你们为朋友；因我从我父所听见的，已经都告诉你们了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‪创世记‬</a:t>
            </a:r>
            <a:r>
              <a:rPr lang="en-US" altLang="zh-CN" sz="2200" dirty="0">
                <a:latin typeface="+mn-ea"/>
              </a:rPr>
              <a:t>18:18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‪雅各书‬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2:23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这就应验经上所说：“亚伯拉罕信　神，这就算为他的义。”他又得称为　神的朋友。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…</a:t>
            </a: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4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19:1-11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latin typeface="+mn-ea"/>
              </a:rPr>
              <a:t>那两个天使晚上到了所多玛；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罗得正坐在所多玛城门口，看见他们，就起来迎接，脸伏于地下拜，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 </a:t>
            </a:r>
            <a:r>
              <a:rPr lang="zh-CN" altLang="en-US" sz="2200" dirty="0">
                <a:latin typeface="+mn-ea"/>
              </a:rPr>
              <a:t>说：“我主啊，请你们到仆人家里洗洗脚，住一夜，清早起来再走。”他们说：“不！我们要在街上过夜。”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罗得切切地请他们</a:t>
            </a:r>
            <a:r>
              <a:rPr lang="zh-CN" altLang="en-US" sz="2200" dirty="0">
                <a:latin typeface="+mn-ea"/>
              </a:rPr>
              <a:t>，他们这才进去，到他屋里。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罗得为他们预备筵席，烤无酵饼</a:t>
            </a:r>
            <a:r>
              <a:rPr lang="zh-CN" altLang="en-US" sz="2200" dirty="0">
                <a:latin typeface="+mn-ea"/>
              </a:rPr>
              <a:t>，他们就吃了。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他们还没有躺下，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所多玛城里各处的人，连老带少，都来围住那房子</a:t>
            </a:r>
            <a:r>
              <a:rPr lang="zh-CN" altLang="en-US" sz="2200" dirty="0">
                <a:latin typeface="+mn-ea"/>
              </a:rPr>
              <a:t>，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呼叫罗得说：“今日晚上到你这里来的人在哪里呢？把他们带出来，任我们所为。”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罗得出来，把门关上，到众人那里，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说：“众弟兄，请你们不要做这恶事。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我有两个女儿，还是处女，容我领出来，任凭你们的心愿而行；只是这两个人既然到我舍下，不要向他们做什么。”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众人说：“退去吧！”又说：“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这个人来寄居，还想要作官哪！现在我们要害你比害他们更甚。</a:t>
            </a:r>
            <a:r>
              <a:rPr lang="zh-CN" altLang="en-US" sz="2200" dirty="0">
                <a:latin typeface="+mn-ea"/>
              </a:rPr>
              <a:t>”众人就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向前拥挤罗得，要攻破房门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只是那二人伸出手来，将罗得拉进屋去，把门关上， </a:t>
            </a:r>
            <a:r>
              <a:rPr lang="en-US" altLang="zh-CN" sz="2200" dirty="0">
                <a:latin typeface="+mn-ea"/>
              </a:rPr>
              <a:t>11 </a:t>
            </a:r>
            <a:r>
              <a:rPr lang="zh-CN" altLang="en-US" sz="2200" dirty="0">
                <a:latin typeface="+mn-ea"/>
              </a:rPr>
              <a:t>并且使门外的人，无论老少，眼都昏迷；他们摸来摸去，总寻不着房门。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1131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‪‪</a:t>
            </a:r>
            <a:r>
              <a:rPr lang="zh-CN" altLang="en-US" sz="2400" dirty="0">
                <a:latin typeface="+mn-ea"/>
              </a:rPr>
              <a:t>创世记‬</a:t>
            </a:r>
            <a:r>
              <a:rPr lang="en-US" altLang="zh-CN" sz="2400" dirty="0">
                <a:latin typeface="+mn-ea"/>
              </a:rPr>
              <a:t>18:20 </a:t>
            </a:r>
            <a:r>
              <a:rPr lang="zh-CN" altLang="en-US" sz="2400" dirty="0">
                <a:latin typeface="+mn-ea"/>
              </a:rPr>
              <a:t>耶和华说：“所多玛和蛾摩拉的罪恶甚重，声闻于我。</a:t>
            </a:r>
            <a:endParaRPr lang="en-US" altLang="zh-CN" sz="24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+mn-ea"/>
              </a:rPr>
              <a:t>所多玛和蛾摩拉的罪恶是什么？</a:t>
            </a:r>
            <a:endParaRPr lang="en-US" altLang="zh-CN" sz="36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同性恋？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纵容的罪恶？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结伴</a:t>
            </a:r>
            <a:r>
              <a:rPr lang="zh-CN" altLang="en-US" sz="2200" dirty="0"/>
              <a:t>作惡</a:t>
            </a:r>
            <a:r>
              <a:rPr lang="en-US" altLang="zh-CN" sz="2200" dirty="0"/>
              <a:t>?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‪利未记‬</a:t>
            </a:r>
            <a:r>
              <a:rPr lang="en-US" altLang="zh-CN" sz="2200" dirty="0">
                <a:latin typeface="+mn-ea"/>
              </a:rPr>
              <a:t>18:22,28-29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不可与男人苟合，像与女人一样；这本是可憎恶的。</a:t>
            </a:r>
            <a:r>
              <a:rPr lang="en-US" altLang="zh-CN" sz="2200" dirty="0">
                <a:latin typeface="+mn-ea"/>
              </a:rPr>
              <a:t>……</a:t>
            </a:r>
          </a:p>
          <a:p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免得你们玷污那地的时候，地就把你们吐出，像吐出在你们以先的国民一样。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无论什么人，行了其中可憎的一件事，必从民中剪除。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‪犹大书‬</a:t>
            </a:r>
            <a:r>
              <a:rPr lang="en-US" altLang="zh-CN" sz="2200" dirty="0">
                <a:latin typeface="+mn-ea"/>
              </a:rPr>
              <a:t>1:7 </a:t>
            </a:r>
            <a:r>
              <a:rPr lang="zh-CN" altLang="en-US" sz="2200" dirty="0">
                <a:latin typeface="+mn-ea"/>
              </a:rPr>
              <a:t>又如所多玛、蛾摩拉和周围城邑的人，也照他们一味地行淫，随从逆性的情欲，就受永火的刑罚，作为鉴戒。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3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19:12-29</a:t>
            </a:r>
          </a:p>
          <a:p>
            <a:r>
              <a:rPr lang="en-US" altLang="zh-CN" sz="2200" dirty="0">
                <a:latin typeface="+mn-ea"/>
              </a:rPr>
              <a:t>12 </a:t>
            </a:r>
            <a:r>
              <a:rPr lang="zh-CN" altLang="en-US" sz="2200" dirty="0">
                <a:latin typeface="+mn-ea"/>
              </a:rPr>
              <a:t>二人对罗得说：“你这里还有什么人吗？无论是女婿是儿女，和这城中一切属你的人，你都要将他们从这地方带出去。 </a:t>
            </a:r>
            <a:r>
              <a:rPr lang="en-US" altLang="zh-CN" sz="2200" dirty="0">
                <a:latin typeface="+mn-ea"/>
              </a:rPr>
              <a:t>13 </a:t>
            </a:r>
            <a:r>
              <a:rPr lang="zh-CN" altLang="en-US" sz="2200" dirty="0">
                <a:latin typeface="+mn-ea"/>
              </a:rPr>
              <a:t>我们要毁灭这地方；因为城内罪恶的声音在耶和华面前甚大，耶和华差我们来，要毁灭这地方。”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罗得就出去，告诉娶了他女儿的女婿们（“娶了”或作“将要娶”）说：“你们起来离开这地方，因为耶和华要毁灭这城。”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他女婿们却以为他说的是戏言</a:t>
            </a:r>
            <a:r>
              <a:rPr lang="zh-CN" altLang="en-US" sz="2200" dirty="0">
                <a:latin typeface="+mn-ea"/>
              </a:rPr>
              <a:t>。</a:t>
            </a:r>
          </a:p>
          <a:p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天明了，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天使催逼罗得说：“起来！带着你的妻子和你在这里的两个女儿出去，免得你因这城里的罪恶同被剿灭。”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但罗得迟延不走</a:t>
            </a:r>
            <a:r>
              <a:rPr lang="zh-CN" altLang="en-US" sz="2200" dirty="0">
                <a:latin typeface="+mn-ea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二人因为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耶和华怜恤罗得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，就拉着他的手和他妻子的手，并他两个女儿的手，把他们领出来，安置在城外；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17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领他们出来以后，就说：“逃命吧！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不可回头看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，也不可在平原站住。要往山上逃跑，免得你被剿灭。</a:t>
            </a:r>
            <a:r>
              <a:rPr lang="zh-CN" altLang="en-US" sz="2200" dirty="0">
                <a:latin typeface="+mn-ea"/>
              </a:rPr>
              <a:t>”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罗得对他们说：“我主啊，不要如此！ </a:t>
            </a:r>
            <a:r>
              <a:rPr lang="en-US" altLang="zh-CN" sz="2200" dirty="0">
                <a:latin typeface="+mn-ea"/>
              </a:rPr>
              <a:t>19 </a:t>
            </a:r>
            <a:r>
              <a:rPr lang="zh-CN" altLang="en-US" sz="2200" dirty="0">
                <a:latin typeface="+mn-ea"/>
              </a:rPr>
              <a:t>你仆人已经在你眼前蒙恩；你又向我显出莫大的慈爱，救我的性命。我不能逃到山上去，恐怕这灾祸临到我，我便死了。 </a:t>
            </a:r>
            <a:r>
              <a:rPr lang="en-US" altLang="zh-CN" sz="2200" dirty="0">
                <a:latin typeface="+mn-ea"/>
              </a:rPr>
              <a:t>20 </a:t>
            </a:r>
            <a:r>
              <a:rPr lang="zh-CN" altLang="en-US" sz="2200" dirty="0">
                <a:latin typeface="+mn-ea"/>
              </a:rPr>
              <a:t>看哪，这座城又小又近，容易逃到，这不是一个小的吗？求你容我逃到那里，我的性命就得存活。”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天使对他说：“这事我也应允你；我不倾覆你所说的这城。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你要速速地逃到那城；因为你还没有到那里，我不能做什么。”因此那城名叫琐珥（“琐珥”就是“小”的意思）。</a:t>
            </a:r>
          </a:p>
          <a:p>
            <a:r>
              <a:rPr lang="en-US" altLang="zh-CN" sz="2200" dirty="0">
                <a:latin typeface="+mn-ea"/>
              </a:rPr>
              <a:t>23 </a:t>
            </a:r>
            <a:r>
              <a:rPr lang="zh-CN" altLang="en-US" sz="2200" dirty="0">
                <a:latin typeface="+mn-ea"/>
              </a:rPr>
              <a:t>罗得到了琐珥，日头已经出来了。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dirty="0">
                <a:latin typeface="+mn-ea"/>
              </a:rPr>
              <a:t>当时，耶和华将硫磺与火从天上耶和华那里降与所多玛和蛾摩拉，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把那些城和全平原，并城里所有的居民，连地上生长的，都毁灭了。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罗得的妻子在后边回头一看，就变成了一根盐柱。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dirty="0">
                <a:latin typeface="+mn-ea"/>
              </a:rPr>
              <a:t>亚伯拉罕清早起来，到了他从前站在耶和华面前的地方，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向所多玛和蛾摩拉与平原的全地观看，不料，那地方烟气上腾，如同烧窑一般。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当　神毁灭平原诸城的时候，他记念亚伯拉罕，正在倾覆罗得所住之城的时候，就打发罗得从倾覆之中出来。</a:t>
            </a:r>
            <a:endParaRPr 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0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3600" dirty="0"/>
              <a:t>为什么救罗得？</a:t>
            </a:r>
            <a:endParaRPr lang="en-US" altLang="zh-CN" sz="3600" dirty="0"/>
          </a:p>
          <a:p>
            <a:endParaRPr lang="en-US" altLang="zh-CN" sz="2200" dirty="0"/>
          </a:p>
          <a:p>
            <a:r>
              <a:rPr lang="zh-CN" altLang="en-US" sz="2200" dirty="0"/>
              <a:t>‪创世记‬</a:t>
            </a:r>
            <a:r>
              <a:rPr lang="en-US" altLang="zh-CN" sz="2200" dirty="0"/>
              <a:t>19:29  </a:t>
            </a:r>
            <a:r>
              <a:rPr lang="zh-CN" altLang="en-US" sz="2200" dirty="0"/>
              <a:t>当神毁灭平原诸城的时候，</a:t>
            </a:r>
            <a:r>
              <a:rPr lang="zh-CN" altLang="en-US" sz="2200" b="1" dirty="0">
                <a:solidFill>
                  <a:srgbClr val="FF0000"/>
                </a:solidFill>
              </a:rPr>
              <a:t>他记念亚伯拉罕</a:t>
            </a:r>
            <a:r>
              <a:rPr lang="zh-CN" altLang="en-US" sz="2200" dirty="0"/>
              <a:t>，正在倾覆罗得所住之城的时候，就打发罗得从倾覆之中出来。</a:t>
            </a:r>
          </a:p>
          <a:p>
            <a:endParaRPr lang="en-US" altLang="zh-CN" dirty="0"/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彼得后书‬</a:t>
            </a:r>
            <a:r>
              <a:rPr lang="en-US" altLang="zh-CN" sz="2200" dirty="0">
                <a:latin typeface="+mn-ea"/>
              </a:rPr>
              <a:t>2:5</a:t>
            </a:r>
            <a:r>
              <a:rPr lang="zh-CN" altLang="en-US" sz="2200" dirty="0">
                <a:latin typeface="+mn-ea"/>
              </a:rPr>
              <a:t>神也没有宽容上古的世代，曾叫洪水临到那不敬虔的世代，却保护了传义道的挪亚一家八口。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只搭救了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那常为恶人淫行忧伤的义人罗得</a:t>
            </a:r>
            <a:r>
              <a:rPr lang="zh-CN" altLang="en-US" sz="2200" dirty="0">
                <a:latin typeface="+mn-ea"/>
              </a:rPr>
              <a:t>。（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因为那义人住在他们中间，看见听见他们不法的事，他的义心就天天伤痛。）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主知道搭救敬虔的人脱离试探，把不义的人留在刑罚之下，等候审判的日子。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200" dirty="0">
                <a:latin typeface="+mn-ea"/>
              </a:rPr>
              <a:t>创世记‬</a:t>
            </a:r>
            <a:r>
              <a:rPr lang="en-US" altLang="zh-CN" sz="2200" dirty="0">
                <a:latin typeface="+mn-ea"/>
              </a:rPr>
              <a:t>19:26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26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罗得的妻子在后边回头一看，就变成了一根盐柱。</a:t>
            </a:r>
            <a:endParaRPr lang="en-US" altLang="zh-CN" sz="2200" dirty="0">
              <a:solidFill>
                <a:srgbClr val="FF0000"/>
              </a:solidFill>
              <a:latin typeface="+mn-ea"/>
            </a:endParaRPr>
          </a:p>
          <a:p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问自己会不会变成了一根盐柱？</a:t>
            </a:r>
            <a:endParaRPr lang="en-US" altLang="zh-CN" sz="3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17: 29 </a:t>
            </a:r>
            <a:r>
              <a:rPr lang="zh-CN" altLang="en-US" sz="2200" dirty="0"/>
              <a:t>到罗得出所多玛的那日，就有火与硫磺从天上降下来，把他们全都灭了。 </a:t>
            </a:r>
            <a:r>
              <a:rPr lang="en-US" altLang="zh-CN" sz="2200" dirty="0"/>
              <a:t>30 </a:t>
            </a:r>
            <a:r>
              <a:rPr lang="zh-CN" altLang="en-US" sz="2200" dirty="0"/>
              <a:t>人子显现的日子也要这样。 </a:t>
            </a:r>
            <a:r>
              <a:rPr lang="en-US" altLang="zh-CN" sz="2200" dirty="0"/>
              <a:t>31 </a:t>
            </a:r>
            <a:r>
              <a:rPr lang="zh-CN" altLang="en-US" sz="2200" dirty="0"/>
              <a:t>当那日，人在房上，器具在屋里，不要下来拿；人在田里，也不要回家。 </a:t>
            </a:r>
            <a:r>
              <a:rPr lang="en-US" altLang="zh-CN" sz="2200" dirty="0"/>
              <a:t>32 </a:t>
            </a:r>
            <a:r>
              <a:rPr lang="zh-CN" altLang="en-US" sz="2200" dirty="0"/>
              <a:t>你们要回想罗得的妻子。 </a:t>
            </a:r>
            <a:r>
              <a:rPr lang="en-US" altLang="zh-CN" sz="2200" dirty="0"/>
              <a:t>33 </a:t>
            </a:r>
            <a:r>
              <a:rPr lang="zh-CN" altLang="en-US" sz="2200" dirty="0"/>
              <a:t>凡想要保全生命的，必丧掉生命；凡丧掉生命的，必救活生命。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zh-CN" altLang="en-US" sz="2200" dirty="0"/>
              <a:t>马太福音‬</a:t>
            </a:r>
            <a:r>
              <a:rPr lang="en-US" altLang="zh-CN" sz="2200" dirty="0"/>
              <a:t>6:24  “</a:t>
            </a:r>
            <a:r>
              <a:rPr lang="zh-CN" altLang="en-US" sz="2200" dirty="0"/>
              <a:t>一个人不能侍奉两个主；不是恶这个、爱那个，就是重这个、轻那个。你们不能又侍奉　神，又侍奉玛门（“玛门”是“财利”的意思）。”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9:62 </a:t>
            </a:r>
            <a:r>
              <a:rPr lang="zh-CN" altLang="en-US" sz="2200" dirty="0"/>
              <a:t>耶稣说：“手扶着犁向后看的，不配进　神的国。”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TW" altLang="en-US" sz="2200" dirty="0"/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希伯來書‬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12:1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我們既有這許多的見證人，如同雲彩圍着我們，就當放下各樣的重擔，脫去容易纏累我們的罪，存心忍耐，奔那擺在我們前頭的路程，</a:t>
            </a:r>
            <a:r>
              <a:rPr lang="zh-CN" altLang="en-US" sz="2200" dirty="0"/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10400" y="238897"/>
            <a:ext cx="749644" cy="2702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1892" y="238897"/>
            <a:ext cx="510746" cy="637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5" y="4283676"/>
            <a:ext cx="2199502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800" dirty="0">
                <a:latin typeface="+mn-ea"/>
              </a:rPr>
              <a:t>圣经中心人物</a:t>
            </a:r>
            <a:r>
              <a:rPr lang="en-US" altLang="zh-CN" sz="2800" dirty="0">
                <a:latin typeface="+mn-ea"/>
              </a:rPr>
              <a:t>:</a:t>
            </a:r>
            <a:r>
              <a:rPr lang="zh-CN" altLang="en-US" sz="2800" dirty="0">
                <a:latin typeface="+mn-ea"/>
              </a:rPr>
              <a:t> </a:t>
            </a:r>
            <a:r>
              <a:rPr lang="zh-CN" altLang="en-US" sz="3200" dirty="0"/>
              <a:t>耶稣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福音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救恩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愛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罪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審判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公義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申命记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又看见遍地有硫磺，有盐卤，有火迹，没有耕种，没有出产，连草都不生长，好像耶和华在忿怒中所倾覆的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、押玛、洗扁一样。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以赛亚书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1:9 9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若不是万军之耶和华给我们稍留余种，我们早已像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的样子了。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耶利米书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49:18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耶和华说：必无人住在那里，也无人在其中寄居，要像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，和邻近的城邑倾覆的时候一样。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以西结书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16 ,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阿摩司书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 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我实在告诉你们，当审判的日子，所多玛和蛾摩拉所受的，比那城还容易受呢！”</a:t>
            </a:r>
            <a:endParaRPr lang="en-US" altLang="zh-CN" sz="24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‪‪</a:t>
            </a:r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啟示錄‬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他們上來遍滿了全地，圍住聖徒的營與蒙愛的城，就有火從天降下，燒滅了他們。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那迷惑他們的魔鬼被扔在硫磺的火湖裏，就是獸和假先知所在的地方。他們必晝夜受痛苦，直到永永遠遠。</a:t>
            </a:r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‪彼得後書‬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3:10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但主的日子要像賊來到一樣。那日，天必大有響聲廢去，有形質的都要被烈火銷化，地和其上的物都要燒盡了。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這一切既然都要如此銷化，你們為人該當怎樣聖潔，怎樣敬虔，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切切仰望神的日子來到。在那日，天被火燒就銷化了，有形質的都要被烈火鎔化。</a:t>
            </a:r>
            <a:endParaRPr lang="en-US" altLang="zh-TW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彼得后书‬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2:6  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又判定所多玛、蛾摩拉，将二城倾覆，焚烧成灰，作为</a:t>
            </a:r>
            <a:r>
              <a:rPr lang="zh-CN" altLang="en-US" sz="32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后世不敬虔人的鉴戒；</a:t>
            </a:r>
            <a:endParaRPr lang="en-US" altLang="zh-CN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19:30-38 </a:t>
            </a:r>
          </a:p>
          <a:p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罗得因为怕住在琐珥，就同他两个女儿从琐珥上去，住在山里；他和两个女儿住在一个洞里。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大女儿对小女儿说：“我们的父亲老了，地上又无人按着世上的常规进到我们这里。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来！我们可以叫父亲喝酒，与他同寝。这样，我们好从他存留后裔。”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于是，那夜她们叫父亲喝酒，大女儿就进去和她父亲同寝；她几时躺下，几时起来，父亲都不知道。 </a:t>
            </a:r>
            <a:r>
              <a:rPr lang="en-US" altLang="zh-CN" sz="2200" dirty="0">
                <a:latin typeface="+mn-ea"/>
              </a:rPr>
              <a:t>34 </a:t>
            </a:r>
            <a:r>
              <a:rPr lang="zh-CN" altLang="en-US" sz="2200" dirty="0">
                <a:latin typeface="+mn-ea"/>
              </a:rPr>
              <a:t>第二天，大女儿对小女儿说：“我昨夜与父亲同寝。今夜我们再叫他喝酒，你可以进去与他同寝。这样，我们好从父亲存留后裔。” </a:t>
            </a:r>
            <a:r>
              <a:rPr lang="en-US" altLang="zh-CN" sz="2200" dirty="0">
                <a:latin typeface="+mn-ea"/>
              </a:rPr>
              <a:t>35 </a:t>
            </a:r>
            <a:r>
              <a:rPr lang="zh-CN" altLang="en-US" sz="2200" dirty="0">
                <a:latin typeface="+mn-ea"/>
              </a:rPr>
              <a:t>于是，那夜她们又叫父亲喝酒，小女儿起来与她父亲同寝；她几时躺下，几时起来，父亲都不知道。 </a:t>
            </a:r>
            <a:r>
              <a:rPr lang="en-US" altLang="zh-CN" sz="2200" dirty="0">
                <a:latin typeface="+mn-ea"/>
              </a:rPr>
              <a:t>36 </a:t>
            </a:r>
            <a:r>
              <a:rPr lang="zh-CN" altLang="en-US" sz="2200" dirty="0">
                <a:latin typeface="+mn-ea"/>
              </a:rPr>
              <a:t>这样，罗得的两个女儿都从她父亲怀了孕。 </a:t>
            </a:r>
            <a:r>
              <a:rPr lang="en-US" altLang="zh-CN" sz="2200" dirty="0">
                <a:latin typeface="+mn-ea"/>
              </a:rPr>
              <a:t>37 </a:t>
            </a:r>
            <a:r>
              <a:rPr lang="zh-CN" altLang="en-US" sz="2200" dirty="0">
                <a:latin typeface="+mn-ea"/>
              </a:rPr>
              <a:t>大女儿生了儿子，给他起名叫摩押，就是现今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摩押人的始祖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38 </a:t>
            </a:r>
            <a:r>
              <a:rPr lang="zh-CN" altLang="en-US" sz="2200" dirty="0">
                <a:latin typeface="+mn-ea"/>
              </a:rPr>
              <a:t>小女儿也生了儿子，给他起名叫便亚米，就是现今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亚扪人的始祖</a:t>
            </a:r>
            <a:r>
              <a:rPr lang="zh-CN" altLang="en-US" sz="2200" dirty="0">
                <a:latin typeface="+mn-ea"/>
              </a:rPr>
              <a:t>。。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1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9" y="115610"/>
            <a:ext cx="116735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20:1-18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亚伯拉罕从那里向南地迁去，寄居在加低斯和书珥中间的基拉耳。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亚伯拉罕称他的妻撒拉为妹子，基拉耳王亚比米勒差人把撒拉取了去。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latin typeface="+mn-ea"/>
              </a:rPr>
              <a:t>但夜间，　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神来，在梦中对亚比米勒说：“你是个死人哪！因为你取了那女人来；她原是别人的妻子。”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亚比米勒却还没有亲近撒拉；他说：“主啊，连有义的国，你也要毁灭吗？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那人岂不是自己对我说‘她是我的妹子’吗？就是女人也自己说：‘他是我的哥哥。’我做这事是心正手洁的。”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　神在梦中对他说：“我知道你做这事是心中正直；我也拦阻了你，免得你得罪我，所以我不容你沾着她。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现在你把这人的妻子归还他；因为他是先知，他要为你祷告，使你存活。你若不归还他，你当知道，你和你所有的人都必要死。”</a:t>
            </a:r>
          </a:p>
          <a:p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亚比米勒清早起来，召了众臣仆来，将这些事都说给他们听，他们都甚惧怕。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亚比米勒召了亚伯拉罕来，对他说：“你怎么向我这样行呢？我在什么事上得罪了你，你竟使我和我国里的人陷在大罪里？你向我行不当行的事了！”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亚比米勒又对亚伯拉罕说：“你见了什么才做这事呢？”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亚伯拉罕说：“我以为这地方的人总不惧怕　神，必为我妻子的缘故杀我。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况且她也实在是我的妹子；她与我是同父异母，后来作了我的妻子。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当　神叫我离开父家、飘流在外的时候，我对她说：‘我们无论走到什么地方，你可以对人说：他是我的哥哥；这就是你待我的恩典了。</a:t>
            </a:r>
            <a:r>
              <a:rPr lang="zh-CN" altLang="en-US" sz="2200" dirty="0">
                <a:latin typeface="+mn-ea"/>
              </a:rPr>
              <a:t>’”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亚比米勒把牛、羊、仆婢赐给亚伯拉罕，又把他的妻子撒拉归还他。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亚比米勒又说：“看哪，我的地都在你面前，你可以随意居住”；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dirty="0">
                <a:latin typeface="+mn-ea"/>
              </a:rPr>
              <a:t>又对撒拉说：“我给你哥哥一千银子，作为你在阖家人面前遮羞的（“羞”原文作“眼”），你就在众人面前没有不是了。” </a:t>
            </a:r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dirty="0">
                <a:latin typeface="+mn-ea"/>
              </a:rPr>
              <a:t>亚伯拉罕祷告　神，　神就医好了亚比米勒和他的妻子，并他的众女仆，她们便能生育。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因耶和华为亚伯拉罕的妻子撒拉的缘故，已经使亚比米勒家中的妇人不能生育。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2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13" y="262890"/>
            <a:ext cx="1140116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endParaRPr lang="en-US" altLang="zh-CN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亚伯拉罕欺骗亞比米勒，给自己辩解用什么理由？</a:t>
            </a:r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2200" dirty="0"/>
              <a:t>希伯来书‬</a:t>
            </a:r>
            <a:r>
              <a:rPr lang="en-US" altLang="zh-CN" sz="2200" dirty="0"/>
              <a:t>11:1-2,8-19 1 </a:t>
            </a:r>
            <a:r>
              <a:rPr lang="zh-CN" altLang="en-US" sz="2200" dirty="0"/>
              <a:t>信就是所望之事的实底，是未见之事的确据。 </a:t>
            </a:r>
            <a:r>
              <a:rPr lang="en-US" altLang="zh-CN" sz="2200" dirty="0"/>
              <a:t>2 </a:t>
            </a:r>
            <a:r>
              <a:rPr lang="zh-CN" altLang="en-US" sz="2200" dirty="0"/>
              <a:t>古人在这信上得了美好的证据。</a:t>
            </a:r>
            <a:r>
              <a:rPr lang="en-US" altLang="zh-CN" sz="2200" dirty="0"/>
              <a:t>……</a:t>
            </a:r>
          </a:p>
          <a:p>
            <a:r>
              <a:rPr lang="en-US" altLang="zh-CN" sz="2200" dirty="0"/>
              <a:t>8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，蒙召的时候就</a:t>
            </a:r>
            <a:r>
              <a:rPr lang="zh-CN" altLang="en-US" sz="2200" dirty="0">
                <a:solidFill>
                  <a:srgbClr val="FF0000"/>
                </a:solidFill>
              </a:rPr>
              <a:t>遵命出去</a:t>
            </a:r>
            <a:r>
              <a:rPr lang="zh-CN" altLang="en-US" sz="2200" dirty="0"/>
              <a:t>，往将来要得为业的地方去；出去的时候，还不知往哪里去。 </a:t>
            </a:r>
            <a:r>
              <a:rPr lang="en-US" altLang="zh-CN" sz="2200" dirty="0"/>
              <a:t>9 </a:t>
            </a:r>
            <a:r>
              <a:rPr lang="zh-CN" altLang="en-US" sz="2200" dirty="0"/>
              <a:t>他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，就在所</a:t>
            </a:r>
            <a:r>
              <a:rPr lang="zh-CN" altLang="en-US" sz="2200" dirty="0">
                <a:solidFill>
                  <a:srgbClr val="FF0000"/>
                </a:solidFill>
              </a:rPr>
              <a:t>应许之地作客</a:t>
            </a:r>
            <a:r>
              <a:rPr lang="zh-CN" altLang="en-US" sz="2200" dirty="0"/>
              <a:t>，好像在异地居住帐棚，与那同蒙一个应许的以撒、雅各一样。 </a:t>
            </a:r>
            <a:r>
              <a:rPr lang="en-US" altLang="zh-CN" sz="2200" dirty="0"/>
              <a:t>10 </a:t>
            </a:r>
            <a:r>
              <a:rPr lang="zh-CN" altLang="en-US" sz="2200" dirty="0"/>
              <a:t>因为他</a:t>
            </a:r>
            <a:r>
              <a:rPr lang="zh-CN" altLang="en-US" sz="2200" dirty="0">
                <a:solidFill>
                  <a:srgbClr val="FF0000"/>
                </a:solidFill>
              </a:rPr>
              <a:t>等候那座有根基的城</a:t>
            </a:r>
            <a:r>
              <a:rPr lang="zh-CN" altLang="en-US" sz="2200" dirty="0"/>
              <a:t>，就是　神所经营所建造的。 </a:t>
            </a:r>
            <a:r>
              <a:rPr lang="en-US" altLang="zh-CN" sz="2200" dirty="0"/>
              <a:t>11 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，连撒拉自己，虽然过了生育的岁数，还能怀孕，因她以为那应许她的是可信的。 </a:t>
            </a:r>
            <a:r>
              <a:rPr lang="en-US" altLang="zh-CN" sz="2200" dirty="0"/>
              <a:t>12 </a:t>
            </a:r>
            <a:r>
              <a:rPr lang="zh-CN" altLang="en-US" sz="2200" dirty="0"/>
              <a:t>所以从一个仿佛已死的人就生出子孙，如同天上的星那样众多，海边的沙那样无数。</a:t>
            </a:r>
            <a:r>
              <a:rPr lang="en-US" altLang="zh-CN" sz="2200" dirty="0"/>
              <a:t>13 </a:t>
            </a:r>
            <a:r>
              <a:rPr lang="zh-CN" altLang="en-US" sz="2200" dirty="0"/>
              <a:t>这些人都是</a:t>
            </a:r>
            <a:r>
              <a:rPr lang="zh-CN" altLang="en-US" sz="2200" dirty="0">
                <a:solidFill>
                  <a:srgbClr val="FF0000"/>
                </a:solidFill>
              </a:rPr>
              <a:t>存着信心死的，并没有得着所应许的；却从远处望见，且欢喜迎接，又承认自己在世上是客旅，是寄居的。 </a:t>
            </a:r>
            <a:r>
              <a:rPr lang="en-US" altLang="zh-CN" sz="2200" dirty="0">
                <a:solidFill>
                  <a:srgbClr val="FF0000"/>
                </a:solidFill>
              </a:rPr>
              <a:t>14 </a:t>
            </a:r>
            <a:r>
              <a:rPr lang="zh-CN" altLang="en-US" sz="2200" dirty="0">
                <a:solidFill>
                  <a:srgbClr val="FF0000"/>
                </a:solidFill>
              </a:rPr>
              <a:t>说这样话的人是表明自己要找一个家乡。 </a:t>
            </a:r>
            <a:r>
              <a:rPr lang="en-US" altLang="zh-CN" sz="2200" dirty="0">
                <a:solidFill>
                  <a:srgbClr val="FF0000"/>
                </a:solidFill>
              </a:rPr>
              <a:t>15 </a:t>
            </a:r>
            <a:r>
              <a:rPr lang="zh-CN" altLang="en-US" sz="2200" dirty="0">
                <a:solidFill>
                  <a:srgbClr val="FF0000"/>
                </a:solidFill>
              </a:rPr>
              <a:t>他们若想念所离开的家乡，还有可以回去的机会。 </a:t>
            </a:r>
            <a:r>
              <a:rPr lang="en-US" altLang="zh-CN" sz="2200" dirty="0">
                <a:solidFill>
                  <a:srgbClr val="FF0000"/>
                </a:solidFill>
              </a:rPr>
              <a:t>16 </a:t>
            </a:r>
            <a:r>
              <a:rPr lang="zh-CN" altLang="en-US" sz="2200" dirty="0">
                <a:solidFill>
                  <a:srgbClr val="FF0000"/>
                </a:solidFill>
              </a:rPr>
              <a:t>他们却羡慕一个更美的家乡，就是在天上的。所以　神被称为他们的　神，并不以为耻，因为他已经给他们预备了一座城。</a:t>
            </a:r>
            <a:r>
              <a:rPr lang="en-US" altLang="zh-CN" sz="2200" dirty="0"/>
              <a:t>17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</a:t>
            </a:r>
            <a:r>
              <a:rPr lang="zh-CN" altLang="en-US" sz="2200" dirty="0">
                <a:solidFill>
                  <a:srgbClr val="FF0000"/>
                </a:solidFill>
              </a:rPr>
              <a:t>被试验的时候，就把以撒献上</a:t>
            </a:r>
            <a:r>
              <a:rPr lang="zh-CN" altLang="en-US" sz="2200" dirty="0"/>
              <a:t>；这便是那欢喜领受应许的，将自己独生的儿子献上。 </a:t>
            </a:r>
            <a:r>
              <a:rPr lang="en-US" altLang="zh-CN" sz="2200" dirty="0"/>
              <a:t>18 </a:t>
            </a:r>
            <a:r>
              <a:rPr lang="zh-CN" altLang="en-US" sz="2200" dirty="0"/>
              <a:t>论到这儿子，曾有话说：“从以撒生的才要称为你的后裔。” </a:t>
            </a:r>
            <a:r>
              <a:rPr lang="en-US" altLang="zh-CN" sz="2200" dirty="0"/>
              <a:t>19 </a:t>
            </a:r>
            <a:r>
              <a:rPr lang="zh-CN" altLang="en-US" sz="2200" dirty="0">
                <a:solidFill>
                  <a:srgbClr val="FF0000"/>
                </a:solidFill>
              </a:rPr>
              <a:t>他以为　神还能叫人从</a:t>
            </a:r>
            <a:r>
              <a:rPr lang="zh-CN" altLang="en-US" sz="2200" b="1" u="sng" dirty="0">
                <a:solidFill>
                  <a:srgbClr val="FF0000"/>
                </a:solidFill>
              </a:rPr>
              <a:t>死里复活</a:t>
            </a:r>
            <a:r>
              <a:rPr lang="zh-CN" altLang="en-US" sz="2200" dirty="0"/>
              <a:t>；他也仿佛从死中得回他的儿子来。‪‪</a:t>
            </a:r>
            <a:endParaRPr lang="en-US" altLang="zh-CN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信心之父怎么了？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895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Q1: </a:t>
            </a:r>
            <a:r>
              <a:rPr lang="zh-TW" altLang="en-US" sz="2800" dirty="0">
                <a:latin typeface="+mn-ea"/>
              </a:rPr>
              <a:t>亞伯拉罕為他侄兒羅得所處的城市代求，神也答應為十個義人的緣故保存該城。今天你有否為你的時代禱告？你所重視的是物質上的富裕，還是公義、正直？</a:t>
            </a:r>
            <a:endParaRPr lang="en-US" altLang="zh-TW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</a:t>
            </a:r>
            <a:r>
              <a:rPr lang="en-US" altLang="zh-CN" sz="2800" dirty="0">
                <a:latin typeface="+mn-ea"/>
              </a:rPr>
              <a:t>: ?</a:t>
            </a:r>
          </a:p>
          <a:p>
            <a:endParaRPr lang="zh-CN" altLang="en-US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Q2:</a:t>
            </a:r>
            <a:r>
              <a:rPr lang="zh-CN" altLang="en-US" sz="2800" dirty="0">
                <a:latin typeface="+mn-ea"/>
              </a:rPr>
              <a:t>對於羅得這個人，你有何看法？</a:t>
            </a:r>
            <a:endParaRPr lang="en-US" altLang="zh-CN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答：</a:t>
            </a:r>
            <a:r>
              <a:rPr lang="en-US" altLang="zh-CN" sz="2800" dirty="0">
                <a:latin typeface="+mn-ea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彼得后书‬</a:t>
            </a:r>
            <a:r>
              <a:rPr lang="en-US" altLang="zh-CN" sz="2800" dirty="0">
                <a:latin typeface="+mn-ea"/>
              </a:rPr>
              <a:t>2:6 </a:t>
            </a:r>
            <a:r>
              <a:rPr lang="zh-CN" altLang="en-US" sz="28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只搭救了那常为恶人淫行忧伤的义人罗得。（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dirty="0">
                <a:latin typeface="+mn-ea"/>
              </a:rPr>
              <a:t>因为那义人住在他们中间，看见听见他们不法的事，他的义心就天天伤痛。）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61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4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24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</a:t>
            </a:r>
            <a:endParaRPr lang="en-US" sz="4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B0C7-B294-DE33-70C3-E423969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73578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2800" b="1" dirty="0">
                <a:solidFill>
                  <a:srgbClr val="000000"/>
                </a:solidFill>
                <a:latin typeface="system-ui"/>
              </a:rPr>
              <a:t>21</a:t>
            </a:r>
            <a:endParaRPr lang="en-US" altLang="zh-TW" sz="28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TW" sz="28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耶 和 華 按 著 先 前 的 話 眷 顧 撒 拉 ， 便 照 他 所 說 的 給 撒 拉 成 就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亞 伯 拉 罕 年 老 的 時 候 ， 撒 拉 懷 了 孕 ； 到 神 所 說 的 日 期 ， 就 給 亞 伯 拉 罕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給 撒 拉 所 生 的 兒 子 起 名 叫 以 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以 撒 生 下 來 第 八 日 ， 亞 伯 拉 罕 照 著 神 所 吩 咐 的 ， 給 以 撒 行 了 割 禮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兒 子 以 撒 生 的 時 候 ， 亞 伯 拉 罕 年 一 百 歲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撒 拉 說 ： 神 使 我 喜 笑 ， 凡 聽 見 的 必 與 我 一 同 喜 笑 ；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又 說 ： 誰 能 預 先 對 亞 伯 拉 罕 說 撒 拉 要 乳 養 嬰 孩 呢 ？ 因 為 在 他 年 老 的 時 候 ， 我 給 他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孩 子 漸 長 ， 就 斷 了 奶 。 以 撒 斷 奶 的 日 子 ， 亞 伯 拉 罕 設 擺 豐 盛 的 筵 席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時 ， 撒 拉 看 見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埃 及 人 夏 甲 給 亞 伯 拉 罕 所 生 的 兒 子 戲 笑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就 對 亞 伯 拉 罕 說 ： 你 把 這 使 女 和 他 兒 子 趕 出 去 ！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使 女 的 兒 子 不 可 與 我 的 兒 子 以 撒 一 同 承 受 產 業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因 他 兒 子 的 緣 故 很 憂 愁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對 亞 伯 拉 罕 說 ： 你 不 必 為 這 童 子 和 你 的 使 女 憂 愁 。 凡 撒 拉 對 你 說 的 話 ， 你 都 該 聽 從 ；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從 以 撒 生 的 ， 才 要 稱 為 你 的 後 裔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至 於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使 女 的 兒 子 ， 我 也 必 使 他 的 後 裔 成 立 一 國 ， 因 為 他 是 你 所 生 的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清 早 起 來 ， 拿 餅 和 一 皮 袋 水 ， 給 了 夏 甲 ， 搭 在 他 的 肩 上 ， 又 把 孩 子 交 給 他 ， 打 發 他 走 。 夏 甲 就 走 了 ， 在 別 是 巴 的 曠 野 走 迷 了 路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皮 袋 的 水 用 盡 了 ， 夏 甲 就 把 孩 子 撇 在 小 樹 底 下 ，</a:t>
            </a:r>
          </a:p>
          <a:p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自 己 走 開 約 有 一 箭 之 遠 ， 相 對 而 坐 ， 說 ： 我 不 忍 見 孩 子 死 ， 就 相 對 而 坐 ， 放 聲 大 哭 。</a:t>
            </a:r>
            <a:endParaRPr lang="en-US" altLang="zh-TW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zh-TW" alt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6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1214-DAF9-8650-D1D7-4F78A85F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sz="17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sz="17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11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163E-4895-DD2F-49D5-D1FEECDD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altLang="zh-CN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zh-CN" altLang="en-US" sz="5100" b="1" i="0" baseline="30000" dirty="0">
                <a:solidFill>
                  <a:srgbClr val="000000"/>
                </a:solidFill>
                <a:effectLst/>
              </a:rPr>
              <a:t>创世纪</a:t>
            </a:r>
            <a:r>
              <a:rPr lang="en-US" altLang="zh-CN" sz="5100" b="1" i="0" baseline="30000" dirty="0">
                <a:solidFill>
                  <a:srgbClr val="000000"/>
                </a:solidFill>
                <a:effectLst/>
              </a:rPr>
              <a:t>21</a:t>
            </a:r>
            <a:endParaRPr lang="en-US" altLang="zh-TW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神 聽 見 童 子 的 聲 音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； 神 的 使 者 從 天 上 呼 叫 夏 甲 說 ： 夏 甲 ， 你 為 何 這 樣 呢 ？ 不 要 害 怕 ， 神 已 經 聽 見 童 子 的 聲 音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起 來 ！ 把 童 子 抱 在 懷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原 文 作 手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中 ， 我 必 使 他 的 後 裔 成 為 大 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使 夏 甲 的 眼 睛 明 亮 ， 他 就 看 見 一 口 水 井 ， 便 去 將 皮 袋 盛 滿 了 水 ， 給 童 子 喝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保 佑 童 子 ， 他 就 漸 長 ， 住 在 曠 野 ， 成 了 弓 箭 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他 住 在 巴 蘭 的 曠 野 ； 他 母 親 從 埃 及 地 給 他 娶 了 一 個 妻 子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那 時 候 ， 亞 比 米 勒 同 他 軍 長 非 各 對 亞 伯 拉 罕 說 ： 凡 你 所 行 的 事 都 有 神 的 保 佑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我 願 你 如 今 在 這 裡 指 著 神 對 我 起 誓 ， 不 要 欺 負 我 與 我 的 兒 子 ， 並 我 的 子 孫 。 我 怎 樣 厚 待 了 你 ， 你 也 要 照 樣 厚 待 我 與 你 所 寄 居 這 地 的 民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說 ： 我 情 願 起 誓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從 前 ， 亞 比 米 勒 的 僕 人 霸 佔 了 一 口 水 井 ， 亞 伯 拉 罕 為 這 事 指 責 亞 比 米 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說 ： 誰 做 這 事 ， 我 不 知 道 ， 你 也 沒 有 告 訴 我 ， 今 日 我 才 聽 見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羊 和 牛 給 了 亞 比 米 勒 ， 二 人 就 彼 此 立 約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七 隻 母 羊 羔 另 放 在 一 處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問 亞 伯 拉 罕 說 ： 你 把 這 七 隻 母 羊 羔 另 放 在 一 處 ， 是 甚 麼 意 思 呢 ？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說 ： 你 要 從 我 手 裡 受 這 七 隻 母 羊 羔 ， 作 我 挖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口 井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的 證 據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所 以 他 給 那 地 方 起 名 叫 別 是 巴 ， 因 為 他 們 二 人 在 那 裡 起 了 誓 。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別 是 巴 就 是 盟 誓 的 井 的 意 思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們 在 別 是 巴 立 了 約 ， 亞 比 米 勒 就 同 他 軍 長 非 各 起 身 回 非 利 士 地 去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別 是 巴 栽 上 一 棵 垂 絲 柳 樹 ， 又 在 那 裡 求 告 耶 和 華 ─ 永 生 神 的 名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非 利 士 人 的 地 寄 居 了 多 日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4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3C0DA3-DB16-2140-5191-9D9C71918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3" y="446404"/>
            <a:ext cx="3602820" cy="49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E729BA-9253-6E17-B3EC-10C7F3A1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6" y="548640"/>
            <a:ext cx="5413633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823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0217-CA96-57B0-7BA3-87E1D3D7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22</a:t>
            </a:r>
          </a:p>
          <a:p>
            <a:pPr algn="l"/>
            <a:r>
              <a:rPr lang="en-US" altLang="zh-TW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些 事 以 後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神 要 試 驗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， 就 呼 叫 他 說 ：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神 說 ： 你 帶 著 你 的 兒 子 ，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你 獨 生 的 兒 子 ， 你 所 愛 的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往 摩 利 亞 地 去 ， 在 我 所 要 指 示 你 的 山 上 ， 把 他 獻 為 燔 祭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清 早 起 來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備 上 驢 ， 帶 著 兩 個 僕 人 和 他 兒 子 以 撒 ， 也 劈 好 了 燔 祭 的 柴 ， 就 起 身 往 神 所 指 示 他 的 地 方 去 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到 了 第 三 日 ， 亞 伯 拉 罕 舉 目 遠 遠 的 看 見 那 地 方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對 他 的 僕 人 說 ： 你 們 和 驢 在 此 等 候 ， 我 與 童 子 往 那 裡 去 拜 一 拜 ， 就 回 到 你 們 這 裡 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把 燔 祭 的 柴 放 在 他 兒 子 以 撒 身 上 ， 自 己 手 裡 拿 著 火 與 刀 ； 於 是 二 人 同 行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撒 對 他 父 親 亞 伯 拉 罕 說 ： 父 親 哪 ！ 亞 伯 拉 罕 說 ： 我 兒 ， 我 在 這 裡 。 以 撒 說 ： 請 看 ， 火 與 柴 都 有 了 ， 但 燔 祭 的 羊 羔 在 那 裡 呢 ？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說 ： 我 兒 ， 神 必 自 己 預 備 作 燔 祭 的 羊 羔 。 於 是 二 人 同 行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他 們 到 了 神 所 指 示 的 地 方 ， 亞 伯 拉 罕 在 那 裡 築 壇 ， 把 柴 擺 好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捆 綁 他 的 兒 子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放 在 壇 的 柴 上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伸 手 拿 刀 ， 要 殺 他 的 兒 子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從 天 上 呼 叫 他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說 ： 亞 伯 拉 罕 ！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天 使 說 ： 你 不 可 在 這 童 子 身 上 下 手 。 一 點 不 可 害 他 ！ 現 在 我 知 道 你 是 敬 畏 神 的 了 ； 因 為 你 沒 有 將 你 的 兒 子 ， 就 是 你 獨 生 的 兒 子 ， 留 下 不 給 我 。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92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2E7D-76D1-B808-3A53-B58F8700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431"/>
            <a:ext cx="10515600" cy="560253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3800" b="1" i="0" baseline="3000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endParaRPr lang="en-US" altLang="zh-TW" sz="3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舉 目 觀 看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不 料 ， 有 一 隻 公 羊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兩 角 扣 在 稠 密 的 小 樹 中 ， 亞 伯 拉 罕 就 取 了 那 隻 公 羊 來 ， 獻 為 燔 祭 ， 代 替 他 的 兒 子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給 那 地 方 起 名 叫 耶 和 華 以 勒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意 思 就 是 耶 和 華 必 預 備 的 意 思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直 到 今 日 人 還 說 ： 在 耶 和 華 的 山 上 必 有 預 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第 二 次 從 天 上 呼 叫 亞 伯 拉 罕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說 ： 你 既 行 了 這 事 ， 不 留 下 你 的 兒 子 ， 就 是 你 獨 生 的 兒 子 ， 我 便 指 著 自 己 起 誓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論 福 ， 我 必 賜 大 福 給 你 ； 論 子 孫 ， 我 必 叫 你 的 子 孫 多 起 來 ， 如 同 天 上 的 星 ， 海 邊 的 沙 。 你 子 孫 必 得 著 仇 敵 的 城 門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且 地 上 萬 國 都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必 因 你 的 後 裔 得 福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因 為 你 聽 從 了 我 的 話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亞 伯 拉 罕 回 到 他 僕 人 那 裡 ， 他 們 一 同 起 身 往 別 是 巴 去 ， 亞 伯 拉 罕 就 住 在 別 是 巴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事 以 後 ， 有 人 告 訴 亞 伯 拉 罕 說 ： 密 迦 給 你 兄 弟 拿 鶴 生 了 幾 個 兒 子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長 子 是 烏 斯 ， 他 的 兄 弟 是 布 斯 和 亞 蘭 的 父 親 基 母 利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基 薛 、 哈 瑣 、 必 達 、 益 拉 、 彼 土 利 （ 彼 土 利 生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利 百 加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）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八 個 人 都 是 密 迦 給 亞 伯 拉 罕 的 兄 弟 拿 鶴 生 的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拿 鶴 的 妾 名 叫 流 瑪 ， 生 了 提 八 、 迦 含 、 他 轄 ， 和 瑪 迦 。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B055-C7F0-5012-5A41-4CDC3204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1378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</a:p>
          <a:p>
            <a:pPr algn="l"/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1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享 壽 一 百 二 十 七 歲 ， 這 是 撒 拉 一 生 的 歲 數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死 在 迦 南 地 的 基 列 亞 巴 ， 就 是 希 伯 崙 。 亞 伯 拉 罕 為 他 哀 慟 哭 號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後 來 亞 伯 拉 罕 從 死 人 面 前 起 來 ， 對 赫 人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在 你 們 中 間 是 外 人 ， 是 寄 居 的 。 求 你 們 在 這 裡 給 我 一 塊 地 ， 我 好 埋 葬 我 的 死 人 ， 使 他 不 在 我 眼 前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赫 人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你 在 我 們 中 間 是 一 位 尊 大 的 王 子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只 管 在 我 們 最 好 的 墳 地 裡 埋 葬 你 的 死 人 ； 我 們 沒 有 一 人 不 容 你 在 他 的 墳 地 裡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起 來 ， 向 那 地 的 赫 人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對 他 們 說 ： 你 們 若 有 意 叫 我 埋 葬 我 的 死 人 ， 使 他 不 在 我 眼 前 ， 就 請 聽 我 的 話 ， 為 我 求 瑣 轄 的 兒 子 以 弗 崙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把 田 頭 上 那 麥 比 拉 洞 給 我 ； 他 可 以 按 著 足 價 賣 給 我 ， 作 我 在 你 們 中 間 的 墳 地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當 時 以 弗 崙 正 坐 在 赫 人 中 間 。 於 是 ， 赫 人 以 弗 崙 在 城 門 出 入 的 赫 人 面 前 對 亞 伯 拉 罕 說 ：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赫人的托词是为了阻止亚伯拉罕拥有永久的土地产权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E80F-ABEF-1F68-6F6A-5DA98C1B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54"/>
            <a:ext cx="10515600" cy="5438409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创世纪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23</a:t>
            </a:r>
            <a:endParaRPr lang="en-US" altLang="zh-TW" sz="4000" b="1" i="0" baseline="3000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不 然 ， 我 主 請 聽 。 我 送 給 你 這 塊 田 ， 連 田 間 的 洞 也 送 給 你 ， 在 我 同 族 的 人 面 前 都 給 你 ， 可 以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在 那 地 的 人 民 面 前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在 他 們 面 前 對 以 弗 崙 說 ： 你 若 應 允 ， 請 聽 我 的 話 。 我 要 把 田 價 給 你 ， 求 你 收 下 ， 我 就 在 那 裡 埋 葬 我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弗 崙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值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四 百 舍 客 勒 銀 子 的 一 塊 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在 你 我 中 間 還 算 甚 麼 呢 ？ 只 管 埋 葬 你 的 死 人 罷 ！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聽 從 了 以 弗 崙 ， 照 著 他 在 赫 人 面 前 所 說 的 話 ， 把 買 賣 通 用 的 銀 子 平 了 四 百 舍 客 勒 給 以 弗 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， 麥 比 拉 、 幔 利 前 、 以 弗 崙 的 那 塊 田 和 其 中 的 洞 ， 並 田 間 四 圍 的 樹 木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都 定 準 歸 與 亞 伯 拉 罕 ， 乃 是 他 在 赫 人 面 前 並 城 門 出 入 的 人 面 前 買 妥 的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此 後 ， 亞 伯 拉 罕 把 他 妻 子 撒 拉 埋 葬 在 迦 南 地 幔 利 前 的 麥 比 拉 田 間 的 洞 裡 。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〈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幔 利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希 伯 崙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〉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從 此 ， 那 塊 田 和 田 間 的 洞 就 藉 著 赫 人 定 準 歸 與 亞 伯 拉 罕 作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墳 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0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CA16-038F-CC02-388F-01AD4F53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以撒与以实马利， 属灵与属肉属血气的人生</a:t>
            </a:r>
            <a:endParaRPr lang="en-US" altLang="zh-CN" dirty="0"/>
          </a:p>
          <a:p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信徒不當再靠血氣肉體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信徒所該有的屬靈生活</a:t>
            </a:r>
            <a:endParaRPr lang="en-US" dirty="0"/>
          </a:p>
          <a:p>
            <a:r>
              <a:rPr lang="zh-CN" altLang="en-US" dirty="0"/>
              <a:t>生活中如何保守属灵的人生？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0372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F9C4-895F-9150-A35E-F31A1142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algn="ctr"/>
            <a:r>
              <a:rPr lang="zh-CN" altLang="en-US" dirty="0"/>
              <a:t>课堂提问及分享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85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4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11/12/2023</a:t>
            </a:r>
            <a:endParaRPr lang="zh-CN" altLang="en-US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2621-D33B-3D96-26B2-9768CD2C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06"/>
            <a:ext cx="10515600" cy="56716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亚伯拉罕老迈了，年事已高，耶和华在一切事上都赐福给他。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亚伯拉罕对他家中最老的，管理他所有产业的那仆人说：“请把你的手放在我的大腿底下。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我要你指着耶和华天地的神起誓，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不可从我现在居住的迦南人中，为我的儿子娶他们的女子为妻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你却要到我的故乡、我的亲族那里去，为我的儿子以撒娶妻。”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仆人问亚伯拉罕：“如果那女子不愿跟我到这地方来，我必须把你的儿子带回你原出之地去吗？”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亚伯拉罕对他说：“你要谨慎，切不可带我的儿子回到那里去。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耶和华天上的神，就是领我离开我的父家和我亲族之地，曾经对我说话，又向我起誓的那位说：‘我必把这地赐给你的后裔。’他必在你前面差派他的使者，你就可以从那里为我的儿子娶妻。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如果那女子不愿跟你来，我叫你所起的这誓就与你无关了。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只是不可带我的儿子回到那里去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。”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于是，仆人把手放在他主人亚伯拉罕的大腿下，为这事向亚伯拉罕起誓。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那仆人从他主人的骆驼里取了十匹骆驼，带着主人各样的美物，起程往两河之间的亚兰去，到了拿鹤的城。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黄昏时分，女人出来打水的时候，那仆人就叫骆驼跪在城外的水井旁边，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然后祷告说：“耶和华我主人亚伯拉罕的神啊，求你今日使我遇见好机会，施慈爱给我的主人亚伯拉罕。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我现在站在水泉旁边，城内居民的女儿正出来打水。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我对哪一个少女说：‘请你放下水瓶来，让我喝点水。’如果她回答：‘请喝，我也给你的骆驼喝。’愿那少女就作你选定给你仆人以撒的妻子。这样，我就知道你施慈爱给我的主人了。”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话还没有说完，不料，利百加肩头上扛着水瓶出来了。利百加是彼土利所生的。彼土利是亚伯拉罕兄弟拿鹤的妻子密迦的儿子。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那少女容貌非常美丽，还是个处女，没有男人亲近过她。她下到水泉那里，打满了水瓶，又上来。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9164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FF88-B235-5AE9-8053-F1664049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36" y="126466"/>
            <a:ext cx="10515600" cy="5334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仆人就跑去迎着她，说：“请你把瓶里的水给我喝一点。”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那少女回答：“我主请喝。”就急忙把水瓶拿下来，托在手上给他喝。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他喝足了，少女就说：“我也要为你的骆驼打水，直到牠们都喝足了。”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于是急忙把水瓶里的水倒在槽里，又跑到井旁去打水，给他所有的骆驼打上水来。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那人一句话也不说，只注视着她，要知道耶和华使他的道路亨通不亨通。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骆驼喝足了，那人就拿出一个重近六克的金鼻环，戴在她的鼻子上，又拿出两个重一百一十四克的金手镯，套在她的手上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然后问她：“请你告诉我，你是谁的女儿？你父亲的家里有地方给我们住宿没有？”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她回答：“我是密迦给拿鹤所生的儿子彼土利的女儿。”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她又说：“我们有很多粮草和饲料，也有住宿的地方。”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那人就跪下敬拜耶和华，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说：“耶和华我主人亚伯拉罕的神是应当称颂的，因为他不断以慈爱和信实待我的主人；耶和华也一路引导我，到了我主人的兄弟家里。”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那少女就跑回去，把这些事都告诉了她母亲家里的人。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利百加有一个哥哥，名叫拉班。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他看见了妹妹的鼻环和手上的手镯，又听见了妹妹利百加说：“那人对我这样这样说”，就跑去见外面水泉旁边的那人。他来到那人跟前的时候，见他仍然站在骆驼旁边的水泉那里。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拉班说：“你这蒙耶和华赐福的，请进来吧，为甚么站在外面呢？我已经收拾好了房间，也为骆驼预备了地方。”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那人就进了拉班的家。拉班卸了骆驼，拿粮草和饲料给骆驼吃，又拿水给那人和与他同来的人洗脚。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6273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7EB6C-C319-10BB-0B00-DD4036D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44"/>
            <a:ext cx="10515600" cy="5286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然后在他面前摆上食物，但那人说：“除非等我说完了我的事，我不会吃。”拉班说：“请说。”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那人说：“我是亚伯拉罕的仆人。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耶和华厚厚地赐福我主人，他就昌大起来；耶和华又赐给他羊群、牛群、金银、仆婢、骆驼和驴。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我主人的妻子撒拉年老的时候，给我主人生了一个儿子。我主人也把他一切所有的都给了这个儿子。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我主人要我起誓，说：‘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你不可从我现在居住的迦南地中，为我的儿子娶迦南的女子为妻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你要到我的父家，和我的族人那里去，为我的儿子娶一个妻子。’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我问我主人：‘如果那女子不愿跟我回来呢？’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他回答：‘我行事为人都在他面前的耶和华，必差派他的使者与你同去，使你的道路亨通，你就可以从我的族人和我的父家，给我的儿子娶一个妻子。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只要你到了我的族人那里去，我叫你起的誓就与你无关；他们若不把女子交给你，我叫你起的誓也与你无关。’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我今天到了水泉那里，就说：‘耶和华我主人亚伯拉罕的　神啊，你若叫我所走的道路亨通，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那么，我现在站在水泉旁边，但愿有一个少女出来打水，我要对她说：“请你把瓶里的水给我喝一点。”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她若对我说：“你请喝，我还要打水给你的骆驼喝。”愿那女子就作耶和华给我主人的儿子所选定的妻子。’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我心里的话还没有说完，利百加就肩头扛着水瓶出来了，她下到水泉那里去打水；我就对她说：‘请给我水喝。’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她急忙从肩上拿下水瓶来，说：‘请喝，我还要给你的骆驼喝。’我喝了，她也打水给我的骆驼喝。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于是我问她，说：‘你是谁的女儿？’她回答：‘我是密迦给拿鹤所生的儿子彼土利的女儿。’我就把鼻环戴在她的鼻子上，把手镯套在她的两手上。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然后我跪下敬拜耶和华，称颂耶和华我主人亚伯拉罕的　神，因为他引导我走恰当的路，使我得到我主人的兄弟的孙女，作我主人的儿子的妻子。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20594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32D5-0104-DA54-86F6-38C9B29E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34"/>
            <a:ext cx="10515600" cy="533475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现在你们若愿意以慈爱和信实待我的主人，就请告诉我。如果不愿意，也请你们告诉我；使我可以知道怎样行。”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拉班和彼土利回答，说：“这事既然出于耶和华，我们就不能对你说好说歹。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看哪，利百加就在你面前，你可以把她带去，照着耶和华所说的，作你主人儿子的妻子。”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亚伯拉罕的仆人听到了他们这些话，就俯伏在地敬拜耶和华。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那仆人拿出金器、银器和衣服送给利百加，又把贵重的礼物送给她的哥哥和她的母亲。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然后，仆人和与他同来的人才吃喝，并且住了一夜。他们早晨起来，仆人就说：“请打发我回到我主人那里去吧！”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利百加的哥哥和母亲说：“让这女孩子和我们同住多几天，或是十天，然后她可以离去。”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仆人回答他们：“你们不要挽留我，耶和华既然使我的道路亨通，就请打发我回到我主人那里去。”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他们说：“我们可以把那女孩子叫来，问问她的意思。”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他们把利百加叫了来，问她：“你愿意与这人同去吗？”她回答：“我愿意去。”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于是，他们把自己的妹妹利百加，她的乳母和亚伯拉罕的仆人，以及同来的人，都打发走了。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他们给利百加祝福，对她说：“我们的妹妹啊，愿你作千万人之母；愿你的后裔，占领仇敌的城门。”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利百加和她的众使女就起来，骑上骆驼，跟着那人走；那仆人就带着利百加走了。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那时，以撒刚从庇耳．拉海．莱回来，他原本是住在南地的。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黄昏的时候，以撒出来田间默想。他举目观看，忽然看见来了些骆驼。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利百加举目观看，看见了以撒，就下了骆驼，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问那仆人：“在田间走来迎接我们的这人是谁？”仆人回答：“他是我的主人。”利百加就拿面纱蒙在面上。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仆人把所作的一切事，都告诉以撒。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以撒领利百加进了他母亲撒拉的帐棚，并且娶了她。利百加就作了以撒的妻子。以撒爱利百加。以撒自从他母亲去世后，这才得了安慰。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632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DF4A-BF34-0589-F4A6-1D5FD5B7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10515600" cy="5084763"/>
          </a:xfrm>
        </p:spPr>
        <p:txBody>
          <a:bodyPr>
            <a:normAutofit/>
          </a:bodyPr>
          <a:lstStyle/>
          <a:p>
            <a:r>
              <a:rPr lang="zh-CN" altLang="en-US" dirty="0"/>
              <a:t>婚姻目的</a:t>
            </a:r>
            <a:endParaRPr lang="en-US" altLang="zh-CN" dirty="0"/>
          </a:p>
          <a:p>
            <a:pPr lvl="1"/>
            <a:r>
              <a:rPr lang="zh-CN" altLang="en-US" sz="1800" dirty="0"/>
              <a:t>生养：创一</a:t>
            </a:r>
            <a:r>
              <a:rPr lang="en-US" altLang="zh-CN" sz="1800" dirty="0"/>
              <a:t>27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要生养众多，遍满地面，治理这地”</a:t>
            </a:r>
            <a:endParaRPr lang="en-US" altLang="zh-CN" sz="1800" dirty="0"/>
          </a:p>
          <a:p>
            <a:pPr lvl="1"/>
            <a:r>
              <a:rPr lang="zh-CN" altLang="en-US" sz="1800" dirty="0"/>
              <a:t>彼此帮助：创二</a:t>
            </a:r>
            <a:r>
              <a:rPr lang="en-US" altLang="zh-CN" sz="1800" dirty="0"/>
              <a:t>18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那人独 居不好 ，我要为他造一个配偶帮助他”</a:t>
            </a:r>
            <a:endParaRPr lang="en-US" altLang="zh-CN" sz="1800" dirty="0"/>
          </a:p>
          <a:p>
            <a:pPr lvl="1"/>
            <a:r>
              <a:rPr lang="zh-CN" altLang="en-US" sz="1800" dirty="0"/>
              <a:t>一同承受生命之恩：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彼前三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7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你们做丈夫的，也要按情理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2" tooltip="See footnote a"/>
              </a:rPr>
              <a:t>a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和妻子同住，因她比你软弱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3" tooltip="See footnote b"/>
              </a:rPr>
              <a:t>b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en-US" sz="1800" dirty="0">
                <a:solidFill>
                  <a:srgbClr val="000000"/>
                </a:solidFill>
                <a:latin typeface="system-ui"/>
              </a:rPr>
              <a:t>，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与你一同承受生命之恩的，所以要敬重她。</a:t>
            </a:r>
            <a:endParaRPr lang="en-US" altLang="zh-CN" sz="1800" dirty="0"/>
          </a:p>
          <a:p>
            <a:pPr lvl="1"/>
            <a:r>
              <a:rPr lang="zh-CN" altLang="en-US" sz="1800" dirty="0"/>
              <a:t>防止犯罪：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林前七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2 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但要免淫乱的事，男子当各有自己的妻子；女子也当各有自己的丈夫”</a:t>
            </a:r>
            <a:endParaRPr lang="en-US" altLang="zh-CN" sz="1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zh-CN" alt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林前七</a:t>
            </a:r>
            <a:r>
              <a:rPr lang="en-US" altLang="zh-CN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7-9 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</a:t>
            </a:r>
            <a:r>
              <a:rPr lang="zh-CN" altLang="en-US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我愿意众人像我一样；只是各人领受神的恩赐，一个是这样，一个是那样。我对着没有嫁娶的和寡妇说，若他们常像我就好倘若自己禁止不住，就可以嫁娶。与其欲火攻心，倒不如嫁娶为妙。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”</a:t>
            </a: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inherit"/>
              </a:rPr>
              <a:t>一个人能持守独身、免淫乱的事，是神的恩赐。各人要认清神的恩赐，没有这恩赐的不该尝试守独身，以免给魔鬼留地步。</a:t>
            </a:r>
            <a:endParaRPr lang="zh-CN" altLang="en-US" sz="1800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17136</TotalTime>
  <Words>48655</Words>
  <Application>Microsoft Office PowerPoint</Application>
  <PresentationFormat>Widescreen</PresentationFormat>
  <Paragraphs>1657</Paragraphs>
  <Slides>148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148</vt:i4>
      </vt:variant>
    </vt:vector>
  </HeadingPairs>
  <TitlesOfParts>
    <vt:vector size="173" baseType="lpstr">
      <vt:lpstr>Cardo</vt:lpstr>
      <vt:lpstr>DengXian</vt:lpstr>
      <vt:lpstr>DengXian</vt:lpstr>
      <vt:lpstr>等线 Light</vt:lpstr>
      <vt:lpstr>inherit</vt:lpstr>
      <vt:lpstr>KaiTi</vt:lpstr>
      <vt:lpstr>PMingLiU</vt:lpstr>
      <vt:lpstr>PMingLiU</vt:lpstr>
      <vt:lpstr>SimHei</vt:lpstr>
      <vt:lpstr>SimSun</vt:lpstr>
      <vt:lpstr>system-ui</vt:lpstr>
      <vt:lpstr>Arial</vt:lpstr>
      <vt:lpstr>Calibri</vt:lpstr>
      <vt:lpstr>Calibri Light</vt:lpstr>
      <vt:lpstr>Courier New</vt:lpstr>
      <vt:lpstr>Montserrat</vt:lpstr>
      <vt:lpstr>Roboto Condensed</vt:lpstr>
      <vt:lpstr>Source Sans Pro</vt:lpstr>
      <vt:lpstr>Verdana</vt:lpstr>
      <vt:lpstr>Wingdings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sam yu</cp:lastModifiedBy>
  <cp:revision>158</cp:revision>
  <cp:lastPrinted>2023-09-27T07:49:12Z</cp:lastPrinted>
  <dcterms:created xsi:type="dcterms:W3CDTF">2022-08-27T00:29:31Z</dcterms:created>
  <dcterms:modified xsi:type="dcterms:W3CDTF">2023-11-26T05:25:29Z</dcterms:modified>
</cp:coreProperties>
</file>