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Caveat"/>
      <p:regular r:id="rId15"/>
      <p:bold r:id="rId16"/>
    </p:embeddedFont>
    <p:embeddedFont>
      <p:font typeface="Constantia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jm4FkDkbZmoEmCk7dprKM+LfEc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nstantia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veat-regular.fntdata"/><Relationship Id="rId14" Type="http://schemas.openxmlformats.org/officeDocument/2006/relationships/slide" Target="slides/slide9.xml"/><Relationship Id="rId17" Type="http://schemas.openxmlformats.org/officeDocument/2006/relationships/font" Target="fonts/Constantia-regular.fntdata"/><Relationship Id="rId16" Type="http://schemas.openxmlformats.org/officeDocument/2006/relationships/font" Target="fonts/Cave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nstantia-italic.fntdata"/><Relationship Id="rId6" Type="http://schemas.openxmlformats.org/officeDocument/2006/relationships/slide" Target="slides/slide1.xml"/><Relationship Id="rId18" Type="http://schemas.openxmlformats.org/officeDocument/2006/relationships/font" Target="fonts/Constantia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be9dd2d59d_0_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gbe9dd2d59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be9dd2d59d_0_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e9dd2d59d_0_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e9dd2d59d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be9dd2d59d_0_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e9dd2d59d_0_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e9dd2d59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be9dd2d59d_0_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e9dd2d59d_0_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e9dd2d59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be9dd2d59d_0_4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e9dd2d59d_0_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be9dd2d59d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be9dd2d59d_0_4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be9dd2d59d_0_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be9dd2d59d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be9dd2d59d_0_3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600"/>
              <a:buFont typeface="Calibri"/>
              <a:buNone/>
              <a:defRPr b="0" sz="26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2" name="Google Shape;72;p15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3" name="Google Shape;73;p15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Calibri"/>
              <a:buNone/>
              <a:defRPr b="1" sz="2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78" name="Google Shape;78;p15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dk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9" name="Google Shape;79;p15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0" name="Google Shape;80;p15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6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17" name="Google Shape;17;p6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6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6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/>
          <p:nvPr>
            <p:ph type="ctrTitle"/>
          </p:nvPr>
        </p:nvSpPr>
        <p:spPr>
          <a:xfrm>
            <a:off x="381000" y="1219200"/>
            <a:ext cx="8534400" cy="3951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000"/>
              <a:buFont typeface="Calibri"/>
              <a:buNone/>
            </a:pPr>
            <a:r>
              <a:rPr lang="zh-TW" sz="60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何西阿书第六讲：</a:t>
            </a:r>
            <a:endParaRPr sz="6000">
              <a:solidFill>
                <a:srgbClr val="FFC000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000"/>
              <a:buFont typeface="Calibri"/>
              <a:buNone/>
            </a:pPr>
            <a:r>
              <a:rPr lang="zh-TW" sz="60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神对以色列民发怒</a:t>
            </a:r>
            <a:endParaRPr sz="6000">
              <a:solidFill>
                <a:srgbClr val="FFC000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000"/>
              <a:buFont typeface="Calibri"/>
              <a:buNone/>
            </a:pPr>
            <a:r>
              <a:rPr lang="zh-TW" sz="40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（第五章）</a:t>
            </a:r>
            <a:endParaRPr sz="4000">
              <a:solidFill>
                <a:srgbClr val="FFC000"/>
              </a:solidFill>
              <a:latin typeface="KaiTi"/>
              <a:ea typeface="KaiTi"/>
              <a:cs typeface="KaiTi"/>
              <a:sym typeface="KaiT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/>
          <p:nvPr/>
        </p:nvSpPr>
        <p:spPr>
          <a:xfrm>
            <a:off x="609600" y="1371600"/>
            <a:ext cx="7848600" cy="49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以色列民（祭司，民众，王家）的失败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信仰上的失败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道德上的失败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政治上的失败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神的责罚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蛀虫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狮子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回到原处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出路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神 看似离开，实在等待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KaiTi"/>
              <a:buChar char="●"/>
            </a:pPr>
            <a:r>
              <a:rPr lang="zh-TW" sz="24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民 自觉有罪，寻求主面</a:t>
            </a:r>
            <a:endParaRPr sz="24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05" name="Google Shape;105;p2"/>
          <p:cNvSpPr txBox="1"/>
          <p:nvPr>
            <p:ph type="ctrTitle"/>
          </p:nvPr>
        </p:nvSpPr>
        <p:spPr>
          <a:xfrm>
            <a:off x="304800" y="228600"/>
            <a:ext cx="8534400" cy="8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800"/>
              <a:buFont typeface="KaiTi"/>
              <a:buNone/>
            </a:pPr>
            <a:b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</a:br>
            <a:b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</a:br>
            <a: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何西阿书第五章 —— </a:t>
            </a:r>
            <a: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神对以色列民</a:t>
            </a:r>
            <a: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发怒</a:t>
            </a:r>
            <a:endParaRPr sz="2800">
              <a:solidFill>
                <a:srgbClr val="FFC000"/>
              </a:solidFill>
              <a:latin typeface="KaiTi"/>
              <a:ea typeface="KaiTi"/>
              <a:cs typeface="KaiTi"/>
              <a:sym typeface="KaiT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e9dd2d59d_0_3"/>
          <p:cNvSpPr/>
          <p:nvPr/>
        </p:nvSpPr>
        <p:spPr>
          <a:xfrm>
            <a:off x="609600" y="1371600"/>
            <a:ext cx="7848600" cy="52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1 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“</a:t>
            </a:r>
            <a:r>
              <a:rPr lang="zh-TW" sz="2200">
                <a:solidFill>
                  <a:srgbClr val="00FFFF"/>
                </a:solidFill>
                <a:latin typeface="KaiTi"/>
                <a:ea typeface="KaiTi"/>
                <a:cs typeface="KaiTi"/>
                <a:sym typeface="KaiTi"/>
              </a:rPr>
              <a:t>众祭司啊，要听我的话！以色列家啊，要留心听！王家啊，要侧耳而听！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审判要临到你们，因你们在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米斯巴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如网罗，在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他泊山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如铺张的网。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2 这些悖逆的人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肆行杀戮，罪孽极深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，我却斥责他们众人。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3 以法莲为我所知，以色列不能向我隐藏。</a:t>
            </a:r>
            <a:r>
              <a:rPr lang="zh-TW" sz="220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以法莲哪，现在你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行淫</a:t>
            </a:r>
            <a:r>
              <a:rPr lang="zh-TW" sz="220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了，以色列被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玷污</a:t>
            </a:r>
            <a:r>
              <a:rPr lang="zh-TW" sz="220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了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4 </a:t>
            </a:r>
            <a:r>
              <a:rPr lang="zh-TW" sz="2200">
                <a:solidFill>
                  <a:srgbClr val="00FFFF"/>
                </a:solidFill>
                <a:latin typeface="KaiTi"/>
                <a:ea typeface="KaiTi"/>
                <a:cs typeface="KaiTi"/>
                <a:sym typeface="KaiTi"/>
              </a:rPr>
              <a:t>他们所行的使他们不能归向神，因有淫心在他们里面，他们也不认识耶和华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5 以色列的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骄傲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当面见证自己，故此，以色列和以法莲必因自己的罪孽跌倒，犹大也必与他们一同跌倒。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6 他们必牵着牛羊去寻求耶和华却寻不见，他已经转去离开他们。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7 他们向耶和华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行事诡诈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，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生了私子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，到了月朔他们与他们的地业必被吞灭。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12" name="Google Shape;112;gbe9dd2d59d_0_3"/>
          <p:cNvSpPr txBox="1"/>
          <p:nvPr>
            <p:ph type="ctrTitle"/>
          </p:nvPr>
        </p:nvSpPr>
        <p:spPr>
          <a:xfrm>
            <a:off x="304800" y="228600"/>
            <a:ext cx="8534400" cy="8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800"/>
              <a:buFont typeface="KaiTi"/>
              <a:buNone/>
            </a:pPr>
            <a: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以色列民</a:t>
            </a:r>
            <a: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信仰和道德上</a:t>
            </a:r>
            <a: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的</a:t>
            </a:r>
            <a:r>
              <a:rPr lang="zh-TW" sz="28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失败</a:t>
            </a:r>
            <a:endParaRPr sz="2800">
              <a:solidFill>
                <a:srgbClr val="FFC000"/>
              </a:solidFill>
              <a:latin typeface="KaiTi"/>
              <a:ea typeface="KaiTi"/>
              <a:cs typeface="KaiTi"/>
              <a:sym typeface="KaiT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e9dd2d59d_0_2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以色列民信仰和道德上的失败</a:t>
            </a:r>
            <a:endParaRPr/>
          </a:p>
        </p:txBody>
      </p:sp>
      <p:sp>
        <p:nvSpPr>
          <p:cNvPr id="119" name="Google Shape;119;gbe9dd2d59d_0_29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祭司，民众，王家，各个阶层都犯罪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信仰上的失败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○"/>
            </a:pPr>
            <a:r>
              <a:rPr lang="zh-TW">
                <a:latin typeface="KaiTi"/>
                <a:ea typeface="KaiTi"/>
                <a:cs typeface="KaiTi"/>
                <a:sym typeface="KaiTi"/>
              </a:rPr>
              <a:t>到处建立祭坛拜偶像（在米斯巴如网罗，在他泊山如铺张的网）</a:t>
            </a:r>
            <a:endParaRPr>
              <a:latin typeface="KaiTi"/>
              <a:ea typeface="KaiTi"/>
              <a:cs typeface="KaiTi"/>
              <a:sym typeface="KaiTi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○"/>
            </a:pPr>
            <a:r>
              <a:rPr lang="zh-TW">
                <a:latin typeface="KaiTi"/>
                <a:ea typeface="KaiTi"/>
                <a:cs typeface="KaiTi"/>
                <a:sym typeface="KaiTi"/>
              </a:rPr>
              <a:t>骄傲，虚伪地敬拜（神转离不看祭物）</a:t>
            </a:r>
            <a:endParaRPr>
              <a:latin typeface="KaiTi"/>
              <a:ea typeface="KaiTi"/>
              <a:cs typeface="KaiTi"/>
              <a:sym typeface="KaiTi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○"/>
            </a:pPr>
            <a:r>
              <a:rPr lang="zh-TW">
                <a:latin typeface="KaiTi"/>
                <a:ea typeface="KaiTi"/>
                <a:cs typeface="KaiTi"/>
                <a:sym typeface="KaiTi"/>
              </a:rPr>
              <a:t>行事诡诈，生了私子（表面看属于神，实则败坏）</a:t>
            </a:r>
            <a:endParaRPr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道德上的失败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○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肆行杀戮</a:t>
            </a:r>
            <a:r>
              <a:rPr lang="zh-TW">
                <a:latin typeface="KaiTi"/>
                <a:ea typeface="KaiTi"/>
                <a:cs typeface="KaiTi"/>
                <a:sym typeface="KaiTi"/>
              </a:rPr>
              <a:t>（献祭婴孩）</a:t>
            </a:r>
            <a:r>
              <a:rPr lang="zh-TW" sz="2400">
                <a:latin typeface="KaiTi"/>
                <a:ea typeface="KaiTi"/>
                <a:cs typeface="KaiTi"/>
                <a:sym typeface="KaiTi"/>
              </a:rPr>
              <a:t>，行淫</a:t>
            </a:r>
            <a:r>
              <a:rPr lang="zh-TW">
                <a:latin typeface="KaiTi"/>
                <a:ea typeface="KaiTi"/>
                <a:cs typeface="KaiTi"/>
                <a:sym typeface="KaiTi"/>
              </a:rPr>
              <a:t>（可能指淫乱的偶像崇拜方式）</a:t>
            </a:r>
            <a:endParaRPr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根本的失败：他们所行的使他们</a:t>
            </a:r>
            <a:r>
              <a:rPr lang="zh-TW" sz="24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不能归向神</a:t>
            </a:r>
            <a:r>
              <a:rPr lang="zh-TW" sz="2400">
                <a:latin typeface="KaiTi"/>
                <a:ea typeface="KaiTi"/>
                <a:cs typeface="KaiTi"/>
                <a:sym typeface="KaiTi"/>
              </a:rPr>
              <a:t>，因有淫心在他们里面，他们</a:t>
            </a:r>
            <a:r>
              <a:rPr lang="zh-TW" sz="24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也不认识耶和华</a:t>
            </a:r>
            <a:r>
              <a:rPr lang="zh-TW" sz="2400">
                <a:latin typeface="KaiTi"/>
                <a:ea typeface="KaiTi"/>
                <a:cs typeface="KaiTi"/>
                <a:sym typeface="KaiTi"/>
              </a:rPr>
              <a:t>。</a:t>
            </a:r>
            <a:endParaRPr sz="2400">
              <a:latin typeface="KaiTi"/>
              <a:ea typeface="KaiTi"/>
              <a:cs typeface="KaiTi"/>
              <a:sym typeface="KaiT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e9dd2d59d_0_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讨论分享：</a:t>
            </a:r>
            <a:endParaRPr/>
          </a:p>
        </p:txBody>
      </p:sp>
      <p:sp>
        <p:nvSpPr>
          <p:cNvPr id="126" name="Google Shape;126;gbe9dd2d59d_0_22"/>
          <p:cNvSpPr txBox="1"/>
          <p:nvPr>
            <p:ph idx="1" type="body"/>
          </p:nvPr>
        </p:nvSpPr>
        <p:spPr>
          <a:xfrm>
            <a:off x="457200" y="1935475"/>
            <a:ext cx="8229600" cy="475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1）第4节，“他们所行的使他们不能归向神，因有淫心在他们里面，他们也不认识耶和华。” 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以色列人在“行为”和“心里”有哪些问题，让他们不能归向神认识神？在当今的社会中，人们有哪些“行为”和“心里”的问题阻碍人归向神？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2）现在的社会风气和当时的以色列的文化有没有什么相似的地方？以色列人被神拣选，历史上一直有神带领，但随从外邦文化，在信仰和道德上堕落，给我们什么警示？教会应该如何面对世俗文化的压力？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3）以色列人“向耶和华行事诡诈，生了私子”，把不属于神的说成是属于神的，表面属神，实则是“私子”，我们会不会犯类似的错误？</a:t>
            </a:r>
            <a:endParaRPr b="1" sz="2400"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"/>
          <p:cNvSpPr/>
          <p:nvPr/>
        </p:nvSpPr>
        <p:spPr>
          <a:xfrm>
            <a:off x="609600" y="1197975"/>
            <a:ext cx="7924800" cy="54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8 “你们当在基比亚吹角，在拉玛吹号，在伯亚文吹出大声，说：‘便雅悯哪，有仇敌在你后头！’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9 在责罚的日子，以法莲必变为荒场。我在以色列支派中指示将来必成的事。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10 犹大的首领如同挪移地界的人，我必将愤怒倒在他们身上，如水一般。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11 以法莲因乐从人的命令，就受欺压，被审判压碎。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12 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我使以法莲如虫蛀之物，使犹大家如朽烂之木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13 以法莲见自己有病，犹大见自己有伤，他们就打发人往亚述去见耶雷布王，他却不能医治你们，不能治好你们的伤。 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14 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我必向以法莲如狮子，向犹大家如少壮狮子。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我必撕裂而去，我要夺去，无人搭救。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15 “</a:t>
            </a:r>
            <a:r>
              <a:rPr lang="zh-TW" sz="2200">
                <a:solidFill>
                  <a:srgbClr val="FFFF00"/>
                </a:solidFill>
                <a:latin typeface="KaiTi"/>
                <a:ea typeface="KaiTi"/>
                <a:cs typeface="KaiTi"/>
                <a:sym typeface="KaiTi"/>
              </a:rPr>
              <a:t>我要回到原处</a:t>
            </a:r>
            <a:r>
              <a:rPr lang="zh-TW" sz="2200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，等他们自觉有罪，寻求我面。他们在急难的时候，必切切寻求我。”</a:t>
            </a:r>
            <a:endParaRPr sz="2200">
              <a:solidFill>
                <a:schemeClr val="lt1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33" name="Google Shape;133;p3"/>
          <p:cNvSpPr txBox="1"/>
          <p:nvPr>
            <p:ph type="ctrTitle"/>
          </p:nvPr>
        </p:nvSpPr>
        <p:spPr>
          <a:xfrm>
            <a:off x="304800" y="228600"/>
            <a:ext cx="8534400" cy="8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200"/>
              <a:buFont typeface="KaiTi"/>
              <a:buNone/>
            </a:pPr>
            <a:r>
              <a:rPr lang="zh-TW" sz="3200">
                <a:solidFill>
                  <a:srgbClr val="FFC000"/>
                </a:solidFill>
                <a:latin typeface="KaiTi"/>
                <a:ea typeface="KaiTi"/>
                <a:cs typeface="KaiTi"/>
                <a:sym typeface="KaiTi"/>
              </a:rPr>
              <a:t>以色列人在政治上的失败和神的责罚</a:t>
            </a:r>
            <a:endParaRPr sz="3200">
              <a:solidFill>
                <a:srgbClr val="FFC000"/>
              </a:solidFill>
              <a:latin typeface="KaiTi"/>
              <a:ea typeface="KaiTi"/>
              <a:cs typeface="KaiTi"/>
              <a:sym typeface="KaiT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gbe9dd2d59d_0_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79325" cy="6884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be9dd2d59d_0_49"/>
          <p:cNvSpPr txBox="1"/>
          <p:nvPr/>
        </p:nvSpPr>
        <p:spPr>
          <a:xfrm>
            <a:off x="5462975" y="4945950"/>
            <a:ext cx="2926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600">
                <a:latin typeface="Constantia"/>
                <a:ea typeface="Constantia"/>
                <a:cs typeface="Constantia"/>
                <a:sym typeface="Constantia"/>
              </a:rPr>
              <a:t>参见：王下15-17</a:t>
            </a:r>
            <a:endParaRPr b="1" sz="2600"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be9dd2d59d_0_43"/>
          <p:cNvSpPr txBox="1"/>
          <p:nvPr>
            <p:ph idx="1" type="body"/>
          </p:nvPr>
        </p:nvSpPr>
        <p:spPr>
          <a:xfrm>
            <a:off x="457200" y="546298"/>
            <a:ext cx="8229600" cy="577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以色列民政治上的失败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以色列（北国），犹大（南国）都有失败，被神责罚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南北两国夹在大国之间（亚述，埃及），拉拢外族和本族争战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离弃神，用人的办法来解决问题，结局是变为荒场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神的责罚</a:t>
            </a:r>
            <a:endParaRPr sz="360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如虫蛀一般，渐渐衰微朽坏（日常的难处）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如狮子般撕裂，夺去（大的灾祸）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KaiTi"/>
              <a:buChar char="●"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回到原处（任凭而行）</a:t>
            </a:r>
            <a:endParaRPr sz="2400">
              <a:latin typeface="KaiTi"/>
              <a:ea typeface="KaiTi"/>
              <a:cs typeface="KaiTi"/>
              <a:sym typeface="KaiT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be9dd2d59d_0_3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讨论分享：</a:t>
            </a:r>
            <a:endParaRPr/>
          </a:p>
        </p:txBody>
      </p:sp>
      <p:sp>
        <p:nvSpPr>
          <p:cNvPr id="153" name="Google Shape;153;gbe9dd2d59d_0_37"/>
          <p:cNvSpPr txBox="1"/>
          <p:nvPr>
            <p:ph idx="1" type="body"/>
          </p:nvPr>
        </p:nvSpPr>
        <p:spPr>
          <a:xfrm>
            <a:off x="457200" y="1935475"/>
            <a:ext cx="8229600" cy="475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1）第13节，“以法莲见自己有病，犹大见自己有伤，他们就打发人往亚述去见耶雷布王，他却不能医治你们，不能治好你们的伤”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人总是倾向于用人的智慧解决问题，以色列和犹大向外敌求救，却引狼入室，最终灭国，给我们什么警示？他们如何做才能被医治？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2）</a:t>
            </a:r>
            <a:r>
              <a:rPr lang="zh-TW" sz="2400">
                <a:latin typeface="KaiTi"/>
                <a:ea typeface="KaiTi"/>
                <a:cs typeface="KaiTi"/>
                <a:sym typeface="KaiTi"/>
              </a:rPr>
              <a:t>这一段有三种神责罚的方式，请分享神对我们个人，教会或者社会进行管教的例子。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>
                <a:latin typeface="KaiTi"/>
                <a:ea typeface="KaiTi"/>
                <a:cs typeface="KaiTi"/>
                <a:sym typeface="KaiTi"/>
              </a:rPr>
              <a:t>3）</a:t>
            </a:r>
            <a:r>
              <a:rPr lang="zh-TW" sz="2400">
                <a:latin typeface="KaiTi"/>
                <a:ea typeface="KaiTi"/>
                <a:cs typeface="KaiTi"/>
                <a:sym typeface="KaiTi"/>
              </a:rPr>
              <a:t>神在责罚中也有温柔忍耐的呼唤，15节，神是否真的远离放弃了以色列人，为什么要等待人“自觉有罪”？</a:t>
            </a:r>
            <a:endParaRPr sz="2400">
              <a:latin typeface="KaiTi"/>
              <a:ea typeface="KaiTi"/>
              <a:cs typeface="KaiTi"/>
              <a:sym typeface="KaiTi"/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latin typeface="KaiTi"/>
              <a:ea typeface="KaiTi"/>
              <a:cs typeface="KaiTi"/>
              <a:sym typeface="KaiT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2014-07-24T16:47:52Z</dcterms:created>
  <dc:creator>xwu</dc:creator>
</cp:coreProperties>
</file>