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930"/>
    <p:restoredTop sz="92162"/>
  </p:normalViewPr>
  <p:slideViewPr>
    <p:cSldViewPr snapToGrid="0" snapToObjects="1">
      <p:cViewPr varScale="1">
        <p:scale>
          <a:sx n="55" d="100"/>
          <a:sy n="55" d="100"/>
        </p:scale>
        <p:origin x="648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770A45-ABA9-3240-AD16-9686E2E07D0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5C1D3A3-6A19-CE44-855D-8F394B2F42A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499B019-ECEA-5C4D-840B-B79A16E92D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ECFFAD-40E7-1545-A50F-0B40D5ED3EB1}" type="datetimeFigureOut">
              <a:rPr lang="en-US" smtClean="0"/>
              <a:t>10/3/21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56D3CD-7B34-104C-8493-EE7228088A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62E69BD-860E-A146-BD8C-9D791200B6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0DABE-A770-F54F-B55F-BBC45ACBAC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5206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0A7117-F1B2-9E45-97AA-0C86FA1E3F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1671ABA-1C3D-464A-A7BC-6B5B2AE04A6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C3780AC-3534-444F-883B-B77351C8E9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ECFFAD-40E7-1545-A50F-0B40D5ED3EB1}" type="datetimeFigureOut">
              <a:rPr lang="en-US" smtClean="0"/>
              <a:t>10/3/21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F717C5-FA6E-884C-90C7-E0C1F09708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D771FC-F1F9-0544-BF10-3B5555B23F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0DABE-A770-F54F-B55F-BBC45ACBAC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99675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D845A00-0BEE-274E-A7F4-66C08C77CA5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B19A285-575A-B24B-A62D-ABB13150450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D89DC56-D76F-8B4C-B05E-B648EB2E1F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ECFFAD-40E7-1545-A50F-0B40D5ED3EB1}" type="datetimeFigureOut">
              <a:rPr lang="en-US" smtClean="0"/>
              <a:t>10/3/21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82DD084-DC46-3E41-BA03-07223F3627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1A0CE55-E68C-334D-A724-D4FE62A8E3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0DABE-A770-F54F-B55F-BBC45ACBAC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49193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7B180D-461E-4346-973D-71688D5A7A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BA243B-DEC2-E745-84AD-AD308117DED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F76B3F0-2BD4-6D45-9CFC-B89FBB08C5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ECFFAD-40E7-1545-A50F-0B40D5ED3EB1}" type="datetimeFigureOut">
              <a:rPr lang="en-US" smtClean="0"/>
              <a:t>10/3/21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ABF790C-E367-F84A-9C3D-02128ED2E5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D0EF38-621A-1B46-9EF6-76E66EFEA1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0DABE-A770-F54F-B55F-BBC45ACBAC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68935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65A90A-D6D7-C944-99AC-D34AF2A9A7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ED3484C-7FE7-2B48-A04C-3C4D015590C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FC9A52-B715-394D-AB98-0FF19A613B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ECFFAD-40E7-1545-A50F-0B40D5ED3EB1}" type="datetimeFigureOut">
              <a:rPr lang="en-US" smtClean="0"/>
              <a:t>10/3/21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5FFAC3F-C41F-6348-87DA-5339E9B50A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E16A676-CA47-854B-BC5E-69E3FCE02F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0DABE-A770-F54F-B55F-BBC45ACBAC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52669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00223B-0B12-6D44-8EFE-3B8B90A2A1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4B0B22-4314-A24F-8ED9-C9E37A0608F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06F6059-5223-FA46-836C-CB78C5EEDDC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C44E8BB-2A6A-C847-A5B8-C8F4B09F9D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ECFFAD-40E7-1545-A50F-0B40D5ED3EB1}" type="datetimeFigureOut">
              <a:rPr lang="en-US" smtClean="0"/>
              <a:t>10/3/21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75F78F0-7AB0-7A49-B4A5-8D2E0F837F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83C0765-3BB6-C543-9100-46B9AB8530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0DABE-A770-F54F-B55F-BBC45ACBAC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54292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7E57C6-58B0-B541-82A6-FF675DF31F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47E882B-966A-2441-B6B8-39E4203B0A7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82FF434-C712-3241-844E-FF8CA787451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C4C8676-8CD2-3844-BB42-8CCD9D7B5DF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FB8F625-EBEB-B44E-923D-557A8798702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8510CAC-42BB-7849-B87F-B3B050BAD4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ECFFAD-40E7-1545-A50F-0B40D5ED3EB1}" type="datetimeFigureOut">
              <a:rPr lang="en-US" smtClean="0"/>
              <a:t>10/3/21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46AEF01-12F4-4D46-BB6C-D9D8A434EA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E9CB5F1-A01F-1148-9C76-FBE635A2A3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0DABE-A770-F54F-B55F-BBC45ACBAC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63509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665F7A-B62A-E047-A195-95811D1931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487E6AA-C3E5-5742-9B01-EEED9AA73B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ECFFAD-40E7-1545-A50F-0B40D5ED3EB1}" type="datetimeFigureOut">
              <a:rPr lang="en-US" smtClean="0"/>
              <a:t>10/3/21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018015E-6608-A04C-BD62-C63BD942BF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9ED8346-3081-4E4E-A2CE-44B7DE6B13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0DABE-A770-F54F-B55F-BBC45ACBAC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4555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308EF49-8FAD-5142-BEEB-3D84DA3EE3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ECFFAD-40E7-1545-A50F-0B40D5ED3EB1}" type="datetimeFigureOut">
              <a:rPr lang="en-US" smtClean="0"/>
              <a:t>10/3/21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59F7ED1-F58E-0B43-A163-079FA2B572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47D8347-1A40-1A45-A8FB-14AA65C22C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0DABE-A770-F54F-B55F-BBC45ACBAC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73870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317BD0-E1B4-F340-A97C-B22F55E073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060384-F251-1F44-BB85-0164400889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EC157E1-4E67-BF4C-B8E0-BFA58ED482C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732527B-DB04-AC4D-92EC-83D39E9380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ECFFAD-40E7-1545-A50F-0B40D5ED3EB1}" type="datetimeFigureOut">
              <a:rPr lang="en-US" smtClean="0"/>
              <a:t>10/3/21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C0EBC80-B6C1-D64F-B0FE-2EA9F9F609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D570143-0DA6-764B-9DE6-2B05A4A6B0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0DABE-A770-F54F-B55F-BBC45ACBAC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3254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C3A0CF-2490-3348-A3A0-3024458C27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51040A0-D704-8943-9E20-8210E07B3DF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C9913AD-E6FD-F949-9869-665BDF95C21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27BFB98-A88A-E14A-BAC8-966322C11A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ECFFAD-40E7-1545-A50F-0B40D5ED3EB1}" type="datetimeFigureOut">
              <a:rPr lang="en-US" smtClean="0"/>
              <a:t>10/3/21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AF11F75-BAB8-9440-B268-84E4ACF82B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7519D53-33F2-004D-A1A6-12FF6DC826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0DABE-A770-F54F-B55F-BBC45ACBAC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79993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90B77B7-5C2B-2049-9948-AC9EB08A02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9D5DAC6-E0A1-C140-97BB-02CB73B3EE7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ED73F7C-7CA1-AE42-85C3-E79583B6166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ECFFAD-40E7-1545-A50F-0B40D5ED3EB1}" type="datetimeFigureOut">
              <a:rPr lang="en-US" smtClean="0"/>
              <a:t>10/3/21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2E696F7-1E01-B54D-ACAF-4A0BCAC2825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E68A52C-1A9E-2F4B-9E29-7F4D990292B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F0DABE-A770-F54F-B55F-BBC45ACBAC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96191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1B2290-79AB-F84A-80B1-B71E399532E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4800" dirty="0" err="1"/>
              <a:t>第五课</a:t>
            </a:r>
            <a:r>
              <a:rPr lang="en-US" sz="4800" dirty="0"/>
              <a:t> </a:t>
            </a:r>
            <a:r>
              <a:rPr lang="en-US" sz="4800" dirty="0" err="1"/>
              <a:t>第十灾与过逾越节</a:t>
            </a:r>
            <a:endParaRPr lang="en-US" sz="48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9E842C2-DF7C-F541-8D91-79CE8C7CCDC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z="4000" dirty="0"/>
              <a:t>（</a:t>
            </a:r>
            <a:r>
              <a:rPr lang="zh-CN" altLang="en-US" sz="4000" dirty="0"/>
              <a:t>十一</a:t>
            </a:r>
            <a:r>
              <a:rPr lang="en-US" sz="4000" dirty="0"/>
              <a:t>1</a:t>
            </a:r>
            <a:r>
              <a:rPr lang="en-US" altLang="zh-CN" sz="4000" dirty="0"/>
              <a:t>—</a:t>
            </a:r>
            <a:r>
              <a:rPr lang="zh-TW" altLang="en-US" sz="4000" dirty="0"/>
              <a:t>十三</a:t>
            </a:r>
            <a:r>
              <a:rPr lang="en-US" sz="4000" dirty="0"/>
              <a:t>16)</a:t>
            </a:r>
          </a:p>
          <a:p>
            <a:r>
              <a:rPr lang="en-US" sz="4000" dirty="0"/>
              <a:t> 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30822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37A12F-D3B6-B746-AF04-2930752CAE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en-US" dirty="0"/>
            </a:br>
            <a:r>
              <a:rPr lang="zh-TW" altLang="en-US" dirty="0"/>
              <a:t>一</a:t>
            </a:r>
            <a:r>
              <a:rPr lang="zh-CN" altLang="en-US" dirty="0"/>
              <a:t>。</a:t>
            </a:r>
            <a:r>
              <a:rPr lang="en-US" dirty="0" err="1"/>
              <a:t>灭长子之灾</a:t>
            </a:r>
            <a:r>
              <a:rPr lang="en-US" dirty="0"/>
              <a:t> 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0F4D35-7056-C54C-B85F-507CEE9E73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zh-TW" altLang="en-US" dirty="0"/>
              <a:t>出十一</a:t>
            </a:r>
            <a:r>
              <a:rPr lang="en-US" altLang="zh-CN" dirty="0"/>
              <a:t>1-3:</a:t>
            </a:r>
            <a:r>
              <a:rPr lang="zh-CN" altLang="en-US" dirty="0"/>
              <a:t>“</a:t>
            </a:r>
            <a:r>
              <a:rPr lang="zh-TW" altLang="en-US" dirty="0"/>
              <a:t>耶和华对摩西说，我再使一样的灾殃临到法老和埃及，然后他必容你们离开这地。他容你们去的时候，总要催逼你们都从这地出去。 </a:t>
            </a:r>
            <a:r>
              <a:rPr lang="zh-CN" altLang="en-US" dirty="0"/>
              <a:t> </a:t>
            </a:r>
            <a:r>
              <a:rPr lang="zh-TW" altLang="en-US" dirty="0"/>
              <a:t>你要传于百姓的耳中，叫他们男女各人向邻舍要金器银器。 </a:t>
            </a:r>
            <a:r>
              <a:rPr lang="zh-CN" altLang="en-US" dirty="0"/>
              <a:t> </a:t>
            </a:r>
            <a:r>
              <a:rPr lang="zh-TW" altLang="en-US" dirty="0"/>
              <a:t>耶和华叫百姓在埃及人眼前蒙恩，并且摩西在埃及地，法老臣仆，和百姓的眼中看为极大。 </a:t>
            </a:r>
            <a:endParaRPr lang="en-US" altLang="zh-TW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zh-TW" altLang="en-US" dirty="0"/>
              <a:t>出十三</a:t>
            </a:r>
            <a:r>
              <a:rPr lang="en-US" altLang="zh-CN" dirty="0"/>
              <a:t>5-6:</a:t>
            </a:r>
            <a:r>
              <a:rPr lang="zh-CN" altLang="en-US" dirty="0"/>
              <a:t>“</a:t>
            </a:r>
            <a:r>
              <a:rPr lang="zh-TW" altLang="en-US" dirty="0"/>
              <a:t>凡在埃及地，从坐宝座的法老直到磨子后的婢女所有的长子，以及一切头生的牲畜，都必死。 </a:t>
            </a:r>
            <a:r>
              <a:rPr lang="zh-CN" altLang="en-US" dirty="0"/>
              <a:t> </a:t>
            </a:r>
            <a:r>
              <a:rPr lang="zh-TW" altLang="en-US" dirty="0"/>
              <a:t>埃及遍地必有大哀号，从前没有这样的，后来也必没有。</a:t>
            </a:r>
            <a:r>
              <a:rPr lang="zh-CN" altLang="en-US" dirty="0"/>
              <a:t>”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63544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A8B5AC-6D8F-D34C-B0CE-72CCB5C783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en-US" dirty="0"/>
            </a:br>
            <a:r>
              <a:rPr lang="zh-TW" altLang="en-US" dirty="0"/>
              <a:t>二</a:t>
            </a:r>
            <a:r>
              <a:rPr lang="zh-CN" altLang="en-US" dirty="0"/>
              <a:t>。</a:t>
            </a:r>
            <a:r>
              <a:rPr lang="en-US" dirty="0" err="1"/>
              <a:t>逾越节</a:t>
            </a:r>
            <a:r>
              <a:rPr lang="zh-CN" altLang="en-US" dirty="0"/>
              <a:t> （</a:t>
            </a:r>
            <a:r>
              <a:rPr lang="en-US" altLang="zh-CN" dirty="0"/>
              <a:t>1</a:t>
            </a:r>
            <a:r>
              <a:rPr lang="zh-CN" altLang="en-US" dirty="0"/>
              <a:t>）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8C520F-B5C6-FD48-95FC-1AD8A6BC67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zh-CN" altLang="en-US" dirty="0"/>
              <a:t>出十二</a:t>
            </a:r>
            <a:r>
              <a:rPr lang="en-US" dirty="0"/>
              <a:t>29-30:</a:t>
            </a:r>
            <a:r>
              <a:rPr lang="zh-CN" altLang="en-US" dirty="0"/>
              <a:t>“到了半夜，耶和华把埃及地所有的长子，就是从坐宝座的法老，直到被掳囚在监里之人的长子，以及一切头生的牲畜，尽都杀了。法老和一切臣仆，并埃及众人，夜间都起来了。在埃及有大哀号，无一家不死一个人的。”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68433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97E0E2-A09A-6945-B7BB-87F41ACF12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en-US" altLang="zh-TW" dirty="0"/>
            </a:br>
            <a:r>
              <a:rPr lang="zh-TW" altLang="en-US" dirty="0"/>
              <a:t>二</a:t>
            </a:r>
            <a:r>
              <a:rPr lang="zh-CN" altLang="en-US" dirty="0"/>
              <a:t>。</a:t>
            </a:r>
            <a:r>
              <a:rPr lang="en-US" dirty="0" err="1"/>
              <a:t>逾越节</a:t>
            </a:r>
            <a:r>
              <a:rPr lang="zh-CN" altLang="en-US" dirty="0"/>
              <a:t> （</a:t>
            </a:r>
            <a:r>
              <a:rPr lang="en-US" altLang="zh-CN" dirty="0"/>
              <a:t>2</a:t>
            </a:r>
            <a:r>
              <a:rPr lang="zh-CN" altLang="en-US" dirty="0"/>
              <a:t>）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8A3EDF-D9F5-3A47-8B81-925E4E0E18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1.逾越节的意义</a:t>
            </a:r>
          </a:p>
          <a:p>
            <a:pPr marL="0" indent="0">
              <a:buNone/>
            </a:pPr>
            <a:r>
              <a:rPr lang="zh-CN" altLang="en-US" dirty="0"/>
              <a:t>     </a:t>
            </a:r>
            <a:r>
              <a:rPr lang="en-US" dirty="0"/>
              <a:t>1） </a:t>
            </a:r>
            <a:r>
              <a:rPr lang="en-US" dirty="0" err="1"/>
              <a:t>肉体上的意义</a:t>
            </a:r>
            <a:r>
              <a:rPr lang="en-US" altLang="zh-CN" dirty="0"/>
              <a:t>/</a:t>
            </a:r>
            <a:r>
              <a:rPr lang="en-US" dirty="0"/>
              <a:t> </a:t>
            </a:r>
            <a:r>
              <a:rPr lang="en-US" dirty="0" err="1"/>
              <a:t>实际意义</a:t>
            </a:r>
            <a:r>
              <a:rPr lang="zh-CN" altLang="en-US" dirty="0"/>
              <a:t>：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 </a:t>
            </a:r>
            <a:r>
              <a:rPr lang="zh-CN" altLang="en-US" dirty="0"/>
              <a:t>    </a:t>
            </a:r>
            <a:r>
              <a:rPr lang="en-US" dirty="0"/>
              <a:t>2）灵性的意义：</a:t>
            </a:r>
            <a:r>
              <a:rPr lang="en-US" dirty="0">
                <a:effectLst/>
              </a:rPr>
              <a:t> </a:t>
            </a:r>
            <a:r>
              <a:rPr lang="zh-CN" altLang="en-US" dirty="0">
                <a:effectLst/>
              </a:rPr>
              <a:t>           </a:t>
            </a:r>
            <a:endParaRPr lang="en-US" altLang="zh-CN" dirty="0">
              <a:effectLst/>
            </a:endParaRPr>
          </a:p>
          <a:p>
            <a:pPr marL="0" indent="0">
              <a:buNone/>
            </a:pPr>
            <a:r>
              <a:rPr lang="zh-CN" altLang="en-US" dirty="0"/>
              <a:t> </a:t>
            </a:r>
            <a:endParaRPr lang="en-US" altLang="zh-CN" dirty="0"/>
          </a:p>
          <a:p>
            <a:pPr marL="0" indent="0">
              <a:buNone/>
            </a:pPr>
            <a:r>
              <a:rPr lang="zh-CN" altLang="en-US" dirty="0"/>
              <a:t>弗</a:t>
            </a:r>
            <a:r>
              <a:rPr lang="zh-TW" altLang="en-US" dirty="0"/>
              <a:t>六</a:t>
            </a:r>
            <a:r>
              <a:rPr lang="en-US" dirty="0"/>
              <a:t>10</a:t>
            </a:r>
            <a:r>
              <a:rPr lang="zh-CN" altLang="en-US" dirty="0"/>
              <a:t>－</a:t>
            </a:r>
            <a:r>
              <a:rPr lang="en-US" dirty="0"/>
              <a:t>13</a:t>
            </a:r>
            <a:r>
              <a:rPr lang="zh-CN" altLang="en-US" dirty="0"/>
              <a:t>：“你们要靠着主，倚赖他的大能大力作刚强的人。要穿戴神所赐的全副军装，就能抵挡魔鬼的诡计。因我们并不是与属血气的争战，乃是与那些执政的、掌权的、管辖这幽暗世界的，以及天空属灵气的恶魔争战。所以，要拿起神所赐的全副军装，好在磨难的日子抵挡仇敌，并且成就了一切，还能站立得住</a:t>
            </a:r>
            <a:r>
              <a:rPr lang="en-US" dirty="0"/>
              <a:t> </a:t>
            </a:r>
            <a:r>
              <a:rPr lang="zh-CN" altLang="en-US" dirty="0"/>
              <a:t>。”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48695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28314C-AF40-4840-BD8D-1DE95F238D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en-US" altLang="zh-TW" dirty="0"/>
            </a:br>
            <a:r>
              <a:rPr lang="zh-TW" altLang="en-US" dirty="0"/>
              <a:t>二</a:t>
            </a:r>
            <a:r>
              <a:rPr lang="zh-CN" altLang="en-US" dirty="0"/>
              <a:t>。</a:t>
            </a:r>
            <a:r>
              <a:rPr lang="en-US" dirty="0" err="1"/>
              <a:t>逾越节</a:t>
            </a:r>
            <a:r>
              <a:rPr lang="zh-CN" altLang="en-US" dirty="0"/>
              <a:t> （</a:t>
            </a:r>
            <a:r>
              <a:rPr lang="en-US" altLang="zh-CN" dirty="0"/>
              <a:t>3</a:t>
            </a:r>
            <a:r>
              <a:rPr lang="zh-CN" altLang="en-US" dirty="0"/>
              <a:t>）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54AEE1-A633-3D49-9FED-F2B408173E3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2. </a:t>
            </a:r>
            <a:r>
              <a:rPr lang="en-US" dirty="0" err="1"/>
              <a:t>逾越节的条例</a:t>
            </a:r>
            <a:endParaRPr lang="en-US" dirty="0"/>
          </a:p>
          <a:p>
            <a:pPr marL="0" indent="0">
              <a:buNone/>
            </a:pPr>
            <a:r>
              <a:rPr lang="zh-CN" altLang="en-US" dirty="0"/>
              <a:t>十二</a:t>
            </a:r>
            <a:r>
              <a:rPr lang="en-US" dirty="0"/>
              <a:t>2-10:“</a:t>
            </a:r>
            <a:r>
              <a:rPr lang="zh-CN" altLang="en-US" dirty="0"/>
              <a:t>你们要以本月为正月，为一年之首。</a:t>
            </a:r>
            <a:r>
              <a:rPr lang="en-US" dirty="0"/>
              <a:t> </a:t>
            </a:r>
            <a:r>
              <a:rPr lang="zh-CN" altLang="en-US" dirty="0"/>
              <a:t>你们吩咐以色列全会众说，本月初十日，各人要按着父家取羊羔，一家一只。</a:t>
            </a:r>
            <a:r>
              <a:rPr lang="en-US" dirty="0"/>
              <a:t> </a:t>
            </a:r>
            <a:r>
              <a:rPr lang="zh-CN" altLang="en-US" dirty="0"/>
              <a:t>若是一家的人太少，吃不了一只羊羔，本人就要和他隔壁的邻舍共取一只。你们预备羊羔，要按着人数和饭量计算。</a:t>
            </a:r>
            <a:r>
              <a:rPr lang="en-US" dirty="0"/>
              <a:t> </a:t>
            </a:r>
            <a:r>
              <a:rPr lang="zh-CN" altLang="en-US" dirty="0"/>
              <a:t>要无残疾，一岁的公羊羔，你们或从绵羊里取，或从山羊里取，都可以。</a:t>
            </a:r>
            <a:r>
              <a:rPr lang="en-US" dirty="0"/>
              <a:t> </a:t>
            </a:r>
            <a:r>
              <a:rPr lang="zh-CN" altLang="en-US" dirty="0"/>
              <a:t>要留到本月十四日，在黄昏的时候，以色列全会众把羊羔宰了。</a:t>
            </a:r>
            <a:r>
              <a:rPr lang="en-US" dirty="0"/>
              <a:t> </a:t>
            </a:r>
            <a:r>
              <a:rPr lang="zh-CN" altLang="en-US" dirty="0"/>
              <a:t>各家要取点血，涂在吃羊羔的房屋左右的门框上和门楣上。</a:t>
            </a:r>
            <a:r>
              <a:rPr lang="en-US" dirty="0"/>
              <a:t> </a:t>
            </a:r>
            <a:r>
              <a:rPr lang="zh-CN" altLang="en-US" dirty="0"/>
              <a:t>当夜要吃羊羔的肉，用火烤了，与无酵饼和苦菜同吃。</a:t>
            </a:r>
            <a:r>
              <a:rPr lang="en-US" dirty="0"/>
              <a:t> </a:t>
            </a:r>
            <a:r>
              <a:rPr lang="zh-CN" altLang="en-US" dirty="0"/>
              <a:t>不可吃生的，断不可吃水煮的，要带着头，腿，五脏，用火烤了吃。</a:t>
            </a:r>
            <a:r>
              <a:rPr lang="en-US" dirty="0"/>
              <a:t> </a:t>
            </a:r>
            <a:r>
              <a:rPr lang="zh-CN" altLang="en-US" dirty="0"/>
              <a:t>不可剩下一点留到早晨，若留到早晨，要用火烧了。“</a:t>
            </a:r>
            <a:r>
              <a:rPr lang="en-US" dirty="0"/>
              <a:t> 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82235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8D418A-B393-8247-8B94-A7F542520D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二</a:t>
            </a:r>
            <a:r>
              <a:rPr lang="zh-CN" altLang="en-US" dirty="0"/>
              <a:t>。</a:t>
            </a:r>
            <a:r>
              <a:rPr lang="en-US" dirty="0" err="1"/>
              <a:t>逾越节</a:t>
            </a:r>
            <a:r>
              <a:rPr lang="zh-CN" altLang="en-US" dirty="0"/>
              <a:t> （</a:t>
            </a:r>
            <a:r>
              <a:rPr lang="en-US" altLang="zh-CN" dirty="0"/>
              <a:t>3</a:t>
            </a:r>
            <a:r>
              <a:rPr lang="zh-CN" altLang="en-US" dirty="0"/>
              <a:t>）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63D8FF-282A-FF4A-B736-4DD1175FC8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/>
              <a:t>2. </a:t>
            </a:r>
            <a:r>
              <a:rPr lang="en-US" dirty="0" err="1"/>
              <a:t>逾越节的条例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zh-TW" altLang="en-US" dirty="0"/>
              <a:t>出</a:t>
            </a:r>
            <a:r>
              <a:rPr lang="zh-CN" altLang="en-US" dirty="0"/>
              <a:t>十二</a:t>
            </a:r>
            <a:r>
              <a:rPr lang="en-US" dirty="0"/>
              <a:t>21-27</a:t>
            </a:r>
            <a:r>
              <a:rPr lang="zh-CN" altLang="en-US" dirty="0"/>
              <a:t>：“于是，摩西召了以色列的众长老来，对他们说，你们要按着家口取出羊羔，把这逾越节的羊羔宰了。拿一把牛膝草，蘸盆里的血，打在门楣上和左右的门框上。你们谁也不可出自己的房门，直到早晨。</a:t>
            </a:r>
            <a:r>
              <a:rPr lang="en-US" dirty="0"/>
              <a:t> </a:t>
            </a:r>
            <a:r>
              <a:rPr lang="en-US" b="1" i="1" dirty="0"/>
              <a:t> </a:t>
            </a:r>
            <a:r>
              <a:rPr lang="zh-CN" altLang="en-US" dirty="0"/>
              <a:t>因为耶和华要巡行击杀埃及人，他看见血在门楣上和左右的门框上，就必越过那门，不容灭命的进你们的房屋，击杀你们。</a:t>
            </a:r>
            <a:r>
              <a:rPr lang="en-US" dirty="0"/>
              <a:t> </a:t>
            </a:r>
            <a:r>
              <a:rPr lang="zh-CN" altLang="en-US" dirty="0"/>
              <a:t>这例，你们要守着，作为你们和你们子孙永远的定例。</a:t>
            </a:r>
            <a:r>
              <a:rPr lang="en-US" dirty="0"/>
              <a:t> </a:t>
            </a:r>
            <a:r>
              <a:rPr lang="zh-CN" altLang="en-US" dirty="0"/>
              <a:t>日后，你们到了耶和华按着所应许赐给你们的那地，就要守这礼。</a:t>
            </a:r>
            <a:r>
              <a:rPr lang="en-US" dirty="0"/>
              <a:t> </a:t>
            </a:r>
            <a:r>
              <a:rPr lang="en-US" b="1" i="1" dirty="0"/>
              <a:t> </a:t>
            </a:r>
            <a:r>
              <a:rPr lang="zh-CN" altLang="en-US" dirty="0"/>
              <a:t>你们的儿女问你们说，行这礼是什么意思？</a:t>
            </a:r>
            <a:r>
              <a:rPr lang="en-US" dirty="0"/>
              <a:t> </a:t>
            </a:r>
            <a:r>
              <a:rPr lang="zh-CN" altLang="en-US" dirty="0"/>
              <a:t>你们就说，这是献给耶和华逾越节的祭。当以色列人在埃及的时候，他击杀埃及人，越过以色列人的房屋，救了我们各家。于是百姓低头下拜。“</a:t>
            </a:r>
            <a:r>
              <a:rPr lang="en-US" dirty="0"/>
              <a:t> </a:t>
            </a:r>
            <a:r>
              <a:rPr lang="zh-CN" altLang="en-US" dirty="0"/>
              <a:t>”</a:t>
            </a:r>
            <a:endParaRPr lang="en-US" dirty="0"/>
          </a:p>
          <a:p>
            <a:r>
              <a:rPr lang="en-US" dirty="0"/>
              <a:t> 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939508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6EAE58-E3A8-1C4E-A35A-D25C6A1559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二</a:t>
            </a:r>
            <a:r>
              <a:rPr lang="zh-CN" altLang="en-US" dirty="0"/>
              <a:t>。</a:t>
            </a:r>
            <a:r>
              <a:rPr lang="en-US" dirty="0" err="1"/>
              <a:t>逾越节</a:t>
            </a:r>
            <a:r>
              <a:rPr lang="zh-CN" altLang="en-US" dirty="0"/>
              <a:t> （</a:t>
            </a:r>
            <a:r>
              <a:rPr lang="en-US" altLang="zh-CN" dirty="0"/>
              <a:t>4</a:t>
            </a:r>
            <a:r>
              <a:rPr lang="zh-CN" altLang="en-US" dirty="0"/>
              <a:t>）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6B9E8A-7B58-3B47-B70B-856FB15D26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3. </a:t>
            </a:r>
            <a:r>
              <a:rPr lang="zh-CN" altLang="en-US" dirty="0"/>
              <a:t>世世代代记号</a:t>
            </a:r>
            <a:endParaRPr lang="en-US" dirty="0"/>
          </a:p>
          <a:p>
            <a:pPr marL="0" indent="0">
              <a:buNone/>
            </a:pPr>
            <a:r>
              <a:rPr lang="zh-TW" altLang="en-US" dirty="0"/>
              <a:t>出十三</a:t>
            </a:r>
            <a:r>
              <a:rPr lang="en-US" altLang="zh-CN" dirty="0"/>
              <a:t>2:</a:t>
            </a:r>
            <a:r>
              <a:rPr lang="zh-CN" altLang="en-US" dirty="0"/>
              <a:t>“</a:t>
            </a:r>
            <a:r>
              <a:rPr lang="zh-TW" altLang="en-US" dirty="0"/>
              <a:t>以色列中凡头生的，无论是人是牲畜，都是我的，要分别为圣归我</a:t>
            </a:r>
            <a:r>
              <a:rPr lang="zh-CN" altLang="en-US" dirty="0"/>
              <a:t>。 ”</a:t>
            </a:r>
            <a:endParaRPr lang="en-US" altLang="zh-CN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zh-TW" altLang="en-US" dirty="0"/>
              <a:t>出十三</a:t>
            </a:r>
            <a:r>
              <a:rPr lang="en-US" altLang="zh-CN" dirty="0"/>
              <a:t>6:</a:t>
            </a:r>
            <a:r>
              <a:rPr lang="zh-CN" altLang="en-US" dirty="0"/>
              <a:t>“</a:t>
            </a:r>
            <a:r>
              <a:rPr lang="zh-TW" altLang="en-US" dirty="0"/>
              <a:t>你要吃无酵饼七日，到第七日要向耶和华守节。</a:t>
            </a:r>
            <a:r>
              <a:rPr lang="zh-CN" altLang="en-US" dirty="0"/>
              <a:t>”</a:t>
            </a:r>
            <a:endParaRPr lang="en-US" altLang="zh-CN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zh-CN" altLang="en-US" dirty="0"/>
              <a:t>林前五</a:t>
            </a:r>
            <a:r>
              <a:rPr lang="en-US" dirty="0"/>
              <a:t>7-8</a:t>
            </a:r>
            <a:r>
              <a:rPr lang="zh-CN" altLang="en-US" dirty="0"/>
              <a:t>：“ 你们既是无酵的面，应当把旧酵除净，好使你们成为新团 ，因为我们逾越节的羔羊基督已经被杀献祭了。</a:t>
            </a:r>
            <a:r>
              <a:rPr lang="zh-CN" altLang="en-US" b="1" dirty="0"/>
              <a:t> </a:t>
            </a:r>
            <a:r>
              <a:rPr lang="zh-CN" altLang="en-US" dirty="0"/>
              <a:t>所以，我 们守这节不可用旧酵，也不可用恶毒，邪恶的酵，只用诚实真正的无酵饼。“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68063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C6B76F-D290-954C-A67F-65F74D253A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en-US" altLang="zh-CN" dirty="0"/>
            </a:br>
            <a:r>
              <a:rPr lang="zh-CN" altLang="en-US" dirty="0"/>
              <a:t>三，思考题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4D7261-DBBF-3746-869F-C2A7E8B2B35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1. </a:t>
            </a:r>
            <a:r>
              <a:rPr lang="zh-CN" altLang="en-US" dirty="0"/>
              <a:t>神吩咐以色列民世代守逾越节，并且把神拯救以色列民的事告诉后裔。</a:t>
            </a:r>
            <a:endParaRPr lang="en-US" dirty="0"/>
          </a:p>
          <a:p>
            <a:pPr marL="0" indent="0">
              <a:buNone/>
            </a:pPr>
            <a:r>
              <a:rPr lang="zh-CN" altLang="en-US" dirty="0"/>
              <a:t>　你今日是否把神的救赎计划告诉你的子女后辈呢？ 他们有何反应？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2. </a:t>
            </a:r>
            <a:r>
              <a:rPr lang="zh-CN" altLang="en-US" dirty="0"/>
              <a:t>逾越节与主的晚餐有什么异同？</a:t>
            </a:r>
            <a:endParaRPr lang="en-US" dirty="0"/>
          </a:p>
          <a:p>
            <a:pPr marL="0" indent="0">
              <a:buNone/>
            </a:pPr>
            <a:r>
              <a:rPr lang="zh-CN" altLang="en-US" dirty="0"/>
              <a:t>　你同意前者是基督受难的预表，后者是基督救赎的实现吗？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27589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39</TotalTime>
  <Words>1069</Words>
  <Application>Microsoft Macintosh PowerPoint</Application>
  <PresentationFormat>Widescreen</PresentationFormat>
  <Paragraphs>36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5" baseType="lpstr">
      <vt:lpstr>等线</vt:lpstr>
      <vt:lpstr>等线 Light</vt:lpstr>
      <vt:lpstr>新細明體</vt:lpstr>
      <vt:lpstr>Arial</vt:lpstr>
      <vt:lpstr>Calibri</vt:lpstr>
      <vt:lpstr>Calibri Light</vt:lpstr>
      <vt:lpstr>Office Theme</vt:lpstr>
      <vt:lpstr>第五课 第十灾与过逾越节</vt:lpstr>
      <vt:lpstr> 一。灭长子之灾  </vt:lpstr>
      <vt:lpstr> 二。逾越节 （1） </vt:lpstr>
      <vt:lpstr> 二。逾越节 （2） </vt:lpstr>
      <vt:lpstr> 二。逾越节 （3） </vt:lpstr>
      <vt:lpstr>二。逾越节 （3）</vt:lpstr>
      <vt:lpstr>二。逾越节 （4）</vt:lpstr>
      <vt:lpstr> 三，思考题 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第五课 第十灾与过逾越节</dc:title>
  <dc:creator>Cheryl Franks</dc:creator>
  <cp:lastModifiedBy>Cheryl Franks</cp:lastModifiedBy>
  <cp:revision>5</cp:revision>
  <dcterms:created xsi:type="dcterms:W3CDTF">2021-10-02T16:12:30Z</dcterms:created>
  <dcterms:modified xsi:type="dcterms:W3CDTF">2021-10-03T09:58:59Z</dcterms:modified>
</cp:coreProperties>
</file>