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9" r:id="rId4"/>
    <p:sldId id="277" r:id="rId5"/>
    <p:sldId id="278" r:id="rId6"/>
    <p:sldId id="281" r:id="rId7"/>
    <p:sldId id="282" r:id="rId8"/>
    <p:sldId id="283" r:id="rId9"/>
    <p:sldId id="272" r:id="rId10"/>
    <p:sldId id="28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0A62BF-02A8-4D81-93DC-245A12328574}">
          <p14:sldIdLst>
            <p14:sldId id="257"/>
            <p14:sldId id="260"/>
            <p14:sldId id="269"/>
            <p14:sldId id="277"/>
            <p14:sldId id="278"/>
            <p14:sldId id="281"/>
            <p14:sldId id="282"/>
            <p14:sldId id="283"/>
            <p14:sldId id="272"/>
            <p14:sldId id="284"/>
          </p14:sldIdLst>
        </p14:section>
        <p14:section name="Untitled Section" id="{B62BC3D3-07DB-4FAB-B035-34000FB54B2E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AEA6-FD6B-40BE-994B-3EE644E9F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764F8-4112-4F1A-B1EE-C78424DF4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762A-1481-4C94-8CE0-F1F1955F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35441-08B0-4213-BDAF-1A58C631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062F-A583-4CC8-A96C-2B3B925E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0033-0DC9-4C2A-BD0A-D7C1F42F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836D9-5188-41DC-B8BE-979ED9FF7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3865D-B91E-49AE-9118-79346A4E5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987C2-F8D4-4445-892A-D4F351B3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1CF4E-010D-49AA-99EE-362975E7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0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7721C9-E042-4122-A66F-E11774ED3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0ECFC-919E-452B-94FF-C55B0454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C806-E84A-4B2B-BC19-85D3E38D6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2A7AC-42DA-4B52-BB2A-A7282B42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4AF94-63F7-46C1-BF1C-DDFB6DE3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3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7A87-BBBE-4AF6-98D3-FFF26D246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EDA0-55CC-4156-B4F4-CF6238FCA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779796-FC6B-4869-9E1F-A5FAB63C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279F0-6F8E-477E-B753-6C517E70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6D0F-1201-4170-8D34-25705A9A4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D29D-A6E7-45F1-9407-A42BA61BC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0F9B2-6624-4DC0-833D-97F0DADDF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BDAF3-FAFE-4E6B-90E6-AAE9D370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26CF9-EE41-49C7-BC95-3F7C697DA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C0C18-F242-4804-8048-98D3CF0BA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2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707E-F059-4B73-9C71-A6F8C389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31B4-7D6B-4A82-9FF2-9DAFA50C2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1AD4F-D317-407B-978F-7BBD9D54A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F636E-8FF6-45A5-924D-5C187A70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EE3C4-337A-41C1-8D1D-E9F72AF4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FCD101-E586-4533-8B2E-EF970ACD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41B7-768D-45C1-8A66-F6432987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F6488-68F0-44BC-BD30-844E0537B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6AF2E-36D7-4956-BFB1-0DC26DF57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8FEA93-1514-4FF0-A687-C407643EC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A40D1D-5C96-40A1-9F66-A7FAD7F5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E8FFC-2A5C-4FB0-9F62-038973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6FF42-A206-4771-A47D-28290D0B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51E99-A9FD-4B01-9A26-75200FE04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0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793B-82F3-4D60-B35F-6F9DC477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A3159-D119-4240-8540-5A8C1E904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DD1388-E361-4FEA-9C7B-949AEC78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E6977-B698-42A0-B328-B3765A2A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6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CB48F8-BDDB-499A-9753-BCB36FF8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266D1-85EC-4F8E-AF9B-EF304942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7299-479D-4054-8D11-3F485DAA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1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DC4-3219-4D35-8ED6-B3043AB3D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77514-1B83-4D03-BE1C-75115F304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CFC41-B450-4F27-8EDD-965B0F8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C97AC-3A24-4FFC-BAE1-0461AD09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6D57B-C6F7-4072-85A6-381FB1344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1A4F86-EF3F-4FBB-8406-A0C29118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3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48DB-78AC-4437-AAED-722F486C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1F6DEA-C048-44BC-8F18-C21B8F5F8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56FD8-40F7-41A2-89BB-0C41B319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B03-615E-4800-AEFD-9A54E527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92CE6-63B4-4527-9E0A-C9A41068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7CAA0-8331-49A4-A265-44E54EE9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4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87DED-37D1-4409-BD84-D31D59FD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8D2CA-2991-4D4A-8E27-4F3942D65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DA66C-4D60-40DE-B8A8-D4D74CE0D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FB6-1BD3-400A-A477-1EE005C9685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38DE-2AF6-4BFF-B9B3-B434B7853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A042A-ED21-4980-BF94-A920B4635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99E8C-2242-4D04-9916-633E7C74A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8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51823A-86F7-44F4-B086-3F951EBF7DD0}"/>
              </a:ext>
            </a:extLst>
          </p:cNvPr>
          <p:cNvSpPr txBox="1"/>
          <p:nvPr/>
        </p:nvSpPr>
        <p:spPr>
          <a:xfrm>
            <a:off x="2928568" y="1337703"/>
            <a:ext cx="633486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/>
              <a:t>但以理书</a:t>
            </a:r>
            <a:endParaRPr lang="en-US" altLang="zh-CN" sz="4800" b="1" dirty="0"/>
          </a:p>
          <a:p>
            <a:pPr algn="ctr"/>
            <a:endParaRPr lang="en-US" altLang="zh-CN" sz="4800" b="1" dirty="0"/>
          </a:p>
          <a:p>
            <a:pPr algn="ctr"/>
            <a:r>
              <a:rPr lang="zh-CN" altLang="en-US" sz="4800" b="1" dirty="0"/>
              <a:t>第</a:t>
            </a:r>
            <a:r>
              <a:rPr lang="en-US" altLang="zh-CN" sz="4800" b="1" dirty="0"/>
              <a:t>11</a:t>
            </a:r>
            <a:r>
              <a:rPr lang="zh-CN" altLang="en-US" sz="4800" b="1" dirty="0"/>
              <a:t>章</a:t>
            </a:r>
            <a:endParaRPr lang="en-US" altLang="zh-CN" sz="4800" b="1" dirty="0"/>
          </a:p>
          <a:p>
            <a:pPr algn="ctr"/>
            <a:r>
              <a:rPr lang="zh-CN" altLang="en-US" sz="4800" b="1" dirty="0"/>
              <a:t>预言与历史</a:t>
            </a:r>
            <a:endParaRPr lang="en-US" altLang="ja-JP" sz="4800" b="1" dirty="0"/>
          </a:p>
          <a:p>
            <a:pPr algn="ctr"/>
            <a:endParaRPr lang="en-US" altLang="zh-CN" sz="3200" dirty="0"/>
          </a:p>
          <a:p>
            <a:pPr algn="ctr"/>
            <a:r>
              <a:rPr lang="en-US" altLang="zh-CN" sz="3200" dirty="0"/>
              <a:t> April 17</a:t>
            </a:r>
            <a:r>
              <a:rPr lang="en-US" altLang="zh-CN" sz="3200" baseline="30000" dirty="0"/>
              <a:t>th</a:t>
            </a:r>
            <a:r>
              <a:rPr lang="en-US" altLang="zh-CN" sz="3200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41296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499730" y="332734"/>
            <a:ext cx="111925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耶稣受难与复活</a:t>
            </a:r>
          </a:p>
        </p:txBody>
      </p:sp>
      <p:pic>
        <p:nvPicPr>
          <p:cNvPr id="2050" name="Picture 2" descr="耶稣受难、复活的真谛：“为了你死，也为了你活！” | Malaysia's ...">
            <a:extLst>
              <a:ext uri="{FF2B5EF4-FFF2-40B4-BE49-F238E27FC236}">
                <a16:creationId xmlns:a16="http://schemas.microsoft.com/office/drawing/2014/main" id="{FE56A33F-E797-4D98-9E37-1986C069A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" y="2219634"/>
            <a:ext cx="5212080" cy="346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e has Risen, He has risen indeed! – Fearless Living">
            <a:extLst>
              <a:ext uri="{FF2B5EF4-FFF2-40B4-BE49-F238E27FC236}">
                <a16:creationId xmlns:a16="http://schemas.microsoft.com/office/drawing/2014/main" id="{18D91930-7E6C-4D8E-A84B-BC0E5141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4" y="1464182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03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AD756-8C45-4C7B-9F39-C682E2A087A3}"/>
              </a:ext>
            </a:extLst>
          </p:cNvPr>
          <p:cNvSpPr txBox="1"/>
          <p:nvPr/>
        </p:nvSpPr>
        <p:spPr>
          <a:xfrm>
            <a:off x="2895226" y="316525"/>
            <a:ext cx="6068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复活节的问题</a:t>
            </a:r>
            <a:endParaRPr lang="en-US" altLang="zh-C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03F78-87AE-40BE-941A-010222E026C1}"/>
              </a:ext>
            </a:extLst>
          </p:cNvPr>
          <p:cNvSpPr txBox="1"/>
          <p:nvPr/>
        </p:nvSpPr>
        <p:spPr>
          <a:xfrm>
            <a:off x="2895226" y="4288015"/>
            <a:ext cx="6068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/>
              <a:t>讨论</a:t>
            </a:r>
            <a:endParaRPr lang="en-US" altLang="zh-CN" sz="3600" b="1" dirty="0"/>
          </a:p>
          <a:p>
            <a:pPr algn="ctr"/>
            <a:endParaRPr lang="en-US" altLang="zh-CN" sz="3600" b="1" dirty="0"/>
          </a:p>
          <a:p>
            <a:pPr algn="ctr"/>
            <a:r>
              <a:rPr lang="zh-CN" altLang="en-US" sz="3600" b="1" dirty="0"/>
              <a:t>我们如何在末世中刚强行事？</a:t>
            </a:r>
          </a:p>
          <a:p>
            <a:pPr algn="ctr"/>
            <a:endParaRPr lang="en-US" altLang="zh-CN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EF926-14E1-4FCB-8D83-E445AFECF119}"/>
              </a:ext>
            </a:extLst>
          </p:cNvPr>
          <p:cNvSpPr txBox="1"/>
          <p:nvPr/>
        </p:nvSpPr>
        <p:spPr>
          <a:xfrm>
            <a:off x="1906384" y="1224465"/>
            <a:ext cx="837923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/>
              <a:t>到底是谁把耶稣钉在十字架上？</a:t>
            </a:r>
            <a:endParaRPr lang="en-US" altLang="zh-CN" sz="3200" b="1" dirty="0"/>
          </a:p>
          <a:p>
            <a:endParaRPr lang="en-US" altLang="zh-CN" sz="2400" b="1" dirty="0"/>
          </a:p>
          <a:p>
            <a:r>
              <a:rPr lang="zh-CN" altLang="en-US" sz="2400" b="1" dirty="0"/>
              <a:t>罗马兵丁</a:t>
            </a:r>
            <a:endParaRPr lang="en-US" altLang="zh-CN" sz="2400" b="1" dirty="0"/>
          </a:p>
          <a:p>
            <a:r>
              <a:rPr lang="zh-CN" altLang="en-US" sz="2400" b="1" dirty="0"/>
              <a:t>彼拉多</a:t>
            </a:r>
            <a:endParaRPr lang="en-US" altLang="zh-CN" sz="2400" b="1" dirty="0"/>
          </a:p>
          <a:p>
            <a:r>
              <a:rPr lang="zh-CN" altLang="en-US" sz="2400" b="1" dirty="0"/>
              <a:t>大祭司，文士，法利赛人</a:t>
            </a:r>
            <a:endParaRPr lang="en-US" altLang="zh-CN" sz="2400" b="1" dirty="0"/>
          </a:p>
          <a:p>
            <a:r>
              <a:rPr lang="zh-CN" altLang="en-US" sz="2400" b="1" dirty="0"/>
              <a:t>人的罪</a:t>
            </a:r>
            <a:endParaRPr lang="en-US" altLang="zh-CN" sz="2400" b="1" dirty="0"/>
          </a:p>
          <a:p>
            <a:r>
              <a:rPr lang="zh-CN" altLang="en-US" sz="2400" b="1" dirty="0"/>
              <a:t>神的爱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85914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572145" y="12366"/>
            <a:ext cx="11196183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但以理书</a:t>
            </a:r>
            <a:endParaRPr lang="en-US" altLang="zh-CN" sz="3200" b="1" dirty="0"/>
          </a:p>
          <a:p>
            <a:r>
              <a:rPr lang="zh-CN" altLang="en-US" sz="2400" b="1" dirty="0"/>
              <a:t>历史</a:t>
            </a:r>
            <a:r>
              <a:rPr lang="en-US" altLang="zh-CN" sz="2400" b="1" dirty="0"/>
              <a:t>	</a:t>
            </a:r>
            <a:r>
              <a:rPr lang="zh-CN" altLang="en-US" sz="2400" dirty="0"/>
              <a:t>第</a:t>
            </a:r>
            <a:r>
              <a:rPr lang="en-US" altLang="zh-CN" sz="2400" dirty="0"/>
              <a:t>1-6</a:t>
            </a:r>
            <a:r>
              <a:rPr lang="zh-CN" altLang="en-US" sz="2400" dirty="0"/>
              <a:t>章</a:t>
            </a:r>
            <a:endParaRPr lang="en-US" altLang="zh-CN" sz="2400" b="1" dirty="0"/>
          </a:p>
          <a:p>
            <a:r>
              <a:rPr lang="zh-CN" altLang="en-US" sz="2000" b="1" dirty="0"/>
              <a:t>第</a:t>
            </a:r>
            <a:r>
              <a:rPr lang="en-US" altLang="zh-CN" sz="2000" b="1" dirty="0"/>
              <a:t>1-4</a:t>
            </a:r>
            <a:r>
              <a:rPr lang="zh-CN" altLang="en-US" sz="2000" b="1" dirty="0"/>
              <a:t>章：</a:t>
            </a:r>
            <a:r>
              <a:rPr lang="zh-TW" altLang="en-US" sz="2000" b="1" dirty="0"/>
              <a:t>尼布甲尼撒王</a:t>
            </a:r>
            <a:endParaRPr lang="en-US" altLang="zh-TW" sz="2000" b="1" dirty="0"/>
          </a:p>
          <a:p>
            <a:r>
              <a:rPr lang="en-US" altLang="zh-CN" dirty="0"/>
              <a:t>2:47 </a:t>
            </a:r>
            <a:r>
              <a:rPr lang="zh-TW" altLang="en-US" dirty="0"/>
              <a:t>王對但以理說：你既能顯明這奧祕的事，</a:t>
            </a:r>
            <a:r>
              <a:rPr lang="zh-TW" altLang="en-US" b="1" dirty="0"/>
              <a:t>你們的神誠然是萬神之神、萬王之主，又是顯明奧祕事的</a:t>
            </a:r>
            <a:r>
              <a:rPr lang="zh-TW" altLang="en-US" dirty="0"/>
              <a:t>。</a:t>
            </a:r>
            <a:endParaRPr lang="en-US" altLang="zh-CN" dirty="0"/>
          </a:p>
          <a:p>
            <a:r>
              <a:rPr lang="en-US" altLang="zh-CN" dirty="0"/>
              <a:t>3</a:t>
            </a:r>
            <a:r>
              <a:rPr lang="zh-CN" altLang="en-US" dirty="0"/>
              <a:t>：</a:t>
            </a:r>
            <a:r>
              <a:rPr lang="en-US" altLang="zh-CN" dirty="0"/>
              <a:t>28 </a:t>
            </a:r>
            <a:r>
              <a:rPr lang="zh-TW" altLang="en-US" dirty="0"/>
              <a:t>尼布甲尼撒說：</a:t>
            </a:r>
            <a:r>
              <a:rPr lang="zh-TW" altLang="en-US" b="1" dirty="0"/>
              <a:t>沙得拉、米煞、亞伯尼歌的神是應當稱頌的！</a:t>
            </a:r>
            <a:r>
              <a:rPr lang="zh-TW" altLang="en-US" dirty="0"/>
              <a:t>他差遣使者救護倚靠他的僕人，他們不遵王命，捨去己身，在他們神以外不肯事奉敬拜別神。</a:t>
            </a:r>
            <a:endParaRPr lang="en-US" altLang="zh-TW" dirty="0"/>
          </a:p>
          <a:p>
            <a:r>
              <a:rPr lang="en-US" altLang="zh-CN" dirty="0"/>
              <a:t>4</a:t>
            </a:r>
            <a:r>
              <a:rPr lang="zh-CN" altLang="en-US" dirty="0"/>
              <a:t>：</a:t>
            </a:r>
            <a:r>
              <a:rPr lang="en-US" altLang="zh-CN" dirty="0"/>
              <a:t>1-3 </a:t>
            </a:r>
            <a:r>
              <a:rPr lang="zh-TW" altLang="en-US" dirty="0"/>
              <a:t>尼布甲尼撒王曉諭住在全地各方、各國、各族的人說：願你們大享平安！我樂意將至高的神向我所行的神蹟奇事宣揚出來。</a:t>
            </a:r>
            <a:r>
              <a:rPr lang="zh-TW" altLang="en-US" b="1" dirty="0"/>
              <a:t>他的神蹟何其大！他的奇事何其盛！他的國是永遠的；他的權柄存到萬代！</a:t>
            </a:r>
            <a:endParaRPr lang="en-US" altLang="zh-TW" b="1" dirty="0"/>
          </a:p>
          <a:p>
            <a:r>
              <a:rPr lang="en-US" altLang="zh-CN" sz="1200" dirty="0"/>
              <a:t>		</a:t>
            </a:r>
            <a:endParaRPr lang="en-US" altLang="zh-TW" sz="1200" dirty="0"/>
          </a:p>
          <a:p>
            <a:r>
              <a:rPr lang="zh-CN" altLang="en-US" sz="2000" b="1" dirty="0"/>
              <a:t>第</a:t>
            </a:r>
            <a:r>
              <a:rPr lang="en-US" altLang="zh-CN" sz="2000" b="1" dirty="0"/>
              <a:t>5</a:t>
            </a:r>
            <a:r>
              <a:rPr lang="zh-CN" altLang="en-US" sz="2000" b="1" dirty="0"/>
              <a:t>章：</a:t>
            </a:r>
            <a:r>
              <a:rPr lang="zh-TW" altLang="en-US" sz="2000" b="1" dirty="0"/>
              <a:t>伯沙撒王</a:t>
            </a:r>
            <a:endParaRPr lang="en-US" altLang="zh-TW" sz="2000" b="1" dirty="0"/>
          </a:p>
          <a:p>
            <a:endParaRPr lang="en-US" altLang="zh-TW" sz="1200" dirty="0"/>
          </a:p>
          <a:p>
            <a:r>
              <a:rPr lang="zh-CN" altLang="en-US" sz="2000" b="1" dirty="0"/>
              <a:t>第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章：</a:t>
            </a:r>
            <a:r>
              <a:rPr lang="zh-TW" altLang="en-US" sz="2000" b="1" dirty="0"/>
              <a:t>大流士王</a:t>
            </a:r>
            <a:r>
              <a:rPr lang="en-US" altLang="zh-TW" sz="2000" b="1" dirty="0"/>
              <a:t>/</a:t>
            </a:r>
            <a:r>
              <a:rPr lang="zh-CN" altLang="en-US" sz="2000" b="1" dirty="0"/>
              <a:t>大利乌王</a:t>
            </a:r>
            <a:endParaRPr lang="en-US" altLang="zh-CN" sz="2000" b="1" dirty="0"/>
          </a:p>
          <a:p>
            <a:r>
              <a:rPr lang="en-US" altLang="zh-CN" dirty="0"/>
              <a:t>6:25-28 </a:t>
            </a:r>
            <a:r>
              <a:rPr lang="zh-CN" altLang="en-US" dirty="0"/>
              <a:t>那时，大流士王传旨，晓谕住在全地各方、各国、各族的人说：</a:t>
            </a:r>
            <a:r>
              <a:rPr lang="en-US" altLang="zh-CN" dirty="0"/>
              <a:t>『</a:t>
            </a:r>
            <a:r>
              <a:rPr lang="zh-CN" altLang="en-US" dirty="0"/>
              <a:t>愿你们大享平安！现在我降旨晓谕我所统辖的全国人民，要在但以理的神面前，战兢恐惧。</a:t>
            </a:r>
            <a:r>
              <a:rPr lang="zh-CN" altLang="en-US" b="1" dirty="0"/>
              <a:t>因为祂是永远长存的活神，祂的国永不败坏；祂的权柄永存无极！祂护庇人，搭救人，在天上地下施行神迹奇事，</a:t>
            </a:r>
            <a:r>
              <a:rPr lang="zh-CN" altLang="en-US" dirty="0"/>
              <a:t>救了但以理脱离狮子的口。</a:t>
            </a:r>
            <a:r>
              <a:rPr lang="en-US" altLang="zh-CN" dirty="0"/>
              <a:t>』</a:t>
            </a:r>
            <a:endParaRPr lang="en-US" altLang="zh-TW" dirty="0"/>
          </a:p>
          <a:p>
            <a:endParaRPr lang="en-US" altLang="zh-CN" sz="2400" b="1" dirty="0"/>
          </a:p>
          <a:p>
            <a:r>
              <a:rPr lang="zh-CN" altLang="en-US" sz="2400" b="1" dirty="0"/>
              <a:t>预言</a:t>
            </a:r>
            <a:r>
              <a:rPr lang="en-US" altLang="zh-CN" sz="2400" b="1" dirty="0"/>
              <a:t>	</a:t>
            </a:r>
            <a:r>
              <a:rPr lang="zh-CN" altLang="en-US" sz="2400" dirty="0"/>
              <a:t>第</a:t>
            </a:r>
            <a:r>
              <a:rPr lang="en-US" altLang="zh-CN" sz="2400" dirty="0"/>
              <a:t>7-12</a:t>
            </a:r>
            <a:r>
              <a:rPr lang="zh-CN" altLang="en-US" sz="2400" dirty="0"/>
              <a:t>章</a:t>
            </a:r>
            <a:endParaRPr lang="en-US" altLang="zh-TW" sz="24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7</a:t>
            </a:r>
            <a:r>
              <a:rPr lang="zh-CN" altLang="en-US" sz="2200" dirty="0"/>
              <a:t>章</a:t>
            </a:r>
            <a:r>
              <a:rPr lang="en-US" altLang="zh-CN" sz="2200" dirty="0"/>
              <a:t>	  </a:t>
            </a:r>
            <a:r>
              <a:rPr lang="zh-CN" altLang="en-US" sz="2200" dirty="0"/>
              <a:t>四兽</a:t>
            </a:r>
            <a:endParaRPr lang="en-US" altLang="zh-CN" sz="22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8</a:t>
            </a:r>
            <a:r>
              <a:rPr lang="zh-CN" altLang="en-US" sz="2200" dirty="0"/>
              <a:t>章</a:t>
            </a:r>
            <a:r>
              <a:rPr lang="en-US" altLang="zh-CN" sz="2200" dirty="0"/>
              <a:t>	  </a:t>
            </a:r>
            <a:r>
              <a:rPr lang="zh-CN" altLang="en-US" sz="2200" dirty="0"/>
              <a:t>公绵羊与公山羊</a:t>
            </a:r>
            <a:endParaRPr lang="en-US" altLang="zh-CN" sz="22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9</a:t>
            </a:r>
            <a:r>
              <a:rPr lang="zh-CN" altLang="en-US" sz="2200" dirty="0"/>
              <a:t>章</a:t>
            </a:r>
            <a:r>
              <a:rPr lang="en-US" altLang="zh-CN" sz="2200" dirty="0"/>
              <a:t>	  </a:t>
            </a:r>
            <a:r>
              <a:rPr lang="zh-CN" altLang="en-US" sz="2200" dirty="0"/>
              <a:t>但以理的祷告：七十个七</a:t>
            </a:r>
            <a:endParaRPr lang="en-US" altLang="zh-CN" sz="2200" dirty="0"/>
          </a:p>
          <a:p>
            <a:r>
              <a:rPr lang="zh-CN" altLang="en-US" sz="2200" dirty="0"/>
              <a:t>第</a:t>
            </a:r>
            <a:r>
              <a:rPr lang="en-US" altLang="zh-CN" sz="2200" dirty="0"/>
              <a:t>10</a:t>
            </a:r>
            <a:r>
              <a:rPr lang="zh-CN" altLang="en-US" sz="2200" dirty="0"/>
              <a:t>章  但以理的异象</a:t>
            </a:r>
            <a:endParaRPr lang="en-US" altLang="zh-CN" sz="2200" dirty="0"/>
          </a:p>
          <a:p>
            <a:r>
              <a:rPr lang="zh-CN" altLang="en-US" sz="2200" b="1" dirty="0"/>
              <a:t>第</a:t>
            </a:r>
            <a:r>
              <a:rPr lang="en-US" altLang="zh-CN" sz="2200" b="1" dirty="0"/>
              <a:t>11</a:t>
            </a:r>
            <a:r>
              <a:rPr lang="zh-CN" altLang="en-US" sz="2200" b="1" dirty="0"/>
              <a:t>章  预言与历史的精确对应</a:t>
            </a:r>
            <a:endParaRPr lang="en-US" altLang="zh-CN" sz="2200" b="1" dirty="0"/>
          </a:p>
        </p:txBody>
      </p:sp>
    </p:spTree>
    <p:extLst>
      <p:ext uri="{BB962C8B-B14F-4D97-AF65-F5344CB8AC3E}">
        <p14:creationId xmlns:p14="http://schemas.microsoft.com/office/powerpoint/2010/main" val="34433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4162" y="148471"/>
            <a:ext cx="11513195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10</a:t>
            </a:r>
            <a:r>
              <a:rPr lang="zh-CN" altLang="en-US" sz="3200" b="1" dirty="0"/>
              <a:t>章  但以理的异象</a:t>
            </a:r>
            <a:endParaRPr lang="en-US" altLang="zh-CN" sz="3200" b="1" dirty="0"/>
          </a:p>
          <a:p>
            <a:pPr algn="ctr"/>
            <a:endParaRPr lang="zh-CN" altLang="en-US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属灵的争战： </a:t>
            </a:r>
            <a:r>
              <a:rPr lang="zh-CN" altLang="en-US" sz="2400" b="1" dirty="0"/>
              <a:t>但以理禁食祷告二十一天</a:t>
            </a:r>
            <a:endParaRPr lang="en-US" altLang="zh-CN" sz="2400" b="1" dirty="0"/>
          </a:p>
          <a:p>
            <a:r>
              <a:rPr lang="en-US" altLang="zh-CN" sz="2400" b="1" dirty="0"/>
              <a:t>		</a:t>
            </a:r>
            <a:r>
              <a:rPr lang="zh-CN" altLang="en-US" sz="2400" b="1" dirty="0"/>
              <a:t>（神允许）天使被阻挠了二十一日</a:t>
            </a:r>
            <a:endParaRPr lang="en-US" altLang="zh-CN" sz="2400" b="1" dirty="0"/>
          </a:p>
          <a:p>
            <a:r>
              <a:rPr lang="en-US" altLang="zh-CN" sz="2400" b="1" dirty="0">
                <a:solidFill>
                  <a:srgbClr val="C00000"/>
                </a:solidFill>
              </a:rPr>
              <a:t>		</a:t>
            </a:r>
            <a:r>
              <a:rPr lang="zh-CN" altLang="en-US" sz="2400" b="1" dirty="0">
                <a:solidFill>
                  <a:srgbClr val="C00000"/>
                </a:solidFill>
              </a:rPr>
              <a:t>常常祷告，不可灰心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天使加百列三次触摸但以理：</a:t>
            </a:r>
            <a:r>
              <a:rPr lang="zh-CN" altLang="en-US" sz="2400" b="1" dirty="0"/>
              <a:t>按在我身上，摸我的嘴唇，又摸我</a:t>
            </a:r>
            <a:r>
              <a:rPr lang="en-US" altLang="zh-CN" sz="2400" b="1" dirty="0"/>
              <a:t>: </a:t>
            </a:r>
            <a:r>
              <a:rPr lang="zh-CN" altLang="en-US" sz="2400" b="1" dirty="0">
                <a:solidFill>
                  <a:srgbClr val="C00000"/>
                </a:solidFill>
              </a:rPr>
              <a:t>人的软弱</a:t>
            </a:r>
            <a:r>
              <a:rPr lang="en-US" altLang="zh-CN" sz="2400" b="1" dirty="0">
                <a:solidFill>
                  <a:srgbClr val="C00000"/>
                </a:solidFill>
              </a:rPr>
              <a:t>: </a:t>
            </a:r>
            <a:r>
              <a:rPr lang="zh-CN" altLang="en-US" sz="2400" b="1" dirty="0">
                <a:solidFill>
                  <a:srgbClr val="C00000"/>
                </a:solidFill>
              </a:rPr>
              <a:t> 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末世属灵的争战：</a:t>
            </a:r>
            <a:r>
              <a:rPr lang="zh-CN" altLang="en-US" sz="2400" b="1" dirty="0"/>
              <a:t>加百列，米迦勒</a:t>
            </a:r>
            <a:r>
              <a:rPr lang="en-US" altLang="zh-CN" sz="2400" b="1" dirty="0"/>
              <a:t>: </a:t>
            </a:r>
            <a:r>
              <a:rPr lang="zh-CN" altLang="en-US" sz="2400" b="1" dirty="0">
                <a:solidFill>
                  <a:srgbClr val="C00000"/>
                </a:solidFill>
              </a:rPr>
              <a:t>不是血肉的争战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b="1" dirty="0">
                <a:solidFill>
                  <a:srgbClr val="0000FF"/>
                </a:solidFill>
              </a:rPr>
              <a:t>属灵争战中得胜的秘诀</a:t>
            </a:r>
          </a:p>
          <a:p>
            <a:endParaRPr lang="en-US" altLang="zh-CN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F734C02-FDEF-4469-8871-2CBF4485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44" y="3538728"/>
            <a:ext cx="4425696" cy="33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311611" y="73055"/>
            <a:ext cx="1163214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章  预言与历史</a:t>
            </a:r>
          </a:p>
          <a:p>
            <a:endParaRPr lang="zh-CN" altLang="en-US" sz="2400" dirty="0"/>
          </a:p>
          <a:p>
            <a:r>
              <a:rPr lang="en-US" altLang="zh-CN" sz="2400" dirty="0"/>
              <a:t>11:1-2	</a:t>
            </a:r>
            <a:r>
              <a:rPr lang="zh-CN" altLang="en-US" sz="2200" dirty="0"/>
              <a:t>又说：</a:t>
            </a:r>
            <a:r>
              <a:rPr lang="en-US" altLang="zh-CN" sz="2200" dirty="0"/>
              <a:t>『</a:t>
            </a:r>
            <a:r>
              <a:rPr lang="zh-CN" altLang="en-US" sz="2200" dirty="0"/>
              <a:t>当玛代王大流士元年，我曾起来扶助米迦勒，使他坚强。</a:t>
            </a:r>
            <a:r>
              <a:rPr lang="en-US" altLang="zh-CN" sz="2200" dirty="0"/>
              <a:t>』</a:t>
            </a:r>
            <a:r>
              <a:rPr lang="zh-CN" altLang="en-US" sz="2200" dirty="0"/>
              <a:t>现在我将真事指示你：</a:t>
            </a:r>
            <a:r>
              <a:rPr lang="en-US" altLang="zh-CN" sz="2200" dirty="0"/>
              <a:t>『</a:t>
            </a:r>
            <a:r>
              <a:rPr lang="zh-CN" altLang="en-US" sz="2200" dirty="0"/>
              <a:t>波斯还有三王兴起，第四王必富足远胜诸王。他因富足成为强盛，就必激动大众攻击希腊国。</a:t>
            </a:r>
            <a:endParaRPr lang="en-US" altLang="zh-CN" sz="2200" dirty="0"/>
          </a:p>
          <a:p>
            <a:endParaRPr lang="en-US" altLang="zh-TW" sz="2400" dirty="0"/>
          </a:p>
          <a:p>
            <a:r>
              <a:rPr lang="zh-CN" altLang="en-US" sz="2400" b="1" dirty="0">
                <a:solidFill>
                  <a:srgbClr val="C00000"/>
                </a:solidFill>
              </a:rPr>
              <a:t>天使加百列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endParaRPr lang="en-US" altLang="zh-CN" sz="2400" dirty="0"/>
          </a:p>
          <a:p>
            <a:r>
              <a:rPr lang="zh-CN" altLang="en-US" sz="2400" dirty="0"/>
              <a:t>十一</a:t>
            </a:r>
            <a:r>
              <a:rPr lang="en-US" altLang="zh-CN" sz="2400" dirty="0"/>
              <a:t>1-2</a:t>
            </a:r>
            <a:r>
              <a:rPr lang="zh-CN" altLang="en-US" sz="2400" dirty="0"/>
              <a:t>：波斯帝国的争战</a:t>
            </a:r>
          </a:p>
          <a:p>
            <a:r>
              <a:rPr lang="zh-CN" altLang="en-US" sz="2400" dirty="0"/>
              <a:t>十一</a:t>
            </a:r>
            <a:r>
              <a:rPr lang="en-US" altLang="zh-CN" sz="2400" dirty="0"/>
              <a:t>3-35</a:t>
            </a:r>
            <a:r>
              <a:rPr lang="zh-CN" altLang="en-US" sz="2400" dirty="0"/>
              <a:t>：希腊化时代的争战</a:t>
            </a:r>
          </a:p>
          <a:p>
            <a:r>
              <a:rPr lang="zh-CN" altLang="en-US" sz="2400" dirty="0"/>
              <a:t>十一</a:t>
            </a:r>
            <a:r>
              <a:rPr lang="en-US" altLang="zh-CN" sz="2400" dirty="0"/>
              <a:t>36-45</a:t>
            </a:r>
            <a:r>
              <a:rPr lang="zh-CN" altLang="en-US" sz="2400" dirty="0"/>
              <a:t>：罗马共和国的争战</a:t>
            </a:r>
          </a:p>
          <a:p>
            <a:r>
              <a:rPr lang="zh-CN" altLang="en-US" sz="2400" dirty="0"/>
              <a:t>十二</a:t>
            </a:r>
            <a:r>
              <a:rPr lang="en-US" altLang="zh-CN" sz="2400" dirty="0"/>
              <a:t>1-4</a:t>
            </a:r>
            <a:r>
              <a:rPr lang="zh-CN" altLang="en-US" sz="2400" dirty="0"/>
              <a:t>：罗马帝国的争战</a:t>
            </a:r>
            <a:endParaRPr lang="en-US" altLang="zh-CN" sz="2400" dirty="0"/>
          </a:p>
          <a:p>
            <a:endParaRPr lang="en-US" altLang="zh-TW" sz="2400" dirty="0"/>
          </a:p>
          <a:p>
            <a:pPr algn="ctr"/>
            <a:r>
              <a:rPr lang="zh-CN" altLang="en-US" sz="3600" b="1" dirty="0">
                <a:solidFill>
                  <a:srgbClr val="FF0000"/>
                </a:solidFill>
              </a:rPr>
              <a:t>历史 </a:t>
            </a:r>
            <a:r>
              <a:rPr lang="en-US" altLang="zh-CN" sz="3600" b="1" dirty="0">
                <a:solidFill>
                  <a:srgbClr val="FF0000"/>
                </a:solidFill>
              </a:rPr>
              <a:t>History = His Story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5092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67331" y="86349"/>
            <a:ext cx="1133049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章  预言与历史</a:t>
            </a:r>
          </a:p>
          <a:p>
            <a:endParaRPr lang="zh-CN" altLang="en-US" sz="1200" dirty="0"/>
          </a:p>
          <a:p>
            <a:r>
              <a:rPr lang="en-US" altLang="zh-TW" sz="2400" dirty="0"/>
              <a:t>11: 3-9 </a:t>
            </a:r>
            <a:r>
              <a:rPr lang="zh-TW" altLang="en-US" sz="2200" dirty="0"/>
              <a:t>必有一個</a:t>
            </a:r>
            <a:r>
              <a:rPr lang="zh-TW" altLang="en-US" sz="2200" b="1" dirty="0"/>
              <a:t>勇敢的王興起</a:t>
            </a:r>
            <a:r>
              <a:rPr lang="zh-TW" altLang="en-US" sz="2200" dirty="0"/>
              <a:t>，執掌大權，隨意而行。他興起的時候，他的國必破裂，向天的四方（方：原文是風）分開，卻不歸他的後裔，治國的權勢也都不及他；因為他的國必被拔出，歸與他後裔之外的人。</a:t>
            </a:r>
            <a:r>
              <a:rPr lang="zh-TW" altLang="en-US" sz="2200" b="1" dirty="0"/>
              <a:t>南方的王</a:t>
            </a:r>
            <a:r>
              <a:rPr lang="zh-TW" altLang="en-US" sz="2200" dirty="0"/>
              <a:t>必強盛，他將帥中必有一個比他更強盛，執掌權柄，他的權柄甚大。過些年後，他們必互相連合，南方王的女兒必就了</a:t>
            </a:r>
            <a:r>
              <a:rPr lang="zh-TW" altLang="en-US" sz="2200" b="1" dirty="0"/>
              <a:t>北方王</a:t>
            </a:r>
            <a:r>
              <a:rPr lang="zh-TW" altLang="en-US" sz="2200" dirty="0"/>
              <a:t>來立約；但這女子幫助之力存立不住，王和他所倚靠之力也不能存立。這女子和引導他來的，並生他的，以及當時扶助他的，都必交與死地。但這女子的本家（原文是根）必另生一子（子：原文是枝）繼續王位，他必率領軍隊進入北方王的保障，攻擊他們，而且得勝；並將他們的神像和鑄成的偶像，與金銀的寶器掠到埃及去。數年之內，他不去攻擊北方的王。北方的王（原文是他）必入南方王的國，卻要仍回本地。</a:t>
            </a:r>
            <a:endParaRPr lang="en-US" altLang="zh-TW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BA1FE5-81C5-443F-85DB-0FFBE7EFF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972033"/>
            <a:ext cx="6096000" cy="2799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B25844-2603-48EF-9626-7B02814CC187}"/>
              </a:ext>
            </a:extLst>
          </p:cNvPr>
          <p:cNvSpPr txBox="1"/>
          <p:nvPr/>
        </p:nvSpPr>
        <p:spPr>
          <a:xfrm>
            <a:off x="393193" y="4890254"/>
            <a:ext cx="2404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勇敢的王</a:t>
            </a:r>
            <a:r>
              <a:rPr lang="en-US" altLang="zh-CN" sz="1800" b="1" dirty="0"/>
              <a:t>:</a:t>
            </a:r>
            <a:r>
              <a:rPr lang="zh-CN" altLang="en-US" sz="1800" dirty="0"/>
              <a:t>希腊帝国的创始人亚历山大大帝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61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67331" y="86349"/>
            <a:ext cx="1133049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章  预言与历史</a:t>
            </a:r>
          </a:p>
          <a:p>
            <a:endParaRPr lang="zh-CN" altLang="en-US" sz="1200" dirty="0"/>
          </a:p>
          <a:p>
            <a:r>
              <a:rPr lang="en-US" altLang="zh-TW" sz="2400" dirty="0"/>
              <a:t>11: 10-28 </a:t>
            </a:r>
            <a:r>
              <a:rPr lang="zh-TW" altLang="en-US" sz="2000" dirty="0"/>
              <a:t>北方王（原文是他）的二子必動干戈，招聚許多軍兵。這軍兵前去，如洪水氾濫，又必再去爭戰，直到南方王的保障。</a:t>
            </a:r>
            <a:r>
              <a:rPr lang="zh-TW" altLang="en-US" sz="2000" b="1" dirty="0"/>
              <a:t>南方王必發烈怒，出來與北方王爭戰，擺列大軍</a:t>
            </a:r>
            <a:r>
              <a:rPr lang="zh-TW" altLang="en-US" sz="2000" dirty="0"/>
              <a:t>；北方王的軍兵必交付他手。他的眾軍高傲，他的心也必自高；他雖使數萬人仆倒，卻不得常勝。北方王必回來擺列大軍，比先前的更多。滿了所定的年數，他必率領大軍，帶極多的軍裝來。那時，必有許多人起來攻擊南方王，並且你本國的強暴人必興起，要應驗那異象，他們卻要敗亡。北方王必來築壘攻取堅固城；南方的軍兵必站立不住，就是選擇的精兵（原文是民）也無力站住。來攻擊他的，必任意而行，無人在北方王（原文是他）面前站立得住。他必站在那榮美之地，用手施行毀滅。他必定意用全國之力而來，立公正的約，照約而行，將自己的女兒給南方王為妻，想要敗壞他（或譯：埃及），這計卻不得成就，於自己毫無益處。其後他必轉回奪取了許多海島。但有一大帥，除掉他令人受的羞辱，並且使這羞辱歸他本身。他就必轉向本地的保障，卻要絆跌仆倒，歸於無有。那時，必有一人興起接續他為王，使橫征暴斂的人通行國中的榮美地。這王不多日就必滅亡，卻不因忿怒，也不因爭戰。</a:t>
            </a:r>
            <a:r>
              <a:rPr lang="zh-TW" altLang="en-US" sz="2000" b="1" dirty="0"/>
              <a:t>必有一個卑鄙的人興起接續為王</a:t>
            </a:r>
            <a:r>
              <a:rPr lang="zh-TW" altLang="en-US" sz="2000" dirty="0"/>
              <a:t>，人未曾將國的尊榮給他，他卻趁人坦然無備的時候，用諂媚的話得國。必有無數的軍兵勢如洪水，在他面前沖沒敗壞；同盟的君也必如此。與那君結盟之後，他必行詭詐，因為他必上來以微小的軍（原文是民）成為強盛。趁人坦然無備的時候，他必來到國中極肥美之地，行他列祖和他列祖之祖所未曾行的，將擄物、掠物，和財寶散給眾人，又要設計攻打保障，然而這都是暫時的。他必奮勇向前，率領大軍攻擊南方王；南方王也必以極大極強的軍兵與他爭戰，卻站立不住，因為有人設計謀害南方王。吃王膳的，必敗壞他；他的軍隊必被沖沒，而且被殺的甚多。</a:t>
            </a:r>
            <a:r>
              <a:rPr lang="zh-TW" altLang="en-US" sz="2000" b="1" dirty="0"/>
              <a:t>至於這二王，他們心懷惡計，同席說謊，</a:t>
            </a:r>
            <a:r>
              <a:rPr lang="zh-TW" altLang="en-US" sz="2000" dirty="0"/>
              <a:t>計謀卻不成就；因為到了定期，事就了結。北方王（原文是他）必帶許多財寶回往本國，他的心反對聖約，任意而行，回到本地。</a:t>
            </a:r>
            <a:endParaRPr lang="en-US" altLang="zh-TW" sz="2200" dirty="0"/>
          </a:p>
        </p:txBody>
      </p:sp>
    </p:spTree>
    <p:extLst>
      <p:ext uri="{BB962C8B-B14F-4D97-AF65-F5344CB8AC3E}">
        <p14:creationId xmlns:p14="http://schemas.microsoft.com/office/powerpoint/2010/main" val="2243913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267193" y="86349"/>
            <a:ext cx="11657613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章  预言与历史</a:t>
            </a:r>
          </a:p>
          <a:p>
            <a:endParaRPr lang="zh-CN" altLang="en-US" sz="1200" dirty="0"/>
          </a:p>
          <a:p>
            <a:r>
              <a:rPr lang="en-US" altLang="zh-TW" sz="2200" dirty="0"/>
              <a:t>11: 29-35 </a:t>
            </a:r>
            <a:r>
              <a:rPr lang="zh-TW" altLang="en-US" sz="2200" dirty="0"/>
              <a:t>到了定期，他必返回，來到南方。後一次卻不如前一次，因為基提戰船必來攻擊他，他就喪膽而回，又要惱恨聖約，任意而行；他必回來聯絡背棄聖約的人。他必興兵，</a:t>
            </a:r>
            <a:r>
              <a:rPr lang="zh-TW" altLang="en-US" sz="2200" b="1" dirty="0"/>
              <a:t>這兵必褻瀆聖地，就是保障，除掉常獻的燔祭，設立那行毀壞可憎的。</a:t>
            </a:r>
            <a:r>
              <a:rPr lang="zh-TW" altLang="en-US" sz="2200" b="1" dirty="0">
                <a:solidFill>
                  <a:srgbClr val="FF0000"/>
                </a:solidFill>
              </a:rPr>
              <a:t>作惡違背聖約的人，他必用巧言勾引；惟獨認識神的子民必剛強行事。</a:t>
            </a:r>
            <a:r>
              <a:rPr lang="zh-TW" altLang="en-US" sz="2200" dirty="0"/>
              <a:t>民間的智慧人必訓誨多人；然而他們多日必倒在刀下，或被火燒，或被擄掠搶奪。他們仆倒的時候，稍得扶助，卻有許多人用諂媚的話親近他們。智慧人中有些仆倒的，為要熬煉其餘的人，使他們清淨潔白，直到末了；因為到了定期，事就了結。</a:t>
            </a:r>
            <a:endParaRPr lang="en-US" altLang="zh-TW" sz="2200" dirty="0"/>
          </a:p>
          <a:p>
            <a:endParaRPr lang="en-US" altLang="zh-CN" sz="1200" b="1" dirty="0"/>
          </a:p>
          <a:p>
            <a:pPr algn="ctr"/>
            <a:r>
              <a:rPr lang="zh-TW" altLang="en-US" sz="2400" b="1" dirty="0">
                <a:solidFill>
                  <a:srgbClr val="FF0000"/>
                </a:solidFill>
              </a:rPr>
              <a:t>惟獨認識神的子民必剛強行事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/>
              <a:t>我们如何刚强行事？</a:t>
            </a:r>
          </a:p>
          <a:p>
            <a:pPr>
              <a:spcAft>
                <a:spcPts val="600"/>
              </a:spcAft>
            </a:pPr>
            <a:endParaRPr lang="en-US" altLang="zh-CN" sz="1200" b="1" dirty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sz="1600" b="1" dirty="0">
                <a:solidFill>
                  <a:srgbClr val="0000FF"/>
                </a:solidFill>
              </a:rPr>
              <a:t>‪</a:t>
            </a:r>
            <a:r>
              <a:rPr lang="zh-CN" altLang="en-US" sz="2200" b="1" dirty="0"/>
              <a:t>约书亚记‬</a:t>
            </a:r>
            <a:r>
              <a:rPr lang="en-US" altLang="zh-CN" sz="2200" b="1" dirty="0"/>
              <a:t>1</a:t>
            </a:r>
            <a:endParaRPr lang="zh-CN" altLang="en-US" sz="2200" b="1" dirty="0"/>
          </a:p>
          <a:p>
            <a:pPr>
              <a:spcAft>
                <a:spcPts val="600"/>
              </a:spcAft>
            </a:pPr>
            <a:r>
              <a:rPr lang="en-US" altLang="zh-CN" sz="2200" b="1" dirty="0">
                <a:solidFill>
                  <a:srgbClr val="0000FF"/>
                </a:solidFill>
              </a:rPr>
              <a:t>6 </a:t>
            </a:r>
            <a:r>
              <a:rPr lang="zh-CN" altLang="en-US" sz="2200" b="1" dirty="0">
                <a:solidFill>
                  <a:srgbClr val="0000FF"/>
                </a:solidFill>
              </a:rPr>
              <a:t>你当刚强壮胆！</a:t>
            </a:r>
            <a:r>
              <a:rPr lang="zh-CN" altLang="en-US" sz="2200" dirty="0"/>
              <a:t>因为你必使这百姓承受那地为业，就是我向他们列祖起誓应许赐给他们的地。 </a:t>
            </a:r>
            <a:endParaRPr lang="en-US" altLang="zh-CN" sz="2200" dirty="0"/>
          </a:p>
          <a:p>
            <a:pPr>
              <a:spcAft>
                <a:spcPts val="600"/>
              </a:spcAft>
            </a:pPr>
            <a:r>
              <a:rPr lang="en-US" altLang="zh-CN" sz="2200" b="1" dirty="0">
                <a:solidFill>
                  <a:srgbClr val="0000FF"/>
                </a:solidFill>
              </a:rPr>
              <a:t>7 </a:t>
            </a:r>
            <a:r>
              <a:rPr lang="zh-CN" altLang="en-US" sz="2200" b="1" dirty="0">
                <a:solidFill>
                  <a:srgbClr val="0000FF"/>
                </a:solidFill>
              </a:rPr>
              <a:t>只要刚强，大大壮胆，</a:t>
            </a:r>
            <a:r>
              <a:rPr lang="zh-CN" altLang="en-US" sz="2200" dirty="0"/>
              <a:t>谨守遵行我仆人摩西所吩咐你的一切律法，不可偏离左右，使你无论往哪里去，都可以顺利。</a:t>
            </a:r>
            <a:endParaRPr lang="en-US" altLang="zh-CN" sz="2200" dirty="0"/>
          </a:p>
          <a:p>
            <a:pPr>
              <a:spcAft>
                <a:spcPts val="600"/>
              </a:spcAft>
            </a:pPr>
            <a:r>
              <a:rPr lang="en-US" altLang="zh-CN" sz="2200" b="1" dirty="0">
                <a:solidFill>
                  <a:srgbClr val="0000FF"/>
                </a:solidFill>
              </a:rPr>
              <a:t>9 </a:t>
            </a:r>
            <a:r>
              <a:rPr lang="zh-CN" altLang="en-US" sz="2200" b="1" dirty="0">
                <a:solidFill>
                  <a:srgbClr val="0000FF"/>
                </a:solidFill>
              </a:rPr>
              <a:t>我岂没有吩咐你吗？你当刚强壮胆！不要惧怕，也不要惊惶；因为你无论往哪里去，耶和华你的　神必与你同在。”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23681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93F5E7-5BE4-4E8D-BAE0-0EE18C6DC22C}"/>
              </a:ext>
            </a:extLst>
          </p:cNvPr>
          <p:cNvSpPr txBox="1"/>
          <p:nvPr/>
        </p:nvSpPr>
        <p:spPr>
          <a:xfrm>
            <a:off x="430755" y="0"/>
            <a:ext cx="1133049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/>
              <a:t>第</a:t>
            </a:r>
            <a:r>
              <a:rPr lang="en-US" altLang="zh-CN" sz="3200" b="1" dirty="0"/>
              <a:t>11</a:t>
            </a:r>
            <a:r>
              <a:rPr lang="zh-CN" altLang="en-US" sz="3200" b="1" dirty="0"/>
              <a:t>章  预言与历史</a:t>
            </a:r>
          </a:p>
          <a:p>
            <a:endParaRPr lang="en-US" altLang="zh-TW" sz="1600" dirty="0"/>
          </a:p>
          <a:p>
            <a:r>
              <a:rPr lang="en-US" altLang="zh-TW" sz="2200" dirty="0"/>
              <a:t>11: 36-45 </a:t>
            </a:r>
            <a:r>
              <a:rPr lang="zh-TW" altLang="en-US" sz="2200" dirty="0"/>
              <a:t>王必任意而行，自高自大，超過所有的神，又用奇異的話攻擊萬神之神。他必行事亨通，直到主的忿怒完畢，因為所定的事必然成就。他必不顧他列祖的神，也不顧婦女所羨慕的神，無論何神他都不顧；因為他必自大，高過一切。他倒要敬拜保障的神，用金、銀、寶石和可愛之物敬奉他列祖所不認識的神。他必靠外邦神的幫助，攻破最堅固的保障。凡承認他的，他必將榮耀加給他們，使他們管轄許多人，又為賄賂分地與他們。到末了，南方王要與他交戰。北方王必用戰車、馬兵，和許多戰船，勢如暴風來攻擊他，也必進入列國，如洪水氾濫。又必進入那榮美之地，有許多國就被傾覆，但以東人、摩押人，和一大半亞捫人必脫離他的手。他必伸手攻擊列國；</a:t>
            </a:r>
            <a:endParaRPr lang="en-US" altLang="zh-TW" sz="2200" dirty="0"/>
          </a:p>
          <a:p>
            <a:r>
              <a:rPr lang="zh-TW" altLang="en-US" sz="2200" dirty="0"/>
              <a:t>埃及地也不得脫離。他必把持埃及的金銀財寶</a:t>
            </a:r>
            <a:endParaRPr lang="en-US" altLang="zh-TW" sz="2200" dirty="0"/>
          </a:p>
          <a:p>
            <a:r>
              <a:rPr lang="zh-TW" altLang="en-US" sz="2200" dirty="0"/>
              <a:t>和各樣的寶物。呂彼亞人和古實人都必跟從他。</a:t>
            </a:r>
            <a:endParaRPr lang="en-US" altLang="zh-TW" sz="2200" dirty="0"/>
          </a:p>
          <a:p>
            <a:r>
              <a:rPr lang="zh-TW" altLang="en-US" sz="2200" dirty="0"/>
              <a:t>但從東方和北方必有消息擾亂他，他就大發烈怒</a:t>
            </a:r>
            <a:endParaRPr lang="en-US" altLang="zh-TW" sz="2200" dirty="0"/>
          </a:p>
          <a:p>
            <a:r>
              <a:rPr lang="zh-TW" altLang="en-US" sz="2200" dirty="0"/>
              <a:t>出去，要將多人殺滅淨盡。他必在海和榮美的</a:t>
            </a:r>
            <a:endParaRPr lang="en-US" altLang="zh-TW" sz="2200" dirty="0"/>
          </a:p>
          <a:p>
            <a:r>
              <a:rPr lang="zh-TW" altLang="en-US" sz="2200" dirty="0"/>
              <a:t>聖山中間設立他如宮殿的帳幕；然而到了他的</a:t>
            </a:r>
            <a:endParaRPr lang="en-US" altLang="zh-TW" sz="2200" dirty="0"/>
          </a:p>
          <a:p>
            <a:r>
              <a:rPr lang="zh-TW" altLang="en-US" sz="2200" dirty="0"/>
              <a:t>結局，必無人能幫助他。</a:t>
            </a:r>
            <a:endParaRPr lang="en-US" altLang="zh-TW" sz="2200" dirty="0"/>
          </a:p>
          <a:p>
            <a:endParaRPr lang="en-US" altLang="zh-TW" sz="2200" dirty="0"/>
          </a:p>
          <a:p>
            <a:endParaRPr lang="en-US" altLang="zh-TW" sz="2200" dirty="0"/>
          </a:p>
        </p:txBody>
      </p:sp>
      <p:pic>
        <p:nvPicPr>
          <p:cNvPr id="1026" name="Picture 2" descr="上图：主前49-30年罗马内战期间的罗马共和国。此时，叙利亚的塞琉古帝国已经成为罗马的叙利亚行省，所以罗马成为新的北方王（但十一40）。埃及的托勒密王国仍然存在，还是南方王（但十一40）。犹大在罗马叙利亚行省的管辖之下，以东人、摩押人和一大半亚扪人属于纳巴泰王国（但十一41）。">
            <a:extLst>
              <a:ext uri="{FF2B5EF4-FFF2-40B4-BE49-F238E27FC236}">
                <a16:creationId xmlns:a16="http://schemas.microsoft.com/office/drawing/2014/main" id="{59C099C3-BAAA-4BED-9715-0DCDD4284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165" y="3210281"/>
            <a:ext cx="5285232" cy="35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3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0FE5AC-E18B-44A6-AC43-2BC3F720DD7B}"/>
              </a:ext>
            </a:extLst>
          </p:cNvPr>
          <p:cNvSpPr txBox="1"/>
          <p:nvPr/>
        </p:nvSpPr>
        <p:spPr>
          <a:xfrm>
            <a:off x="505754" y="49270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D-Day </a:t>
            </a:r>
            <a:r>
              <a:rPr lang="zh-CN" altLang="en-US" sz="3200" b="1" dirty="0">
                <a:solidFill>
                  <a:srgbClr val="0000FF"/>
                </a:solidFill>
              </a:rPr>
              <a:t>诺曼底登陆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1E59EE-D143-4366-BF07-357AC82B52AE}"/>
              </a:ext>
            </a:extLst>
          </p:cNvPr>
          <p:cNvSpPr txBox="1"/>
          <p:nvPr/>
        </p:nvSpPr>
        <p:spPr>
          <a:xfrm>
            <a:off x="674918" y="761053"/>
            <a:ext cx="3031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June 6, 1944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EA11DF-2F0A-4965-BB9C-E2E14C62B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3" y="760316"/>
            <a:ext cx="3381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95BC27-37D6-4821-A6E2-EBE619271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017" y="760316"/>
            <a:ext cx="33819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E6C0DC-02BB-4293-814E-956B14CB124F}"/>
              </a:ext>
            </a:extLst>
          </p:cNvPr>
          <p:cNvSpPr txBox="1"/>
          <p:nvPr/>
        </p:nvSpPr>
        <p:spPr>
          <a:xfrm>
            <a:off x="505754" y="3243903"/>
            <a:ext cx="111925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</a:rPr>
              <a:t>V-Day </a:t>
            </a:r>
            <a:r>
              <a:rPr lang="zh-CN" altLang="en-US" sz="3200" b="1" dirty="0">
                <a:solidFill>
                  <a:srgbClr val="0000FF"/>
                </a:solidFill>
              </a:rPr>
              <a:t>胜利日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1F52C-08F0-482B-A321-9D38F56C41DE}"/>
              </a:ext>
            </a:extLst>
          </p:cNvPr>
          <p:cNvSpPr txBox="1"/>
          <p:nvPr/>
        </p:nvSpPr>
        <p:spPr>
          <a:xfrm>
            <a:off x="3537976" y="6340608"/>
            <a:ext cx="1882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May 8, 1945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55F498-4DCE-4DFD-89B4-1B2FA4400936}"/>
              </a:ext>
            </a:extLst>
          </p:cNvPr>
          <p:cNvGrpSpPr/>
          <p:nvPr/>
        </p:nvGrpSpPr>
        <p:grpSpPr>
          <a:xfrm>
            <a:off x="1476550" y="3973423"/>
            <a:ext cx="6005687" cy="2286000"/>
            <a:chOff x="1881902" y="3963996"/>
            <a:chExt cx="6005687" cy="228600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9271C27-3F70-465B-AF0C-5A0D79ED1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902" y="3963996"/>
              <a:ext cx="2780771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5ADB0D2E-5FBE-4B26-A535-0CE7C04B2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797" y="3963996"/>
              <a:ext cx="2907792" cy="2285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C5C9794-91C3-42BB-B547-A9CE13A3D56E}"/>
              </a:ext>
            </a:extLst>
          </p:cNvPr>
          <p:cNvSpPr txBox="1"/>
          <p:nvPr/>
        </p:nvSpPr>
        <p:spPr>
          <a:xfrm>
            <a:off x="8359503" y="6340609"/>
            <a:ext cx="1882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Sept 2, 1945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E2EE-F21A-4623-A1B5-2E1CAB38E4E0}"/>
              </a:ext>
            </a:extLst>
          </p:cNvPr>
          <p:cNvSpPr txBox="1"/>
          <p:nvPr/>
        </p:nvSpPr>
        <p:spPr>
          <a:xfrm>
            <a:off x="8325292" y="111568"/>
            <a:ext cx="322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耶稣受难与复活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95A26-2EBD-483A-9616-3E4031780B04}"/>
              </a:ext>
            </a:extLst>
          </p:cNvPr>
          <p:cNvSpPr txBox="1"/>
          <p:nvPr/>
        </p:nvSpPr>
        <p:spPr>
          <a:xfrm>
            <a:off x="7887589" y="3243902"/>
            <a:ext cx="40803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耶稣再来，新天新地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1036" name="Picture 12" descr="Surrender of Japan - Wikipedia">
            <a:extLst>
              <a:ext uri="{FF2B5EF4-FFF2-40B4-BE49-F238E27FC236}">
                <a16:creationId xmlns:a16="http://schemas.microsoft.com/office/drawing/2014/main" id="{6A9B9409-531E-45E7-8D91-9309846AE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001" y="3973024"/>
            <a:ext cx="285465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6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2866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Haining Zhu</dc:creator>
  <cp:lastModifiedBy>Haining Zhu</cp:lastModifiedBy>
  <cp:revision>33</cp:revision>
  <dcterms:created xsi:type="dcterms:W3CDTF">2021-12-12T14:47:49Z</dcterms:created>
  <dcterms:modified xsi:type="dcterms:W3CDTF">2022-04-17T16:16:06Z</dcterms:modified>
</cp:coreProperties>
</file>