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488" r:id="rId3"/>
    <p:sldId id="489" r:id="rId4"/>
    <p:sldId id="490" r:id="rId5"/>
    <p:sldId id="494" r:id="rId6"/>
    <p:sldId id="493" r:id="rId7"/>
    <p:sldId id="487" r:id="rId8"/>
    <p:sldId id="482" r:id="rId9"/>
    <p:sldId id="483" r:id="rId10"/>
    <p:sldId id="484" r:id="rId11"/>
    <p:sldId id="486" r:id="rId12"/>
    <p:sldId id="4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EDF"/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8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904151-42C2-4BB3-9411-EA47AEE3C583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513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4D233-81B4-4D4A-B338-23DDAE835D9C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066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37452" indent="-283635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34542" indent="-226908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588359" indent="-226908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42175" indent="-226908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495992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49809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03625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57442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B2BF94AC-14D6-434D-8947-DC624DAE944A}" type="slidenum">
              <a:rPr lang="en-US" altLang="en-US" smtClean="0">
                <a:solidFill>
                  <a:prstClr val="black"/>
                </a:solidFill>
              </a:rPr>
              <a:pPr/>
              <a:t>9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368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37452" indent="-283635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34542" indent="-226908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588359" indent="-226908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42175" indent="-226908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495992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49809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03625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57442" indent="-2269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B2BF94AC-14D6-434D-8947-DC624DAE944A}" type="slidenum">
              <a:rPr lang="en-US" altLang="en-US" smtClean="0">
                <a:solidFill>
                  <a:prstClr val="black"/>
                </a:solidFill>
              </a:rPr>
              <a:pPr/>
              <a:t>10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6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第九課 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- 3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11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羅馬書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加拉太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zh-TW" alt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概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論</a:t>
            </a:r>
            <a:endParaRPr lang="zh-TW" altLang="en-US" sz="4800" b="1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3733" y="1940807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個方面</a:t>
            </a:r>
            <a:endParaRPr lang="en-US" sz="4000" dirty="0"/>
          </a:p>
        </p:txBody>
      </p:sp>
      <p:sp>
        <p:nvSpPr>
          <p:cNvPr id="12" name="Rectangle 11"/>
          <p:cNvSpPr/>
          <p:nvPr/>
        </p:nvSpPr>
        <p:spPr>
          <a:xfrm>
            <a:off x="0" y="2712649"/>
            <a:ext cx="121116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保羅生平、書信簡要回顧</a:t>
            </a:r>
            <a:endParaRPr lang="en-US" altLang="zh-CN" sz="40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羅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馬</a:t>
            </a:r>
            <a:r>
              <a:rPr lang="zh-TW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應該瞭解的內容：</a:t>
            </a:r>
            <a:r>
              <a:rPr lang="zh-TW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神的福音、</a:t>
            </a:r>
            <a:r>
              <a:rPr lang="en-US" altLang="zh-TW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</a:t>
            </a:r>
            <a:r>
              <a:rPr lang="zh-TW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個屬靈定</a:t>
            </a:r>
            <a:r>
              <a:rPr lang="zh-TW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律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加拉太</a:t>
            </a:r>
            <a:r>
              <a:rPr lang="zh-TW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該瞭解的內容： </a:t>
            </a:r>
            <a:r>
              <a:rPr lang="zh-CN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因信而得的真自由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自由</a:t>
            </a:r>
            <a:endParaRPr lang="en-US" altLang="zh-CN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endParaRPr lang="en-US" altLang="zh-CN" sz="2800" dirty="0" smtClean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8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呂</a:t>
            </a:r>
            <a:r>
              <a:rPr lang="zh-CN" altLang="en-US" sz="28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炳</a:t>
            </a:r>
            <a:r>
              <a:rPr lang="zh-CN" altLang="en-US" sz="28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庚電話  </a:t>
            </a:r>
            <a:r>
              <a:rPr lang="en-US" altLang="zh-CN" sz="28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520-248-0858</a:t>
            </a:r>
            <a:endParaRPr lang="en-US" altLang="zh-CN" sz="28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457200" y="166438"/>
            <a:ext cx="8763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4400" b="1" dirty="0" smtClean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2.5. </a:t>
            </a:r>
            <a:r>
              <a:rPr lang="zh-CN" altLang="en-US" sz="4400" b="1" dirty="0" smtClean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屬靈五個定律</a:t>
            </a:r>
            <a:endParaRPr lang="en-US" altLang="zh-CN" sz="4400" b="1" dirty="0"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7511234" y="724497"/>
            <a:ext cx="1203493" cy="1081482"/>
            <a:chOff x="6324600" y="744312"/>
            <a:chExt cx="1543207" cy="1367028"/>
          </a:xfrm>
        </p:grpSpPr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6324600" y="1447800"/>
              <a:ext cx="25770" cy="663540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C00000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0507" y="744312"/>
              <a:ext cx="1257300" cy="12573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</p:pic>
      </p:grpSp>
      <p:grpSp>
        <p:nvGrpSpPr>
          <p:cNvPr id="36" name="Group 35"/>
          <p:cNvGrpSpPr/>
          <p:nvPr/>
        </p:nvGrpSpPr>
        <p:grpSpPr>
          <a:xfrm>
            <a:off x="1028358" y="2483842"/>
            <a:ext cx="10087483" cy="1390858"/>
            <a:chOff x="-153080" y="2463549"/>
            <a:chExt cx="10087483" cy="139085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803" y="2463549"/>
              <a:ext cx="990600" cy="1390858"/>
            </a:xfrm>
            <a:prstGeom prst="rect">
              <a:avLst/>
            </a:prstGeom>
          </p:spPr>
        </p:pic>
        <p:cxnSp>
          <p:nvCxnSpPr>
            <p:cNvPr id="4" name="Straight Connector 3"/>
            <p:cNvCxnSpPr/>
            <p:nvPr/>
          </p:nvCxnSpPr>
          <p:spPr bwMode="auto">
            <a:xfrm>
              <a:off x="407665" y="2922051"/>
              <a:ext cx="4994915" cy="13791"/>
            </a:xfrm>
            <a:prstGeom prst="line">
              <a:avLst/>
            </a:prstGeom>
            <a:ln w="762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  <a:extLst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482559" y="2643454"/>
              <a:ext cx="36474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十字架的分別界限</a:t>
              </a:r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-153080" y="2629664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我</a:t>
              </a:r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439637" y="1918370"/>
            <a:ext cx="6927330" cy="757525"/>
            <a:chOff x="211728" y="1979291"/>
            <a:chExt cx="6927330" cy="757525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 flipV="1">
              <a:off x="211728" y="2128279"/>
              <a:ext cx="875755" cy="608537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C00000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2477787" y="2262328"/>
              <a:ext cx="1613941" cy="33996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C00000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9" name="Rectangle 6148"/>
            <p:cNvSpPr/>
            <p:nvPr/>
          </p:nvSpPr>
          <p:spPr>
            <a:xfrm>
              <a:off x="957942" y="2015475"/>
              <a:ext cx="286428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順從聖靈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0" name="Rectangle 6149"/>
            <p:cNvSpPr/>
            <p:nvPr/>
          </p:nvSpPr>
          <p:spPr>
            <a:xfrm>
              <a:off x="4020897" y="1979291"/>
              <a:ext cx="31181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5) 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賜生命聖靈的律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99695" y="3234732"/>
            <a:ext cx="8191842" cy="3313958"/>
            <a:chOff x="-495642" y="3229062"/>
            <a:chExt cx="8191842" cy="3313958"/>
          </a:xfrm>
        </p:grpSpPr>
        <p:cxnSp>
          <p:nvCxnSpPr>
            <p:cNvPr id="35" name="Straight Arrow Connector 34"/>
            <p:cNvCxnSpPr/>
            <p:nvPr/>
          </p:nvCxnSpPr>
          <p:spPr bwMode="auto">
            <a:xfrm>
              <a:off x="-15410" y="3229062"/>
              <a:ext cx="816972" cy="615152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FF33CC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48" name="Rectangle 6147"/>
            <p:cNvSpPr/>
            <p:nvPr/>
          </p:nvSpPr>
          <p:spPr>
            <a:xfrm>
              <a:off x="152400" y="6019800"/>
              <a:ext cx="75438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2) 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我心中願意為善的律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-495642" y="3824117"/>
              <a:ext cx="314920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順從自己（肉體）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547421" y="4319174"/>
              <a:ext cx="0" cy="1744325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FF33CC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9" name="Group 38"/>
          <p:cNvGrpSpPr/>
          <p:nvPr/>
        </p:nvGrpSpPr>
        <p:grpSpPr>
          <a:xfrm>
            <a:off x="2377822" y="872497"/>
            <a:ext cx="8991600" cy="5133689"/>
            <a:chOff x="853822" y="872497"/>
            <a:chExt cx="8991600" cy="5133689"/>
          </a:xfrm>
        </p:grpSpPr>
        <p:sp>
          <p:nvSpPr>
            <p:cNvPr id="6" name="TextBox 5"/>
            <p:cNvSpPr txBox="1"/>
            <p:nvPr/>
          </p:nvSpPr>
          <p:spPr>
            <a:xfrm>
              <a:off x="853822" y="872497"/>
              <a:ext cx="899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1) 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神的聖潔、公義、良善的律法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2" name="Straight Arrow Connector 51"/>
            <p:cNvCxnSpPr/>
            <p:nvPr/>
          </p:nvCxnSpPr>
          <p:spPr bwMode="auto">
            <a:xfrm flipV="1">
              <a:off x="1521505" y="1610233"/>
              <a:ext cx="1877749" cy="4395953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FF33CC"/>
              </a:solidFill>
              <a:prstDash val="dash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1" name="Group 40"/>
          <p:cNvGrpSpPr/>
          <p:nvPr/>
        </p:nvGrpSpPr>
        <p:grpSpPr>
          <a:xfrm>
            <a:off x="3080157" y="3562134"/>
            <a:ext cx="7381673" cy="2422827"/>
            <a:chOff x="2098765" y="3532122"/>
            <a:chExt cx="7381673" cy="2422827"/>
          </a:xfrm>
        </p:grpSpPr>
        <p:sp>
          <p:nvSpPr>
            <p:cNvPr id="51" name="Rectangle 50"/>
            <p:cNvSpPr/>
            <p:nvPr/>
          </p:nvSpPr>
          <p:spPr>
            <a:xfrm>
              <a:off x="5044608" y="3842923"/>
              <a:ext cx="443583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3) 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肢體中犯罪的律</a:t>
              </a:r>
              <a:r>
                <a:rPr lang="en-US" altLang="zh-CN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罪的律</a:t>
              </a:r>
              <a:r>
                <a:rPr lang="en-US" altLang="zh-CN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 bwMode="auto">
            <a:xfrm flipH="1" flipV="1">
              <a:off x="4272981" y="4075538"/>
              <a:ext cx="788401" cy="8503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FF33CC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pic>
          <p:nvPicPr>
            <p:cNvPr id="6169" name="Picture 616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4145" y="3532122"/>
              <a:ext cx="1319688" cy="951906"/>
            </a:xfrm>
            <a:prstGeom prst="rect">
              <a:avLst/>
            </a:prstGeom>
          </p:spPr>
        </p:pic>
        <p:cxnSp>
          <p:nvCxnSpPr>
            <p:cNvPr id="69" name="Straight Arrow Connector 68"/>
            <p:cNvCxnSpPr/>
            <p:nvPr/>
          </p:nvCxnSpPr>
          <p:spPr bwMode="auto">
            <a:xfrm flipV="1">
              <a:off x="2098765" y="4347337"/>
              <a:ext cx="670561" cy="1607612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FF33CC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2" name="Group 41"/>
          <p:cNvGrpSpPr/>
          <p:nvPr/>
        </p:nvGrpSpPr>
        <p:grpSpPr>
          <a:xfrm>
            <a:off x="4874593" y="4451633"/>
            <a:ext cx="5436868" cy="1863354"/>
            <a:chOff x="4191000" y="4544230"/>
            <a:chExt cx="5436868" cy="1863354"/>
          </a:xfrm>
        </p:grpSpPr>
        <p:cxnSp>
          <p:nvCxnSpPr>
            <p:cNvPr id="72" name="Straight Arrow Connector 71"/>
            <p:cNvCxnSpPr/>
            <p:nvPr/>
          </p:nvCxnSpPr>
          <p:spPr bwMode="auto">
            <a:xfrm>
              <a:off x="4191000" y="4544230"/>
              <a:ext cx="1151407" cy="853105"/>
            </a:xfrm>
            <a:prstGeom prst="straightConnector1">
              <a:avLst/>
            </a:prstGeom>
            <a:solidFill>
              <a:schemeClr val="accent1"/>
            </a:solidFill>
            <a:ln w="63500" cap="flat" cmpd="sng" algn="ctr">
              <a:solidFill>
                <a:srgbClr val="FF33CC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3" name="Rectangle 72"/>
            <p:cNvSpPr/>
            <p:nvPr/>
          </p:nvSpPr>
          <p:spPr>
            <a:xfrm>
              <a:off x="5364891" y="5080302"/>
              <a:ext cx="407675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4) 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失敗被擄的律</a:t>
              </a:r>
              <a:r>
                <a:rPr lang="en-US" altLang="zh-CN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zh-CN" alt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死的律</a:t>
              </a:r>
              <a:r>
                <a:rPr lang="en-US" altLang="zh-CN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07481" y="5487197"/>
              <a:ext cx="920387" cy="92038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46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4293054"/>
            <a:ext cx="100238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3.3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鑰節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與鑰字</a:t>
            </a:r>
            <a:r>
              <a:rPr lang="zh-TW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en-US" altLang="zh-TW" sz="4000" b="1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2:20 </a:t>
            </a:r>
            <a:r>
              <a:rPr lang="en-US" altLang="zh-TW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; </a:t>
            </a:r>
            <a:r>
              <a:rPr lang="en-US" altLang="zh-CN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5:1;  </a:t>
            </a:r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律法 </a:t>
            </a:r>
            <a:r>
              <a:rPr lang="en-US" altLang="zh-CN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vs </a:t>
            </a:r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</a:t>
            </a:r>
            <a:endParaRPr lang="zh-TW" altLang="en-US" sz="4000" b="1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6651" y="879132"/>
            <a:ext cx="120453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3.1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、寫作背景</a:t>
            </a:r>
            <a:r>
              <a:rPr lang="zh-TW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endParaRPr lang="en-US" altLang="zh-TW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有些猶太人進入教會，傳“</a:t>
            </a:r>
            <a:r>
              <a:rPr lang="zh-CN" altLang="en-US" sz="36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別的福音</a:t>
            </a:r>
            <a:r>
              <a:rPr lang="zh-CN" altLang="en-US" sz="36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”</a:t>
            </a:r>
            <a:endParaRPr lang="zh-CN" altLang="en-US" sz="36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有人攻擊保羅的使徒身份</a:t>
            </a:r>
            <a:endParaRPr lang="en-US" altLang="zh-CN" sz="3600" dirty="0" smtClean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6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加拉太人跟隨別的福音，不能分辨真道，不聽勸</a:t>
            </a:r>
            <a:endParaRPr lang="zh-TW" altLang="en-US" sz="36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三、加拉太概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論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：因信而得的真的自由</a:t>
            </a:r>
            <a:endParaRPr lang="zh-TW" altLang="en-US" sz="40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649" y="3303737"/>
            <a:ext cx="6492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3.2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、中心信息</a:t>
            </a:r>
            <a:r>
              <a:rPr lang="zh-TW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en-US" altLang="zh-TW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真的自由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endParaRPr lang="zh-TW" altLang="en-US" sz="40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096072"/>
            <a:ext cx="1095684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3.4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、分段</a:t>
            </a:r>
            <a:r>
              <a:rPr lang="en-US" altLang="zh-TW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見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講義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，</a:t>
            </a:r>
            <a:endParaRPr lang="en-US" altLang="zh-CN" sz="40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保羅的見證、因信稱義的教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義、因信稱義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的實踐</a:t>
            </a:r>
            <a:endParaRPr lang="zh-TW" altLang="en-US" sz="40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1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7260" y="238952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四、一點討論：</a:t>
            </a:r>
            <a:endParaRPr lang="zh-TW" altLang="en-US" sz="4000" b="1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7260" y="946838"/>
            <a:ext cx="115635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談談你對</a:t>
            </a:r>
            <a:r>
              <a:rPr lang="zh-CN" altLang="en-US" sz="36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肉體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36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律法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36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救恩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36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自由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、</a:t>
            </a:r>
            <a:r>
              <a:rPr lang="zh-CN" altLang="en-US" sz="3600" u="sng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聖靈 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的認識、困惑、感想</a:t>
            </a:r>
            <a:endParaRPr lang="en-US" altLang="zh-CN" sz="36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9641" y="2451764"/>
            <a:ext cx="116638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1</a:t>
            </a:r>
            <a:r>
              <a:rPr lang="zh-CN" altLang="en-US" sz="36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、律法的作用：唱詩是不是必須穿特定服裝</a:t>
            </a:r>
            <a:endParaRPr lang="en-US" altLang="zh-CN" sz="36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altLang="zh-CN" sz="36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zh-CN" altLang="en-US" sz="36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、只隨從聖靈：順</a:t>
            </a:r>
            <a:r>
              <a:rPr lang="zh-CN" altLang="en-US" sz="36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從聖靈需不需要定計劃</a:t>
            </a:r>
            <a:endParaRPr lang="en-US" altLang="zh-CN" sz="36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altLang="zh-CN" sz="36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zh-CN" altLang="en-US" sz="36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、什麼是真自由？</a:t>
            </a:r>
            <a:endParaRPr lang="en-US" altLang="zh-CN" sz="36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altLang="zh-CN" sz="36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zh-CN" altLang="en-US" sz="36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、</a:t>
            </a:r>
            <a:r>
              <a:rPr lang="en-US" altLang="zh-CN" sz="36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…………</a:t>
            </a:r>
            <a:endParaRPr lang="en-US" altLang="zh-CN" sz="36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550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988" y="162838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保羅其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人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、簡要行蹤、書信順序分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組</a:t>
            </a:r>
            <a:r>
              <a:rPr lang="en-US" altLang="zh-CN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(1)</a:t>
            </a:r>
            <a:endParaRPr lang="en-US" sz="4000" b="1" dirty="0">
              <a:latin typeface="Calibri" panose="020F0502020204030204" pitchFamily="34" charset="0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729" y="1006519"/>
            <a:ext cx="10144125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22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988" y="162838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保羅其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人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、簡要行蹤、書信順序分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組 </a:t>
            </a:r>
            <a:r>
              <a:rPr lang="en-US" altLang="zh-CN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(2)</a:t>
            </a:r>
            <a:endParaRPr lang="en-US" sz="4000" b="1" dirty="0">
              <a:latin typeface="Calibri" panose="020F0502020204030204" pitchFamily="34" charset="0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0724"/>
            <a:ext cx="12115800" cy="535305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79899" y="5539667"/>
            <a:ext cx="9587883" cy="90552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9899" y="3068053"/>
            <a:ext cx="12112101" cy="1118936"/>
          </a:xfrm>
          <a:prstGeom prst="roundRect">
            <a:avLst/>
          </a:prstGeom>
          <a:solidFill>
            <a:srgbClr val="FFFF00">
              <a:alpha val="9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9899" y="4504952"/>
            <a:ext cx="10086786" cy="1118936"/>
          </a:xfrm>
          <a:prstGeom prst="roundRect">
            <a:avLst/>
          </a:prstGeom>
          <a:solidFill>
            <a:srgbClr val="FFFF00">
              <a:alpha val="9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5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988" y="162838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保羅其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人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、簡要行蹤、書信順序分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組 </a:t>
            </a:r>
            <a:r>
              <a:rPr lang="en-US" altLang="zh-CN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(3)</a:t>
            </a:r>
            <a:endParaRPr lang="en-US" sz="4000" b="1" dirty="0">
              <a:latin typeface="Calibri" panose="020F0502020204030204" pitchFamily="34" charset="0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04" y="772523"/>
            <a:ext cx="10582103" cy="607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7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239177" y="1270001"/>
            <a:ext cx="6222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AD 30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313238" y="1270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40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149975" y="1270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50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7970838" y="1270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60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9791700" y="1270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70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9332913" y="1995489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道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8421688" y="1995489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獲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釋</a:t>
            </a:r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 flipV="1">
            <a:off x="6451600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 flipV="1">
            <a:off x="7210425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 flipV="1">
            <a:off x="5800725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 flipV="1">
            <a:off x="5414963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V="1">
            <a:off x="4745038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 flipV="1">
            <a:off x="3840163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V="1">
            <a:off x="3495675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 flipV="1">
            <a:off x="7889875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Line 37"/>
          <p:cNvSpPr>
            <a:spLocks noChangeShapeType="1"/>
          </p:cNvSpPr>
          <p:nvPr/>
        </p:nvSpPr>
        <p:spPr bwMode="auto">
          <a:xfrm flipV="1">
            <a:off x="8164513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 flipV="1">
            <a:off x="8388350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 flipV="1">
            <a:off x="8613775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 flipV="1">
            <a:off x="9521825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 flipV="1">
            <a:off x="10072688" y="1793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9882188" y="1995489"/>
            <a:ext cx="3873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聖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殿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被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毀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8197850" y="1995489"/>
            <a:ext cx="3873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囚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於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馬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970838" y="1995488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四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行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7021513" y="1995488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行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257925" y="1995488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行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5608638" y="1995488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行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7696200" y="1995489"/>
            <a:ext cx="38735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囚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於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該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撒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利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亞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5221288" y="1995488"/>
            <a:ext cx="3873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提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阿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4556125" y="1995489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大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數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533775" y="1995488"/>
            <a:ext cx="3873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亞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伯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3305175" y="1995489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主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2136776" y="1730375"/>
            <a:ext cx="422275" cy="12001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保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羅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生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平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3775075" y="1995488"/>
            <a:ext cx="3873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大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  <a:cs typeface="Arial" panose="020B0604020202020204" pitchFamily="34" charset="0"/>
              </a:rPr>
              <a:t>色</a:t>
            </a:r>
          </a:p>
        </p:txBody>
      </p:sp>
      <p:pic>
        <p:nvPicPr>
          <p:cNvPr id="6201" name="Picture 57" descr="l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1563688"/>
            <a:ext cx="73152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5211763" y="1268413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45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3382963" y="1268413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cs typeface="Arial" panose="020B0604020202020204" pitchFamily="34" charset="0"/>
              </a:rPr>
              <a:t>35</a:t>
            </a:r>
          </a:p>
        </p:txBody>
      </p:sp>
      <p:sp>
        <p:nvSpPr>
          <p:cNvPr id="6204" name="Line 60"/>
          <p:cNvSpPr>
            <a:spLocks noChangeShapeType="1"/>
          </p:cNvSpPr>
          <p:nvPr/>
        </p:nvSpPr>
        <p:spPr bwMode="auto">
          <a:xfrm>
            <a:off x="3041650" y="1346200"/>
            <a:ext cx="0" cy="2174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5" name="Line 61"/>
          <p:cNvSpPr>
            <a:spLocks noChangeShapeType="1"/>
          </p:cNvSpPr>
          <p:nvPr/>
        </p:nvSpPr>
        <p:spPr bwMode="auto">
          <a:xfrm>
            <a:off x="2979739" y="1419225"/>
            <a:ext cx="1301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6" name="Freeform 62"/>
          <p:cNvSpPr>
            <a:spLocks/>
          </p:cNvSpPr>
          <p:nvPr/>
        </p:nvSpPr>
        <p:spPr bwMode="auto">
          <a:xfrm>
            <a:off x="9269414" y="1795464"/>
            <a:ext cx="174625" cy="1912937"/>
          </a:xfrm>
          <a:custGeom>
            <a:avLst/>
            <a:gdLst>
              <a:gd name="T0" fmla="*/ 95 w 95"/>
              <a:gd name="T1" fmla="*/ 1103 h 1103"/>
              <a:gd name="T2" fmla="*/ 33 w 95"/>
              <a:gd name="T3" fmla="*/ 574 h 1103"/>
              <a:gd name="T4" fmla="*/ 0 w 95"/>
              <a:gd name="T5" fmla="*/ 0 h 1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5" h="1103">
                <a:moveTo>
                  <a:pt x="95" y="1103"/>
                </a:moveTo>
                <a:cubicBezTo>
                  <a:pt x="85" y="1015"/>
                  <a:pt x="49" y="758"/>
                  <a:pt x="33" y="574"/>
                </a:cubicBezTo>
                <a:cubicBezTo>
                  <a:pt x="17" y="390"/>
                  <a:pt x="7" y="120"/>
                  <a:pt x="0" y="0"/>
                </a:cubicBezTo>
              </a:path>
            </a:pathLst>
          </a:custGeom>
          <a:noFill/>
          <a:ln w="76200" cmpd="sng">
            <a:solidFill>
              <a:srgbClr val="CC0000">
                <a:alpha val="30000"/>
              </a:srgbClr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7" name="Freeform 63"/>
          <p:cNvSpPr>
            <a:spLocks/>
          </p:cNvSpPr>
          <p:nvPr/>
        </p:nvSpPr>
        <p:spPr bwMode="auto">
          <a:xfrm>
            <a:off x="8320089" y="1808163"/>
            <a:ext cx="185737" cy="1924050"/>
          </a:xfrm>
          <a:custGeom>
            <a:avLst/>
            <a:gdLst>
              <a:gd name="T0" fmla="*/ 0 w 117"/>
              <a:gd name="T1" fmla="*/ 1095 h 1095"/>
              <a:gd name="T2" fmla="*/ 45 w 117"/>
              <a:gd name="T3" fmla="*/ 549 h 1095"/>
              <a:gd name="T4" fmla="*/ 117 w 117"/>
              <a:gd name="T5" fmla="*/ 0 h 10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7" h="1095">
                <a:moveTo>
                  <a:pt x="0" y="1095"/>
                </a:moveTo>
                <a:cubicBezTo>
                  <a:pt x="7" y="1005"/>
                  <a:pt x="26" y="731"/>
                  <a:pt x="45" y="549"/>
                </a:cubicBezTo>
                <a:cubicBezTo>
                  <a:pt x="64" y="367"/>
                  <a:pt x="102" y="115"/>
                  <a:pt x="117" y="0"/>
                </a:cubicBezTo>
              </a:path>
            </a:pathLst>
          </a:custGeom>
          <a:noFill/>
          <a:ln w="76200" cmpd="sng">
            <a:solidFill>
              <a:srgbClr val="CC0000">
                <a:alpha val="30000"/>
              </a:srgbClr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8" name="Freeform 64"/>
          <p:cNvSpPr>
            <a:spLocks/>
          </p:cNvSpPr>
          <p:nvPr/>
        </p:nvSpPr>
        <p:spPr bwMode="auto">
          <a:xfrm>
            <a:off x="7281863" y="1797051"/>
            <a:ext cx="188912" cy="1909763"/>
          </a:xfrm>
          <a:custGeom>
            <a:avLst/>
            <a:gdLst>
              <a:gd name="T0" fmla="*/ 0 w 119"/>
              <a:gd name="T1" fmla="*/ 1091 h 1091"/>
              <a:gd name="T2" fmla="*/ 70 w 119"/>
              <a:gd name="T3" fmla="*/ 593 h 1091"/>
              <a:gd name="T4" fmla="*/ 119 w 119"/>
              <a:gd name="T5" fmla="*/ 0 h 1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" h="1091">
                <a:moveTo>
                  <a:pt x="0" y="1091"/>
                </a:moveTo>
                <a:cubicBezTo>
                  <a:pt x="12" y="1007"/>
                  <a:pt x="50" y="775"/>
                  <a:pt x="70" y="593"/>
                </a:cubicBezTo>
                <a:cubicBezTo>
                  <a:pt x="90" y="411"/>
                  <a:pt x="109" y="124"/>
                  <a:pt x="119" y="0"/>
                </a:cubicBezTo>
              </a:path>
            </a:pathLst>
          </a:custGeom>
          <a:noFill/>
          <a:ln w="76200" cmpd="sng">
            <a:solidFill>
              <a:srgbClr val="CC0000">
                <a:alpha val="30000"/>
              </a:srgbClr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9" name="Freeform 65"/>
          <p:cNvSpPr>
            <a:spLocks/>
          </p:cNvSpPr>
          <p:nvPr/>
        </p:nvSpPr>
        <p:spPr bwMode="auto">
          <a:xfrm>
            <a:off x="5910263" y="1803401"/>
            <a:ext cx="715962" cy="1878013"/>
          </a:xfrm>
          <a:custGeom>
            <a:avLst/>
            <a:gdLst>
              <a:gd name="T0" fmla="*/ 0 w 451"/>
              <a:gd name="T1" fmla="*/ 1098 h 1098"/>
              <a:gd name="T2" fmla="*/ 312 w 451"/>
              <a:gd name="T3" fmla="*/ 600 h 1098"/>
              <a:gd name="T4" fmla="*/ 451 w 451"/>
              <a:gd name="T5" fmla="*/ 0 h 1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51" h="1098">
                <a:moveTo>
                  <a:pt x="0" y="1098"/>
                </a:moveTo>
                <a:cubicBezTo>
                  <a:pt x="52" y="1015"/>
                  <a:pt x="237" y="783"/>
                  <a:pt x="312" y="600"/>
                </a:cubicBezTo>
                <a:cubicBezTo>
                  <a:pt x="387" y="417"/>
                  <a:pt x="422" y="125"/>
                  <a:pt x="451" y="0"/>
                </a:cubicBezTo>
              </a:path>
            </a:pathLst>
          </a:custGeom>
          <a:noFill/>
          <a:ln w="76200" cmpd="sng">
            <a:solidFill>
              <a:srgbClr val="CC0000">
                <a:alpha val="30000"/>
              </a:srgbClr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4151314" y="3656013"/>
            <a:ext cx="422275" cy="120015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保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羅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書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信</a:t>
            </a:r>
          </a:p>
        </p:txBody>
      </p:sp>
      <p:graphicFrame>
        <p:nvGraphicFramePr>
          <p:cNvPr id="6236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766278"/>
              </p:ext>
            </p:extLst>
          </p:nvPr>
        </p:nvGraphicFramePr>
        <p:xfrm>
          <a:off x="4735513" y="3665539"/>
          <a:ext cx="5345112" cy="1840992"/>
        </p:xfrm>
        <a:graphic>
          <a:graphicData uri="http://schemas.openxmlformats.org/drawingml/2006/table">
            <a:tbl>
              <a:tblPr/>
              <a:tblGrid>
                <a:gridCol w="1701800"/>
                <a:gridCol w="1281112"/>
                <a:gridCol w="1114425"/>
                <a:gridCol w="1247775"/>
              </a:tblGrid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春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65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9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帖撒羅尼迦前書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帖撒羅尼迦後書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哥林多前書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哥林多後書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羅馬書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加拉太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imHei" panose="02010609060101010101" pitchFamily="49" charset="-122"/>
                        <a:ea typeface="SimHei" panose="02010609060101010101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以弗所書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腓立比書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歌羅西書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腓利門書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提摩太前書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提摩太後書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</a:rPr>
                        <a:t>提多書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37" name="Oval 93"/>
          <p:cNvSpPr>
            <a:spLocks noChangeArrowheads="1"/>
          </p:cNvSpPr>
          <p:nvPr/>
        </p:nvSpPr>
        <p:spPr bwMode="auto">
          <a:xfrm>
            <a:off x="6340475" y="4551363"/>
            <a:ext cx="1093878" cy="70516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24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6" grpId="0" animBg="1"/>
      <p:bldP spid="6207" grpId="0" animBg="1"/>
      <p:bldP spid="6208" grpId="0" animBg="1"/>
      <p:bldP spid="6209" grpId="0" animBg="1"/>
      <p:bldP spid="6210" grpId="0" animBg="1"/>
      <p:bldP spid="62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729" y="199505"/>
            <a:ext cx="8446260" cy="57939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937708" y="1372434"/>
            <a:ext cx="914400" cy="407987"/>
          </a:xfrm>
          <a:prstGeom prst="wedgeRectCallout">
            <a:avLst>
              <a:gd name="adj1" fmla="val -98341"/>
              <a:gd name="adj2" fmla="val 57643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dirty="0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哥林多</a:t>
            </a: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3880493" y="2003941"/>
            <a:ext cx="741363" cy="407987"/>
          </a:xfrm>
          <a:prstGeom prst="wedgeRectCallout">
            <a:avLst>
              <a:gd name="adj1" fmla="val 74871"/>
              <a:gd name="adj2" fmla="val 22190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 dirty="0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羅馬</a:t>
            </a: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1654810" y="2678258"/>
            <a:ext cx="914400" cy="407987"/>
          </a:xfrm>
          <a:prstGeom prst="wedgeRectCallout">
            <a:avLst>
              <a:gd name="adj1" fmla="val 10245"/>
              <a:gd name="adj2" fmla="val 127042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西班牙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720677" y="6104170"/>
            <a:ext cx="146706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 dirty="0">
                <a:ea typeface="SimHei" panose="02010609060101010101" pitchFamily="49" charset="-122"/>
                <a:cs typeface="Arial" panose="020B0604020202020204" pitchFamily="34" charset="0"/>
              </a:rPr>
              <a:t>羅</a:t>
            </a:r>
            <a:r>
              <a:rPr lang="zh-TW" altLang="en-US" sz="2000" dirty="0" smtClean="0">
                <a:ea typeface="SimHei" panose="02010609060101010101" pitchFamily="49" charset="-122"/>
                <a:cs typeface="Arial" panose="020B0604020202020204" pitchFamily="34" charset="0"/>
              </a:rPr>
              <a:t>馬</a:t>
            </a:r>
            <a:r>
              <a:rPr lang="zh-CN" altLang="en-US" sz="2000" dirty="0" smtClean="0">
                <a:ea typeface="SimHei" panose="02010609060101010101" pitchFamily="49" charset="-122"/>
                <a:cs typeface="Arial" panose="020B0604020202020204" pitchFamily="34" charset="0"/>
              </a:rPr>
              <a:t>的位置</a:t>
            </a:r>
            <a:endParaRPr lang="zh-TW" altLang="en-US" sz="2000" dirty="0"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8744505" y="2474264"/>
            <a:ext cx="923277" cy="407987"/>
          </a:xfrm>
          <a:prstGeom prst="wedgeRectCallout">
            <a:avLst>
              <a:gd name="adj1" fmla="val -131006"/>
              <a:gd name="adj2" fmla="val 228275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zh-CN" altLang="en-US" dirty="0" smtClean="0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加</a:t>
            </a:r>
            <a:r>
              <a:rPr lang="zh-CN" altLang="en-US" dirty="0">
                <a:solidFill>
                  <a:schemeClr val="bg1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拉太</a:t>
            </a:r>
            <a:endParaRPr lang="zh-TW" altLang="en-US" dirty="0">
              <a:solidFill>
                <a:schemeClr val="bg1"/>
              </a:solidFill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53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2" grpId="0" animBg="1"/>
      <p:bldP spid="39943" grpId="0" animBg="1"/>
      <p:bldP spid="39944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058" name="Picture 2" descr="1st journey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" b="27904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1059" name="Freeform 3"/>
          <p:cNvSpPr>
            <a:spLocks/>
          </p:cNvSpPr>
          <p:nvPr/>
        </p:nvSpPr>
        <p:spPr bwMode="auto">
          <a:xfrm>
            <a:off x="4846639" y="3770313"/>
            <a:ext cx="1406525" cy="785812"/>
          </a:xfrm>
          <a:custGeom>
            <a:avLst/>
            <a:gdLst>
              <a:gd name="T0" fmla="*/ 21 w 886"/>
              <a:gd name="T1" fmla="*/ 186 h 495"/>
              <a:gd name="T2" fmla="*/ 66 w 886"/>
              <a:gd name="T3" fmla="*/ 45 h 495"/>
              <a:gd name="T4" fmla="*/ 175 w 886"/>
              <a:gd name="T5" fmla="*/ 0 h 495"/>
              <a:gd name="T6" fmla="*/ 316 w 886"/>
              <a:gd name="T7" fmla="*/ 28 h 495"/>
              <a:gd name="T8" fmla="*/ 383 w 886"/>
              <a:gd name="T9" fmla="*/ 55 h 495"/>
              <a:gd name="T10" fmla="*/ 577 w 886"/>
              <a:gd name="T11" fmla="*/ 144 h 495"/>
              <a:gd name="T12" fmla="*/ 695 w 886"/>
              <a:gd name="T13" fmla="*/ 162 h 495"/>
              <a:gd name="T14" fmla="*/ 831 w 886"/>
              <a:gd name="T15" fmla="*/ 197 h 495"/>
              <a:gd name="T16" fmla="*/ 886 w 886"/>
              <a:gd name="T17" fmla="*/ 297 h 495"/>
              <a:gd name="T18" fmla="*/ 886 w 886"/>
              <a:gd name="T19" fmla="*/ 391 h 495"/>
              <a:gd name="T20" fmla="*/ 846 w 886"/>
              <a:gd name="T21" fmla="*/ 458 h 495"/>
              <a:gd name="T22" fmla="*/ 775 w 886"/>
              <a:gd name="T23" fmla="*/ 495 h 495"/>
              <a:gd name="T24" fmla="*/ 721 w 886"/>
              <a:gd name="T25" fmla="*/ 426 h 495"/>
              <a:gd name="T26" fmla="*/ 650 w 886"/>
              <a:gd name="T27" fmla="*/ 417 h 495"/>
              <a:gd name="T28" fmla="*/ 580 w 886"/>
              <a:gd name="T29" fmla="*/ 380 h 495"/>
              <a:gd name="T30" fmla="*/ 405 w 886"/>
              <a:gd name="T31" fmla="*/ 362 h 495"/>
              <a:gd name="T32" fmla="*/ 335 w 886"/>
              <a:gd name="T33" fmla="*/ 336 h 495"/>
              <a:gd name="T34" fmla="*/ 166 w 886"/>
              <a:gd name="T35" fmla="*/ 329 h 495"/>
              <a:gd name="T36" fmla="*/ 122 w 886"/>
              <a:gd name="T37" fmla="*/ 326 h 495"/>
              <a:gd name="T38" fmla="*/ 96 w 886"/>
              <a:gd name="T39" fmla="*/ 391 h 495"/>
              <a:gd name="T40" fmla="*/ 34 w 886"/>
              <a:gd name="T41" fmla="*/ 353 h 495"/>
              <a:gd name="T42" fmla="*/ 0 w 886"/>
              <a:gd name="T43" fmla="*/ 213 h 495"/>
              <a:gd name="T44" fmla="*/ 21 w 886"/>
              <a:gd name="T45" fmla="*/ 186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86" h="495">
                <a:moveTo>
                  <a:pt x="21" y="186"/>
                </a:moveTo>
                <a:lnTo>
                  <a:pt x="66" y="45"/>
                </a:lnTo>
                <a:lnTo>
                  <a:pt x="175" y="0"/>
                </a:lnTo>
                <a:lnTo>
                  <a:pt x="316" y="28"/>
                </a:lnTo>
                <a:lnTo>
                  <a:pt x="383" y="55"/>
                </a:lnTo>
                <a:lnTo>
                  <a:pt x="577" y="144"/>
                </a:lnTo>
                <a:lnTo>
                  <a:pt x="695" y="162"/>
                </a:lnTo>
                <a:lnTo>
                  <a:pt x="831" y="197"/>
                </a:lnTo>
                <a:lnTo>
                  <a:pt x="886" y="297"/>
                </a:lnTo>
                <a:lnTo>
                  <a:pt x="886" y="391"/>
                </a:lnTo>
                <a:lnTo>
                  <a:pt x="846" y="458"/>
                </a:lnTo>
                <a:lnTo>
                  <a:pt x="775" y="495"/>
                </a:lnTo>
                <a:lnTo>
                  <a:pt x="721" y="426"/>
                </a:lnTo>
                <a:lnTo>
                  <a:pt x="650" y="417"/>
                </a:lnTo>
                <a:lnTo>
                  <a:pt x="580" y="380"/>
                </a:lnTo>
                <a:lnTo>
                  <a:pt x="405" y="362"/>
                </a:lnTo>
                <a:lnTo>
                  <a:pt x="335" y="336"/>
                </a:lnTo>
                <a:lnTo>
                  <a:pt x="166" y="329"/>
                </a:lnTo>
                <a:lnTo>
                  <a:pt x="122" y="326"/>
                </a:lnTo>
                <a:lnTo>
                  <a:pt x="96" y="391"/>
                </a:lnTo>
                <a:lnTo>
                  <a:pt x="34" y="353"/>
                </a:lnTo>
                <a:lnTo>
                  <a:pt x="0" y="213"/>
                </a:lnTo>
                <a:lnTo>
                  <a:pt x="21" y="186"/>
                </a:lnTo>
                <a:close/>
              </a:path>
            </a:pathLst>
          </a:custGeom>
          <a:solidFill>
            <a:srgbClr val="FF0000">
              <a:alpha val="30000"/>
            </a:srgbClr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0" name="Freeform 4"/>
          <p:cNvSpPr>
            <a:spLocks/>
          </p:cNvSpPr>
          <p:nvPr/>
        </p:nvSpPr>
        <p:spPr bwMode="auto">
          <a:xfrm>
            <a:off x="4562475" y="3263901"/>
            <a:ext cx="1200150" cy="879475"/>
          </a:xfrm>
          <a:custGeom>
            <a:avLst/>
            <a:gdLst>
              <a:gd name="T0" fmla="*/ 0 w 756"/>
              <a:gd name="T1" fmla="*/ 490 h 554"/>
              <a:gd name="T2" fmla="*/ 107 w 756"/>
              <a:gd name="T3" fmla="*/ 554 h 554"/>
              <a:gd name="T4" fmla="*/ 177 w 756"/>
              <a:gd name="T5" fmla="*/ 529 h 554"/>
              <a:gd name="T6" fmla="*/ 203 w 756"/>
              <a:gd name="T7" fmla="*/ 504 h 554"/>
              <a:gd name="T8" fmla="*/ 246 w 756"/>
              <a:gd name="T9" fmla="*/ 364 h 554"/>
              <a:gd name="T10" fmla="*/ 362 w 756"/>
              <a:gd name="T11" fmla="*/ 315 h 554"/>
              <a:gd name="T12" fmla="*/ 502 w 756"/>
              <a:gd name="T13" fmla="*/ 347 h 554"/>
              <a:gd name="T14" fmla="*/ 756 w 756"/>
              <a:gd name="T15" fmla="*/ 464 h 554"/>
              <a:gd name="T16" fmla="*/ 735 w 756"/>
              <a:gd name="T17" fmla="*/ 226 h 554"/>
              <a:gd name="T18" fmla="*/ 626 w 756"/>
              <a:gd name="T19" fmla="*/ 72 h 554"/>
              <a:gd name="T20" fmla="*/ 548 w 756"/>
              <a:gd name="T21" fmla="*/ 0 h 554"/>
              <a:gd name="T22" fmla="*/ 357 w 756"/>
              <a:gd name="T23" fmla="*/ 34 h 554"/>
              <a:gd name="T24" fmla="*/ 240 w 756"/>
              <a:gd name="T25" fmla="*/ 108 h 554"/>
              <a:gd name="T26" fmla="*/ 161 w 756"/>
              <a:gd name="T27" fmla="*/ 180 h 554"/>
              <a:gd name="T28" fmla="*/ 147 w 756"/>
              <a:gd name="T29" fmla="*/ 219 h 554"/>
              <a:gd name="T30" fmla="*/ 103 w 756"/>
              <a:gd name="T31" fmla="*/ 317 h 554"/>
              <a:gd name="T32" fmla="*/ 66 w 756"/>
              <a:gd name="T33" fmla="*/ 428 h 554"/>
              <a:gd name="T34" fmla="*/ 0 w 756"/>
              <a:gd name="T35" fmla="*/ 490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56" h="554">
                <a:moveTo>
                  <a:pt x="0" y="490"/>
                </a:moveTo>
                <a:lnTo>
                  <a:pt x="107" y="554"/>
                </a:lnTo>
                <a:lnTo>
                  <a:pt x="177" y="529"/>
                </a:lnTo>
                <a:lnTo>
                  <a:pt x="203" y="504"/>
                </a:lnTo>
                <a:lnTo>
                  <a:pt x="246" y="364"/>
                </a:lnTo>
                <a:lnTo>
                  <a:pt x="362" y="315"/>
                </a:lnTo>
                <a:lnTo>
                  <a:pt x="502" y="347"/>
                </a:lnTo>
                <a:lnTo>
                  <a:pt x="756" y="464"/>
                </a:lnTo>
                <a:lnTo>
                  <a:pt x="735" y="226"/>
                </a:lnTo>
                <a:lnTo>
                  <a:pt x="626" y="72"/>
                </a:lnTo>
                <a:lnTo>
                  <a:pt x="548" y="0"/>
                </a:lnTo>
                <a:lnTo>
                  <a:pt x="357" y="34"/>
                </a:lnTo>
                <a:lnTo>
                  <a:pt x="240" y="108"/>
                </a:lnTo>
                <a:lnTo>
                  <a:pt x="161" y="180"/>
                </a:lnTo>
                <a:lnTo>
                  <a:pt x="147" y="219"/>
                </a:lnTo>
                <a:lnTo>
                  <a:pt x="103" y="317"/>
                </a:lnTo>
                <a:lnTo>
                  <a:pt x="66" y="428"/>
                </a:lnTo>
                <a:lnTo>
                  <a:pt x="0" y="490"/>
                </a:lnTo>
                <a:close/>
              </a:path>
            </a:pathLst>
          </a:custGeom>
          <a:solidFill>
            <a:srgbClr val="6633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1" name="Freeform 5"/>
          <p:cNvSpPr>
            <a:spLocks/>
          </p:cNvSpPr>
          <p:nvPr/>
        </p:nvSpPr>
        <p:spPr bwMode="auto">
          <a:xfrm>
            <a:off x="5432425" y="2654301"/>
            <a:ext cx="1677988" cy="1781175"/>
          </a:xfrm>
          <a:custGeom>
            <a:avLst/>
            <a:gdLst>
              <a:gd name="T0" fmla="*/ 0 w 1057"/>
              <a:gd name="T1" fmla="*/ 381 h 1122"/>
              <a:gd name="T2" fmla="*/ 75 w 1057"/>
              <a:gd name="T3" fmla="*/ 372 h 1122"/>
              <a:gd name="T4" fmla="*/ 187 w 1057"/>
              <a:gd name="T5" fmla="*/ 384 h 1122"/>
              <a:gd name="T6" fmla="*/ 244 w 1057"/>
              <a:gd name="T7" fmla="*/ 304 h 1122"/>
              <a:gd name="T8" fmla="*/ 221 w 1057"/>
              <a:gd name="T9" fmla="*/ 216 h 1122"/>
              <a:gd name="T10" fmla="*/ 187 w 1057"/>
              <a:gd name="T11" fmla="*/ 85 h 1122"/>
              <a:gd name="T12" fmla="*/ 151 w 1057"/>
              <a:gd name="T13" fmla="*/ 16 h 1122"/>
              <a:gd name="T14" fmla="*/ 510 w 1057"/>
              <a:gd name="T15" fmla="*/ 0 h 1122"/>
              <a:gd name="T16" fmla="*/ 802 w 1057"/>
              <a:gd name="T17" fmla="*/ 86 h 1122"/>
              <a:gd name="T18" fmla="*/ 1046 w 1057"/>
              <a:gd name="T19" fmla="*/ 488 h 1122"/>
              <a:gd name="T20" fmla="*/ 1057 w 1057"/>
              <a:gd name="T21" fmla="*/ 724 h 1122"/>
              <a:gd name="T22" fmla="*/ 986 w 1057"/>
              <a:gd name="T23" fmla="*/ 921 h 1122"/>
              <a:gd name="T24" fmla="*/ 737 w 1057"/>
              <a:gd name="T25" fmla="*/ 1050 h 1122"/>
              <a:gd name="T26" fmla="*/ 610 w 1057"/>
              <a:gd name="T27" fmla="*/ 1122 h 1122"/>
              <a:gd name="T28" fmla="*/ 524 w 1057"/>
              <a:gd name="T29" fmla="*/ 1091 h 1122"/>
              <a:gd name="T30" fmla="*/ 510 w 1057"/>
              <a:gd name="T31" fmla="*/ 988 h 1122"/>
              <a:gd name="T32" fmla="*/ 458 w 1057"/>
              <a:gd name="T33" fmla="*/ 899 h 1122"/>
              <a:gd name="T34" fmla="*/ 341 w 1057"/>
              <a:gd name="T35" fmla="*/ 867 h 1122"/>
              <a:gd name="T36" fmla="*/ 204 w 1057"/>
              <a:gd name="T37" fmla="*/ 847 h 1122"/>
              <a:gd name="T38" fmla="*/ 187 w 1057"/>
              <a:gd name="T39" fmla="*/ 616 h 1122"/>
              <a:gd name="T40" fmla="*/ 83 w 1057"/>
              <a:gd name="T41" fmla="*/ 460 h 1122"/>
              <a:gd name="T42" fmla="*/ 0 w 1057"/>
              <a:gd name="T43" fmla="*/ 381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57" h="1122">
                <a:moveTo>
                  <a:pt x="0" y="381"/>
                </a:moveTo>
                <a:lnTo>
                  <a:pt x="75" y="372"/>
                </a:lnTo>
                <a:lnTo>
                  <a:pt x="187" y="384"/>
                </a:lnTo>
                <a:lnTo>
                  <a:pt x="244" y="304"/>
                </a:lnTo>
                <a:lnTo>
                  <a:pt x="221" y="216"/>
                </a:lnTo>
                <a:lnTo>
                  <a:pt x="187" y="85"/>
                </a:lnTo>
                <a:lnTo>
                  <a:pt x="151" y="16"/>
                </a:lnTo>
                <a:lnTo>
                  <a:pt x="510" y="0"/>
                </a:lnTo>
                <a:lnTo>
                  <a:pt x="802" y="86"/>
                </a:lnTo>
                <a:lnTo>
                  <a:pt x="1046" y="488"/>
                </a:lnTo>
                <a:lnTo>
                  <a:pt x="1057" y="724"/>
                </a:lnTo>
                <a:lnTo>
                  <a:pt x="986" y="921"/>
                </a:lnTo>
                <a:lnTo>
                  <a:pt x="737" y="1050"/>
                </a:lnTo>
                <a:lnTo>
                  <a:pt x="610" y="1122"/>
                </a:lnTo>
                <a:lnTo>
                  <a:pt x="524" y="1091"/>
                </a:lnTo>
                <a:lnTo>
                  <a:pt x="510" y="988"/>
                </a:lnTo>
                <a:lnTo>
                  <a:pt x="458" y="899"/>
                </a:lnTo>
                <a:lnTo>
                  <a:pt x="341" y="867"/>
                </a:lnTo>
                <a:lnTo>
                  <a:pt x="204" y="847"/>
                </a:lnTo>
                <a:lnTo>
                  <a:pt x="187" y="616"/>
                </a:lnTo>
                <a:lnTo>
                  <a:pt x="83" y="460"/>
                </a:lnTo>
                <a:lnTo>
                  <a:pt x="0" y="381"/>
                </a:lnTo>
                <a:close/>
              </a:path>
            </a:pathLst>
          </a:custGeom>
          <a:solidFill>
            <a:srgbClr val="0066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2" name="Freeform 6"/>
          <p:cNvSpPr>
            <a:spLocks/>
          </p:cNvSpPr>
          <p:nvPr/>
        </p:nvSpPr>
        <p:spPr bwMode="auto">
          <a:xfrm>
            <a:off x="4851400" y="706439"/>
            <a:ext cx="5842000" cy="2085975"/>
          </a:xfrm>
          <a:custGeom>
            <a:avLst/>
            <a:gdLst>
              <a:gd name="T0" fmla="*/ 0 w 3680"/>
              <a:gd name="T1" fmla="*/ 725 h 1314"/>
              <a:gd name="T2" fmla="*/ 44 w 3680"/>
              <a:gd name="T3" fmla="*/ 1009 h 1314"/>
              <a:gd name="T4" fmla="*/ 392 w 3680"/>
              <a:gd name="T5" fmla="*/ 1237 h 1314"/>
              <a:gd name="T6" fmla="*/ 511 w 3680"/>
              <a:gd name="T7" fmla="*/ 1243 h 1314"/>
              <a:gd name="T8" fmla="*/ 863 w 3680"/>
              <a:gd name="T9" fmla="*/ 1229 h 1314"/>
              <a:gd name="T10" fmla="*/ 1172 w 3680"/>
              <a:gd name="T11" fmla="*/ 1314 h 1314"/>
              <a:gd name="T12" fmla="*/ 1230 w 3680"/>
              <a:gd name="T13" fmla="*/ 1152 h 1314"/>
              <a:gd name="T14" fmla="*/ 1548 w 3680"/>
              <a:gd name="T15" fmla="*/ 985 h 1314"/>
              <a:gd name="T16" fmla="*/ 2077 w 3680"/>
              <a:gd name="T17" fmla="*/ 876 h 1314"/>
              <a:gd name="T18" fmla="*/ 2247 w 3680"/>
              <a:gd name="T19" fmla="*/ 928 h 1314"/>
              <a:gd name="T20" fmla="*/ 2717 w 3680"/>
              <a:gd name="T21" fmla="*/ 753 h 1314"/>
              <a:gd name="T22" fmla="*/ 2951 w 3680"/>
              <a:gd name="T23" fmla="*/ 830 h 1314"/>
              <a:gd name="T24" fmla="*/ 3301 w 3680"/>
              <a:gd name="T25" fmla="*/ 766 h 1314"/>
              <a:gd name="T26" fmla="*/ 3598 w 3680"/>
              <a:gd name="T27" fmla="*/ 715 h 1314"/>
              <a:gd name="T28" fmla="*/ 3680 w 3680"/>
              <a:gd name="T29" fmla="*/ 658 h 1314"/>
              <a:gd name="T30" fmla="*/ 3676 w 3680"/>
              <a:gd name="T31" fmla="*/ 210 h 1314"/>
              <a:gd name="T32" fmla="*/ 3496 w 3680"/>
              <a:gd name="T33" fmla="*/ 108 h 1314"/>
              <a:gd name="T34" fmla="*/ 3287 w 3680"/>
              <a:gd name="T35" fmla="*/ 114 h 1314"/>
              <a:gd name="T36" fmla="*/ 3145 w 3680"/>
              <a:gd name="T37" fmla="*/ 160 h 1314"/>
              <a:gd name="T38" fmla="*/ 3091 w 3680"/>
              <a:gd name="T39" fmla="*/ 225 h 1314"/>
              <a:gd name="T40" fmla="*/ 2859 w 3680"/>
              <a:gd name="T41" fmla="*/ 221 h 1314"/>
              <a:gd name="T42" fmla="*/ 2913 w 3680"/>
              <a:gd name="T43" fmla="*/ 169 h 1314"/>
              <a:gd name="T44" fmla="*/ 2904 w 3680"/>
              <a:gd name="T45" fmla="*/ 126 h 1314"/>
              <a:gd name="T46" fmla="*/ 2852 w 3680"/>
              <a:gd name="T47" fmla="*/ 130 h 1314"/>
              <a:gd name="T48" fmla="*/ 2820 w 3680"/>
              <a:gd name="T49" fmla="*/ 160 h 1314"/>
              <a:gd name="T50" fmla="*/ 2587 w 3680"/>
              <a:gd name="T51" fmla="*/ 171 h 1314"/>
              <a:gd name="T52" fmla="*/ 2528 w 3680"/>
              <a:gd name="T53" fmla="*/ 107 h 1314"/>
              <a:gd name="T54" fmla="*/ 2456 w 3680"/>
              <a:gd name="T55" fmla="*/ 184 h 1314"/>
              <a:gd name="T56" fmla="*/ 2228 w 3680"/>
              <a:gd name="T57" fmla="*/ 196 h 1314"/>
              <a:gd name="T58" fmla="*/ 1986 w 3680"/>
              <a:gd name="T59" fmla="*/ 93 h 1314"/>
              <a:gd name="T60" fmla="*/ 1755 w 3680"/>
              <a:gd name="T61" fmla="*/ 0 h 1314"/>
              <a:gd name="T62" fmla="*/ 1562 w 3680"/>
              <a:gd name="T63" fmla="*/ 138 h 1314"/>
              <a:gd name="T64" fmla="*/ 1662 w 3680"/>
              <a:gd name="T65" fmla="*/ 207 h 1314"/>
              <a:gd name="T66" fmla="*/ 1626 w 3680"/>
              <a:gd name="T67" fmla="*/ 325 h 1314"/>
              <a:gd name="T68" fmla="*/ 1343 w 3680"/>
              <a:gd name="T69" fmla="*/ 434 h 1314"/>
              <a:gd name="T70" fmla="*/ 1206 w 3680"/>
              <a:gd name="T71" fmla="*/ 468 h 1314"/>
              <a:gd name="T72" fmla="*/ 983 w 3680"/>
              <a:gd name="T73" fmla="*/ 531 h 1314"/>
              <a:gd name="T74" fmla="*/ 900 w 3680"/>
              <a:gd name="T75" fmla="*/ 549 h 1314"/>
              <a:gd name="T76" fmla="*/ 649 w 3680"/>
              <a:gd name="T77" fmla="*/ 665 h 1314"/>
              <a:gd name="T78" fmla="*/ 487 w 3680"/>
              <a:gd name="T79" fmla="*/ 760 h 1314"/>
              <a:gd name="T80" fmla="*/ 417 w 3680"/>
              <a:gd name="T81" fmla="*/ 850 h 1314"/>
              <a:gd name="T82" fmla="*/ 318 w 3680"/>
              <a:gd name="T83" fmla="*/ 751 h 1314"/>
              <a:gd name="T84" fmla="*/ 169 w 3680"/>
              <a:gd name="T85" fmla="*/ 726 h 1314"/>
              <a:gd name="T86" fmla="*/ 0 w 3680"/>
              <a:gd name="T87" fmla="*/ 725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680" h="1314">
                <a:moveTo>
                  <a:pt x="0" y="725"/>
                </a:moveTo>
                <a:lnTo>
                  <a:pt x="44" y="1009"/>
                </a:lnTo>
                <a:lnTo>
                  <a:pt x="392" y="1237"/>
                </a:lnTo>
                <a:lnTo>
                  <a:pt x="511" y="1243"/>
                </a:lnTo>
                <a:lnTo>
                  <a:pt x="863" y="1229"/>
                </a:lnTo>
                <a:lnTo>
                  <a:pt x="1172" y="1314"/>
                </a:lnTo>
                <a:lnTo>
                  <a:pt x="1230" y="1152"/>
                </a:lnTo>
                <a:lnTo>
                  <a:pt x="1548" y="985"/>
                </a:lnTo>
                <a:lnTo>
                  <a:pt x="2077" y="876"/>
                </a:lnTo>
                <a:lnTo>
                  <a:pt x="2247" y="928"/>
                </a:lnTo>
                <a:lnTo>
                  <a:pt x="2717" y="753"/>
                </a:lnTo>
                <a:lnTo>
                  <a:pt x="2951" y="830"/>
                </a:lnTo>
                <a:lnTo>
                  <a:pt x="3301" y="766"/>
                </a:lnTo>
                <a:lnTo>
                  <a:pt x="3598" y="715"/>
                </a:lnTo>
                <a:lnTo>
                  <a:pt x="3680" y="658"/>
                </a:lnTo>
                <a:lnTo>
                  <a:pt x="3676" y="210"/>
                </a:lnTo>
                <a:lnTo>
                  <a:pt x="3496" y="108"/>
                </a:lnTo>
                <a:lnTo>
                  <a:pt x="3287" y="114"/>
                </a:lnTo>
                <a:lnTo>
                  <a:pt x="3145" y="160"/>
                </a:lnTo>
                <a:lnTo>
                  <a:pt x="3091" y="225"/>
                </a:lnTo>
                <a:lnTo>
                  <a:pt x="2859" y="221"/>
                </a:lnTo>
                <a:lnTo>
                  <a:pt x="2913" y="169"/>
                </a:lnTo>
                <a:lnTo>
                  <a:pt x="2904" y="126"/>
                </a:lnTo>
                <a:lnTo>
                  <a:pt x="2852" y="130"/>
                </a:lnTo>
                <a:lnTo>
                  <a:pt x="2820" y="160"/>
                </a:lnTo>
                <a:lnTo>
                  <a:pt x="2587" y="171"/>
                </a:lnTo>
                <a:lnTo>
                  <a:pt x="2528" y="107"/>
                </a:lnTo>
                <a:lnTo>
                  <a:pt x="2456" y="184"/>
                </a:lnTo>
                <a:lnTo>
                  <a:pt x="2228" y="196"/>
                </a:lnTo>
                <a:lnTo>
                  <a:pt x="1986" y="93"/>
                </a:lnTo>
                <a:lnTo>
                  <a:pt x="1755" y="0"/>
                </a:lnTo>
                <a:lnTo>
                  <a:pt x="1562" y="138"/>
                </a:lnTo>
                <a:lnTo>
                  <a:pt x="1662" y="207"/>
                </a:lnTo>
                <a:lnTo>
                  <a:pt x="1626" y="325"/>
                </a:lnTo>
                <a:lnTo>
                  <a:pt x="1343" y="434"/>
                </a:lnTo>
                <a:lnTo>
                  <a:pt x="1206" y="468"/>
                </a:lnTo>
                <a:lnTo>
                  <a:pt x="983" y="531"/>
                </a:lnTo>
                <a:lnTo>
                  <a:pt x="900" y="549"/>
                </a:lnTo>
                <a:lnTo>
                  <a:pt x="649" y="665"/>
                </a:lnTo>
                <a:lnTo>
                  <a:pt x="487" y="760"/>
                </a:lnTo>
                <a:lnTo>
                  <a:pt x="417" y="850"/>
                </a:lnTo>
                <a:lnTo>
                  <a:pt x="318" y="751"/>
                </a:lnTo>
                <a:lnTo>
                  <a:pt x="169" y="726"/>
                </a:lnTo>
                <a:lnTo>
                  <a:pt x="0" y="725"/>
                </a:lnTo>
                <a:close/>
              </a:path>
            </a:pathLst>
          </a:custGeom>
          <a:solidFill>
            <a:srgbClr val="3333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3" name="Freeform 7"/>
          <p:cNvSpPr>
            <a:spLocks/>
          </p:cNvSpPr>
          <p:nvPr/>
        </p:nvSpPr>
        <p:spPr bwMode="auto">
          <a:xfrm>
            <a:off x="4570413" y="704850"/>
            <a:ext cx="6119812" cy="3722688"/>
          </a:xfrm>
          <a:custGeom>
            <a:avLst/>
            <a:gdLst>
              <a:gd name="T0" fmla="*/ 1744 w 3855"/>
              <a:gd name="T1" fmla="*/ 137 h 2345"/>
              <a:gd name="T2" fmla="*/ 1806 w 3855"/>
              <a:gd name="T3" fmla="*/ 326 h 2345"/>
              <a:gd name="T4" fmla="*/ 1089 w 3855"/>
              <a:gd name="T5" fmla="*/ 552 h 2345"/>
              <a:gd name="T6" fmla="*/ 670 w 3855"/>
              <a:gd name="T7" fmla="*/ 763 h 2345"/>
              <a:gd name="T8" fmla="*/ 497 w 3855"/>
              <a:gd name="T9" fmla="*/ 750 h 2345"/>
              <a:gd name="T10" fmla="*/ 182 w 3855"/>
              <a:gd name="T11" fmla="*/ 724 h 2345"/>
              <a:gd name="T12" fmla="*/ 573 w 3855"/>
              <a:gd name="T13" fmla="*/ 1234 h 2345"/>
              <a:gd name="T14" fmla="*/ 739 w 3855"/>
              <a:gd name="T15" fmla="*/ 1327 h 2345"/>
              <a:gd name="T16" fmla="*/ 737 w 3855"/>
              <a:gd name="T17" fmla="*/ 1611 h 2345"/>
              <a:gd name="T18" fmla="*/ 515 w 3855"/>
              <a:gd name="T19" fmla="*/ 1616 h 2345"/>
              <a:gd name="T20" fmla="*/ 160 w 3855"/>
              <a:gd name="T21" fmla="*/ 1794 h 2345"/>
              <a:gd name="T22" fmla="*/ 0 w 3855"/>
              <a:gd name="T23" fmla="*/ 2094 h 2345"/>
              <a:gd name="T24" fmla="*/ 177 w 3855"/>
              <a:gd name="T25" fmla="*/ 2142 h 2345"/>
              <a:gd name="T26" fmla="*/ 245 w 3855"/>
              <a:gd name="T27" fmla="*/ 1976 h 2345"/>
              <a:gd name="T28" fmla="*/ 559 w 3855"/>
              <a:gd name="T29" fmla="*/ 1979 h 2345"/>
              <a:gd name="T30" fmla="*/ 888 w 3855"/>
              <a:gd name="T31" fmla="*/ 2093 h 2345"/>
              <a:gd name="T32" fmla="*/ 1065 w 3855"/>
              <a:gd name="T33" fmla="*/ 2233 h 2345"/>
              <a:gd name="T34" fmla="*/ 1162 w 3855"/>
              <a:gd name="T35" fmla="*/ 2345 h 2345"/>
              <a:gd name="T36" fmla="*/ 1602 w 3855"/>
              <a:gd name="T37" fmla="*/ 1964 h 2345"/>
              <a:gd name="T38" fmla="*/ 1350 w 3855"/>
              <a:gd name="T39" fmla="*/ 1309 h 2345"/>
              <a:gd name="T40" fmla="*/ 1739 w 3855"/>
              <a:gd name="T41" fmla="*/ 985 h 2345"/>
              <a:gd name="T42" fmla="*/ 2437 w 3855"/>
              <a:gd name="T43" fmla="*/ 928 h 2345"/>
              <a:gd name="T44" fmla="*/ 3142 w 3855"/>
              <a:gd name="T45" fmla="*/ 829 h 2345"/>
              <a:gd name="T46" fmla="*/ 3781 w 3855"/>
              <a:gd name="T47" fmla="*/ 714 h 2345"/>
              <a:gd name="T48" fmla="*/ 3855 w 3855"/>
              <a:gd name="T49" fmla="*/ 210 h 2345"/>
              <a:gd name="T50" fmla="*/ 3471 w 3855"/>
              <a:gd name="T51" fmla="*/ 115 h 2345"/>
              <a:gd name="T52" fmla="*/ 3267 w 3855"/>
              <a:gd name="T53" fmla="*/ 226 h 2345"/>
              <a:gd name="T54" fmla="*/ 3097 w 3855"/>
              <a:gd name="T55" fmla="*/ 169 h 2345"/>
              <a:gd name="T56" fmla="*/ 3036 w 3855"/>
              <a:gd name="T57" fmla="*/ 129 h 2345"/>
              <a:gd name="T58" fmla="*/ 2770 w 3855"/>
              <a:gd name="T59" fmla="*/ 169 h 2345"/>
              <a:gd name="T60" fmla="*/ 2637 w 3855"/>
              <a:gd name="T61" fmla="*/ 186 h 2345"/>
              <a:gd name="T62" fmla="*/ 1939 w 3855"/>
              <a:gd name="T63" fmla="*/ 0 h 2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855" h="2345">
                <a:moveTo>
                  <a:pt x="1939" y="0"/>
                </a:moveTo>
                <a:lnTo>
                  <a:pt x="1744" y="137"/>
                </a:lnTo>
                <a:lnTo>
                  <a:pt x="1846" y="208"/>
                </a:lnTo>
                <a:lnTo>
                  <a:pt x="1806" y="326"/>
                </a:lnTo>
                <a:lnTo>
                  <a:pt x="1500" y="444"/>
                </a:lnTo>
                <a:lnTo>
                  <a:pt x="1089" y="552"/>
                </a:lnTo>
                <a:lnTo>
                  <a:pt x="828" y="673"/>
                </a:lnTo>
                <a:lnTo>
                  <a:pt x="670" y="763"/>
                </a:lnTo>
                <a:lnTo>
                  <a:pt x="599" y="851"/>
                </a:lnTo>
                <a:lnTo>
                  <a:pt x="497" y="750"/>
                </a:lnTo>
                <a:lnTo>
                  <a:pt x="363" y="724"/>
                </a:lnTo>
                <a:lnTo>
                  <a:pt x="182" y="724"/>
                </a:lnTo>
                <a:lnTo>
                  <a:pt x="222" y="1007"/>
                </a:lnTo>
                <a:lnTo>
                  <a:pt x="573" y="1234"/>
                </a:lnTo>
                <a:lnTo>
                  <a:pt x="706" y="1247"/>
                </a:lnTo>
                <a:lnTo>
                  <a:pt x="739" y="1327"/>
                </a:lnTo>
                <a:lnTo>
                  <a:pt x="789" y="1535"/>
                </a:lnTo>
                <a:lnTo>
                  <a:pt x="737" y="1611"/>
                </a:lnTo>
                <a:lnTo>
                  <a:pt x="623" y="1598"/>
                </a:lnTo>
                <a:lnTo>
                  <a:pt x="515" y="1616"/>
                </a:lnTo>
                <a:lnTo>
                  <a:pt x="355" y="1646"/>
                </a:lnTo>
                <a:lnTo>
                  <a:pt x="160" y="1794"/>
                </a:lnTo>
                <a:lnTo>
                  <a:pt x="67" y="2041"/>
                </a:lnTo>
                <a:lnTo>
                  <a:pt x="0" y="2094"/>
                </a:lnTo>
                <a:lnTo>
                  <a:pt x="107" y="2170"/>
                </a:lnTo>
                <a:lnTo>
                  <a:pt x="177" y="2142"/>
                </a:lnTo>
                <a:lnTo>
                  <a:pt x="204" y="2112"/>
                </a:lnTo>
                <a:lnTo>
                  <a:pt x="245" y="1976"/>
                </a:lnTo>
                <a:lnTo>
                  <a:pt x="362" y="1931"/>
                </a:lnTo>
                <a:lnTo>
                  <a:pt x="559" y="1979"/>
                </a:lnTo>
                <a:lnTo>
                  <a:pt x="752" y="2077"/>
                </a:lnTo>
                <a:lnTo>
                  <a:pt x="888" y="2093"/>
                </a:lnTo>
                <a:lnTo>
                  <a:pt x="1007" y="2126"/>
                </a:lnTo>
                <a:lnTo>
                  <a:pt x="1065" y="2233"/>
                </a:lnTo>
                <a:lnTo>
                  <a:pt x="1065" y="2321"/>
                </a:lnTo>
                <a:lnTo>
                  <a:pt x="1162" y="2345"/>
                </a:lnTo>
                <a:lnTo>
                  <a:pt x="1531" y="2148"/>
                </a:lnTo>
                <a:lnTo>
                  <a:pt x="1602" y="1964"/>
                </a:lnTo>
                <a:lnTo>
                  <a:pt x="1594" y="1713"/>
                </a:lnTo>
                <a:lnTo>
                  <a:pt x="1350" y="1309"/>
                </a:lnTo>
                <a:lnTo>
                  <a:pt x="1418" y="1151"/>
                </a:lnTo>
                <a:lnTo>
                  <a:pt x="1739" y="985"/>
                </a:lnTo>
                <a:lnTo>
                  <a:pt x="2268" y="874"/>
                </a:lnTo>
                <a:lnTo>
                  <a:pt x="2437" y="928"/>
                </a:lnTo>
                <a:lnTo>
                  <a:pt x="2907" y="754"/>
                </a:lnTo>
                <a:lnTo>
                  <a:pt x="3142" y="829"/>
                </a:lnTo>
                <a:lnTo>
                  <a:pt x="3458" y="772"/>
                </a:lnTo>
                <a:lnTo>
                  <a:pt x="3781" y="714"/>
                </a:lnTo>
                <a:lnTo>
                  <a:pt x="3855" y="660"/>
                </a:lnTo>
                <a:lnTo>
                  <a:pt x="3855" y="210"/>
                </a:lnTo>
                <a:lnTo>
                  <a:pt x="3677" y="108"/>
                </a:lnTo>
                <a:lnTo>
                  <a:pt x="3471" y="115"/>
                </a:lnTo>
                <a:lnTo>
                  <a:pt x="3329" y="158"/>
                </a:lnTo>
                <a:lnTo>
                  <a:pt x="3267" y="226"/>
                </a:lnTo>
                <a:lnTo>
                  <a:pt x="3036" y="222"/>
                </a:lnTo>
                <a:lnTo>
                  <a:pt x="3097" y="169"/>
                </a:lnTo>
                <a:lnTo>
                  <a:pt x="3086" y="125"/>
                </a:lnTo>
                <a:lnTo>
                  <a:pt x="3036" y="129"/>
                </a:lnTo>
                <a:lnTo>
                  <a:pt x="2998" y="162"/>
                </a:lnTo>
                <a:lnTo>
                  <a:pt x="2770" y="169"/>
                </a:lnTo>
                <a:lnTo>
                  <a:pt x="2712" y="107"/>
                </a:lnTo>
                <a:lnTo>
                  <a:pt x="2637" y="186"/>
                </a:lnTo>
                <a:lnTo>
                  <a:pt x="2409" y="196"/>
                </a:lnTo>
                <a:lnTo>
                  <a:pt x="1939" y="0"/>
                </a:ln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4" name="Text Box 8"/>
          <p:cNvSpPr txBox="1">
            <a:spLocks noChangeArrowheads="1"/>
          </p:cNvSpPr>
          <p:nvPr/>
        </p:nvSpPr>
        <p:spPr bwMode="auto">
          <a:xfrm>
            <a:off x="6421438" y="16065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加拉太</a:t>
            </a:r>
          </a:p>
        </p:txBody>
      </p:sp>
      <p:sp>
        <p:nvSpPr>
          <p:cNvPr id="301065" name="Text Box 9"/>
          <p:cNvSpPr txBox="1">
            <a:spLocks noChangeArrowheads="1"/>
          </p:cNvSpPr>
          <p:nvPr/>
        </p:nvSpPr>
        <p:spPr bwMode="auto">
          <a:xfrm>
            <a:off x="4789488" y="3403601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彼西底</a:t>
            </a:r>
          </a:p>
        </p:txBody>
      </p:sp>
      <p:sp>
        <p:nvSpPr>
          <p:cNvPr id="301066" name="AutoShape 10"/>
          <p:cNvSpPr>
            <a:spLocks noChangeArrowheads="1"/>
          </p:cNvSpPr>
          <p:nvPr/>
        </p:nvSpPr>
        <p:spPr bwMode="auto">
          <a:xfrm>
            <a:off x="7272339" y="2930526"/>
            <a:ext cx="1487487" cy="498475"/>
          </a:xfrm>
          <a:prstGeom prst="wedgeRectCallout">
            <a:avLst>
              <a:gd name="adj1" fmla="val -70384"/>
              <a:gd name="adj2" fmla="val -2866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加拉太省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5651501" y="3182736"/>
            <a:ext cx="15779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ea typeface="SimHei" panose="02010609060101010101" pitchFamily="49" charset="-122"/>
              </a:rPr>
              <a:t>呂高尼</a:t>
            </a:r>
            <a:endParaRPr lang="en-US" altLang="zh-TW" sz="2400" dirty="0" smtClean="0">
              <a:solidFill>
                <a:schemeClr val="bg1"/>
              </a:solidFill>
              <a:ea typeface="SimHei" panose="02010609060101010101" pitchFamily="49" charset="-122"/>
            </a:endParaRPr>
          </a:p>
          <a:p>
            <a:r>
              <a:rPr lang="zh-CN" altLang="en-US" sz="2400" b="1" dirty="0" smtClean="0">
                <a:ea typeface="SimHei" panose="02010609060101010101" pitchFamily="49" charset="-122"/>
              </a:rPr>
              <a:t>南加拉太</a:t>
            </a:r>
            <a:endParaRPr lang="zh-TW" altLang="en-US" sz="2400" b="1" dirty="0">
              <a:ea typeface="SimHei" panose="02010609060101010101" pitchFamily="49" charset="-122"/>
            </a:endParaRPr>
          </a:p>
        </p:txBody>
      </p:sp>
      <p:sp>
        <p:nvSpPr>
          <p:cNvPr id="301068" name="Oval 12"/>
          <p:cNvSpPr>
            <a:spLocks noChangeArrowheads="1"/>
          </p:cNvSpPr>
          <p:nvPr/>
        </p:nvSpPr>
        <p:spPr bwMode="auto">
          <a:xfrm>
            <a:off x="5143501" y="4141789"/>
            <a:ext cx="123825" cy="123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070" name="Oval 14"/>
          <p:cNvSpPr>
            <a:spLocks noChangeArrowheads="1"/>
          </p:cNvSpPr>
          <p:nvPr/>
        </p:nvSpPr>
        <p:spPr bwMode="auto">
          <a:xfrm>
            <a:off x="5335589" y="3259139"/>
            <a:ext cx="123825" cy="1238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1071" name="AutoShape 15"/>
          <p:cNvSpPr>
            <a:spLocks noChangeArrowheads="1"/>
          </p:cNvSpPr>
          <p:nvPr/>
        </p:nvSpPr>
        <p:spPr bwMode="auto">
          <a:xfrm>
            <a:off x="5133976" y="4433888"/>
            <a:ext cx="663575" cy="374650"/>
          </a:xfrm>
          <a:prstGeom prst="wedgeRectCallout">
            <a:avLst>
              <a:gd name="adj1" fmla="val -35884"/>
              <a:gd name="adj2" fmla="val -97458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</a:pPr>
            <a:r>
              <a:rPr lang="zh-TW" altLang="en-US" dirty="0">
                <a:solidFill>
                  <a:schemeClr val="bg1"/>
                </a:solidFill>
                <a:ea typeface="SimHei" panose="02010609060101010101" pitchFamily="49" charset="-122"/>
              </a:rPr>
              <a:t>別加</a:t>
            </a:r>
          </a:p>
        </p:txBody>
      </p:sp>
      <p:sp>
        <p:nvSpPr>
          <p:cNvPr id="301072" name="AutoShape 16"/>
          <p:cNvSpPr>
            <a:spLocks noChangeArrowheads="1"/>
          </p:cNvSpPr>
          <p:nvPr/>
        </p:nvSpPr>
        <p:spPr bwMode="auto">
          <a:xfrm>
            <a:off x="4016375" y="2636838"/>
            <a:ext cx="1112838" cy="679450"/>
          </a:xfrm>
          <a:prstGeom prst="wedgeRectCallout">
            <a:avLst>
              <a:gd name="adj1" fmla="val 69829"/>
              <a:gd name="adj2" fmla="val 43222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 dirty="0">
                <a:solidFill>
                  <a:schemeClr val="bg1"/>
                </a:solidFill>
                <a:ea typeface="SimHei" panose="02010609060101010101" pitchFamily="49" charset="-122"/>
              </a:rPr>
              <a:t>彼西</a:t>
            </a:r>
            <a:r>
              <a:rPr lang="zh-TW" altLang="en-US" dirty="0" smtClean="0">
                <a:solidFill>
                  <a:schemeClr val="bg1"/>
                </a:solidFill>
                <a:ea typeface="SimHei" panose="02010609060101010101" pitchFamily="49" charset="-122"/>
              </a:rPr>
              <a:t>底</a:t>
            </a:r>
            <a:endParaRPr lang="zh-TW" altLang="en-US" dirty="0">
              <a:solidFill>
                <a:schemeClr val="bg1"/>
              </a:solidFill>
              <a:ea typeface="SimHei" panose="02010609060101010101" pitchFamily="49" charset="-122"/>
            </a:endParaRPr>
          </a:p>
          <a:p>
            <a:pPr algn="ctr">
              <a:lnSpc>
                <a:spcPct val="95000"/>
              </a:lnSpc>
              <a:spcAft>
                <a:spcPct val="10000"/>
              </a:spcAft>
            </a:pPr>
            <a:r>
              <a:rPr lang="zh-TW" altLang="en-US" dirty="0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301075" name="Rectangle 19"/>
          <p:cNvSpPr>
            <a:spLocks noChangeArrowheads="1"/>
          </p:cNvSpPr>
          <p:nvPr/>
        </p:nvSpPr>
        <p:spPr bwMode="auto">
          <a:xfrm rot="1104638">
            <a:off x="5065713" y="3919538"/>
            <a:ext cx="1098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旁非利亞</a:t>
            </a:r>
          </a:p>
        </p:txBody>
      </p:sp>
      <p:sp>
        <p:nvSpPr>
          <p:cNvPr id="301076" name="AutoShape 20"/>
          <p:cNvSpPr>
            <a:spLocks noChangeArrowheads="1"/>
          </p:cNvSpPr>
          <p:nvPr/>
        </p:nvSpPr>
        <p:spPr bwMode="auto">
          <a:xfrm>
            <a:off x="7285832" y="3317470"/>
            <a:ext cx="1460500" cy="1100138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10000"/>
              </a:spcAft>
            </a:pPr>
            <a:r>
              <a:rPr lang="zh-TW" altLang="en-US" sz="2000" dirty="0">
                <a:ea typeface="SimHei" panose="02010609060101010101" pitchFamily="49" charset="-122"/>
              </a:rPr>
              <a:t>加拉太書</a:t>
            </a:r>
          </a:p>
          <a:p>
            <a:pPr algn="ctr">
              <a:spcAft>
                <a:spcPct val="10000"/>
              </a:spcAft>
            </a:pPr>
            <a:r>
              <a:rPr lang="zh-TW" altLang="en-US" sz="2000" dirty="0">
                <a:ea typeface="SimHei" panose="02010609060101010101" pitchFamily="49" charset="-122"/>
              </a:rPr>
              <a:t>的受信者</a:t>
            </a:r>
          </a:p>
        </p:txBody>
      </p:sp>
    </p:spTree>
    <p:extLst>
      <p:ext uri="{BB962C8B-B14F-4D97-AF65-F5344CB8AC3E}">
        <p14:creationId xmlns:p14="http://schemas.microsoft.com/office/powerpoint/2010/main" val="8133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0" grpId="0" animBg="1"/>
      <p:bldP spid="301061" grpId="0" animBg="1"/>
      <p:bldP spid="301062" grpId="0" animBg="1"/>
      <p:bldP spid="301063" grpId="0" animBg="1"/>
      <p:bldP spid="301064" grpId="0"/>
      <p:bldP spid="301065" grpId="0"/>
      <p:bldP spid="301066" grpId="0" animBg="1"/>
      <p:bldP spid="301067" grpId="0"/>
      <p:bldP spid="301070" grpId="0" animBg="1"/>
      <p:bldP spid="301072" grpId="0" animBg="1"/>
      <p:bldP spid="3010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933201"/>
            <a:ext cx="98796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2.2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鑰節與鑰字</a:t>
            </a: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en-US" altLang="zh-CN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1:16-17;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福音、信 等等 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6651" y="879132"/>
            <a:ext cx="120453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2.1. 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寫作背景</a:t>
            </a:r>
            <a:r>
              <a:rPr lang="zh-TW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猶太基督徒與外邦基督徒的衝突</a:t>
            </a:r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36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猶太基督徒：堅持律法主義，自以為義</a:t>
            </a:r>
            <a:endParaRPr lang="en-US" altLang="zh-CN" sz="36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36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外邦基督徒：堅持自由主義，放縱肉體</a:t>
            </a:r>
            <a:endParaRPr lang="zh-TW" altLang="en-US" sz="36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二、羅馬書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概論：神的福音</a:t>
            </a:r>
            <a:endParaRPr lang="zh-TW" altLang="en-US" sz="40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740676"/>
            <a:ext cx="120453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2.3. 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中心信息</a:t>
            </a:r>
            <a:r>
              <a:rPr lang="zh-TW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</a:t>
            </a:r>
            <a:r>
              <a:rPr lang="zh-CN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的福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音，顯明了神的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大能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公義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恩典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慈愛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聖潔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智慧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救贖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4000" u="sng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奧秘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</a:t>
            </a:r>
            <a:endParaRPr lang="en-US" altLang="zh-CN" sz="4000" dirty="0" smtClean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581" y="5288160"/>
            <a:ext cx="1198276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2.4</a:t>
            </a:r>
            <a:r>
              <a:rPr lang="zh-CN" altLang="en-US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、分段</a:t>
            </a:r>
            <a:r>
              <a:rPr lang="en-US" altLang="zh-TW" sz="40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見</a:t>
            </a:r>
            <a:r>
              <a:rPr lang="zh-CN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講義，</a:t>
            </a:r>
            <a:r>
              <a:rPr lang="en-US" altLang="zh-CN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40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個“照著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”</a:t>
            </a:r>
            <a:endParaRPr lang="en-US" altLang="zh-CN" sz="4000" dirty="0" smtClean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引言、定罪、稱義、成聖、得榮、揀選、生活、結語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75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886690" y="238299"/>
            <a:ext cx="8763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4400" b="1" dirty="0" smtClean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2.5 </a:t>
            </a:r>
            <a:r>
              <a:rPr lang="zh-CN" altLang="en-US" sz="4400" b="1" dirty="0" smtClean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屬</a:t>
            </a:r>
            <a:r>
              <a:rPr lang="zh-CN" altLang="en-US" sz="4400" b="1" dirty="0"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靈五個定律</a:t>
            </a:r>
            <a:endParaRPr lang="en-US" altLang="zh-CN" sz="4400" b="1" dirty="0"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502" y="1053771"/>
            <a:ext cx="10081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神</a:t>
            </a:r>
            <a:r>
              <a:rPr lang="zh-CN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的聖潔、公義、良善的律</a:t>
            </a: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法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7:12)</a:t>
            </a:r>
          </a:p>
          <a:p>
            <a:pPr marL="742950" indent="-742950">
              <a:buFontTx/>
              <a:buAutoNum type="arabicParenR"/>
            </a:pP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我心中願意為善的律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950" indent="-742950">
              <a:buFontTx/>
              <a:buAutoNum type="arabicParenR"/>
            </a:pP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肢</a:t>
            </a:r>
            <a:r>
              <a:rPr lang="zh-CN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體中犯罪的律</a:t>
            </a:r>
            <a:r>
              <a:rPr lang="en-US" altLang="zh-CN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zh-CN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罪的律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arenR"/>
            </a:pP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失</a:t>
            </a:r>
            <a:r>
              <a:rPr lang="zh-CN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敗被擄的</a:t>
            </a: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律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zh-CN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死的律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arenR"/>
            </a:pPr>
            <a:r>
              <a:rPr lang="zh-CN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賜生命聖靈的</a:t>
            </a:r>
            <a:r>
              <a:rPr lang="zh-CN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律 </a:t>
            </a:r>
            <a:r>
              <a:rPr lang="en-US" altLang="zh-C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(8:1)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arenR"/>
            </a:pPr>
            <a:endParaRPr lang="en-US" sz="3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AutoNum type="arabicParenR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019556"/>
            <a:ext cx="11910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3600" dirty="0" smtClean="0"/>
              <a:t>我</a:t>
            </a:r>
            <a:r>
              <a:rPr lang="zh-TW" altLang="en-US" sz="3600" dirty="0"/>
              <a:t>覺得有個</a:t>
            </a:r>
            <a:r>
              <a:rPr lang="zh-TW" altLang="en-US" sz="3600" dirty="0" smtClean="0"/>
              <a:t>律</a:t>
            </a:r>
            <a:r>
              <a:rPr lang="en-US" altLang="zh-TW" sz="3600" dirty="0" smtClean="0">
                <a:solidFill>
                  <a:srgbClr val="C00000"/>
                </a:solidFill>
              </a:rPr>
              <a:t>(4)</a:t>
            </a:r>
            <a:r>
              <a:rPr lang="zh-CN" altLang="en-US" sz="3600" dirty="0" smtClean="0"/>
              <a:t>，</a:t>
            </a:r>
            <a:r>
              <a:rPr lang="zh-TW" altLang="en-US" sz="3600" dirty="0" smtClean="0"/>
              <a:t>就</a:t>
            </a:r>
            <a:r>
              <a:rPr lang="zh-TW" altLang="en-US" sz="3600" dirty="0"/>
              <a:t>是我願意為善的時</a:t>
            </a:r>
            <a:r>
              <a:rPr lang="zh-TW" altLang="en-US" sz="3600" dirty="0" smtClean="0"/>
              <a:t>候</a:t>
            </a:r>
            <a:r>
              <a:rPr lang="zh-CN" altLang="en-US" sz="3600" dirty="0" smtClean="0"/>
              <a:t>，</a:t>
            </a:r>
            <a:r>
              <a:rPr lang="zh-TW" altLang="en-US" sz="3600" dirty="0" smtClean="0"/>
              <a:t>便</a:t>
            </a:r>
            <a:r>
              <a:rPr lang="zh-TW" altLang="en-US" sz="3600" dirty="0"/>
              <a:t>有惡與我同</a:t>
            </a:r>
            <a:r>
              <a:rPr lang="zh-TW" altLang="en-US" sz="3600" dirty="0" smtClean="0"/>
              <a:t>在。</a:t>
            </a:r>
            <a:r>
              <a:rPr lang="zh-CN" altLang="en-US" sz="3600" dirty="0" smtClean="0"/>
              <a:t>因</a:t>
            </a:r>
            <a:r>
              <a:rPr lang="zh-CN" altLang="en-US" sz="3600" dirty="0"/>
              <a:t>為</a:t>
            </a:r>
            <a:r>
              <a:rPr lang="zh-TW" altLang="en-US" sz="3600" dirty="0" smtClean="0"/>
              <a:t>按</a:t>
            </a:r>
            <a:r>
              <a:rPr lang="zh-TW" altLang="en-US" sz="3600" dirty="0"/>
              <a:t>著我裡面的意思</a:t>
            </a:r>
            <a:r>
              <a:rPr lang="zh-CN" altLang="en-US" sz="3600" dirty="0"/>
              <a:t>，</a:t>
            </a:r>
            <a:r>
              <a:rPr lang="zh-TW" altLang="en-US" sz="3600" dirty="0"/>
              <a:t>我是喜歡神的律</a:t>
            </a:r>
            <a:r>
              <a:rPr lang="en-US" altLang="zh-TW" sz="3600" dirty="0">
                <a:solidFill>
                  <a:srgbClr val="C00000"/>
                </a:solidFill>
              </a:rPr>
              <a:t>(1</a:t>
            </a:r>
            <a:r>
              <a:rPr lang="en-US" altLang="zh-TW" sz="3600" dirty="0" smtClean="0">
                <a:solidFill>
                  <a:srgbClr val="C00000"/>
                </a:solidFill>
              </a:rPr>
              <a:t>)</a:t>
            </a:r>
            <a:r>
              <a:rPr lang="zh-CN" altLang="en-US" sz="3600" dirty="0" smtClean="0"/>
              <a:t>。</a:t>
            </a:r>
            <a:r>
              <a:rPr lang="zh-TW" altLang="en-US" sz="3600" dirty="0" smtClean="0"/>
              <a:t>但</a:t>
            </a:r>
            <a:r>
              <a:rPr lang="zh-TW" altLang="en-US" sz="3600" dirty="0"/>
              <a:t>我覺得肢體中另有個</a:t>
            </a:r>
            <a:r>
              <a:rPr lang="zh-TW" altLang="en-US" sz="3600" dirty="0" smtClean="0"/>
              <a:t>律</a:t>
            </a:r>
            <a:r>
              <a:rPr lang="en-US" altLang="zh-TW" sz="3600" dirty="0" smtClean="0">
                <a:solidFill>
                  <a:srgbClr val="C00000"/>
                </a:solidFill>
              </a:rPr>
              <a:t>(3)</a:t>
            </a:r>
            <a:r>
              <a:rPr lang="zh-TW" altLang="en-US" sz="3600" dirty="0" smtClean="0"/>
              <a:t>、</a:t>
            </a:r>
            <a:r>
              <a:rPr lang="zh-TW" altLang="en-US" sz="3600" dirty="0"/>
              <a:t>和我心中的</a:t>
            </a:r>
            <a:r>
              <a:rPr lang="zh-TW" altLang="en-US" sz="3600" dirty="0" smtClean="0"/>
              <a:t>律</a:t>
            </a:r>
            <a:r>
              <a:rPr lang="en-US" altLang="zh-TW" sz="3600" dirty="0" smtClean="0">
                <a:solidFill>
                  <a:srgbClr val="C00000"/>
                </a:solidFill>
              </a:rPr>
              <a:t>(2)</a:t>
            </a:r>
            <a:r>
              <a:rPr lang="zh-TW" altLang="en-US" sz="3600" dirty="0" smtClean="0"/>
              <a:t>交</a:t>
            </a:r>
            <a:r>
              <a:rPr lang="zh-TW" altLang="en-US" sz="3600" dirty="0"/>
              <a:t>戰、把我擄去叫我附從那肢體中犯罪的</a:t>
            </a:r>
            <a:r>
              <a:rPr lang="zh-TW" altLang="en-US" sz="3600" dirty="0" smtClean="0"/>
              <a:t>律</a:t>
            </a:r>
            <a:r>
              <a:rPr lang="en-US" altLang="zh-TW" sz="3600" dirty="0" smtClean="0">
                <a:solidFill>
                  <a:srgbClr val="C00000"/>
                </a:solidFill>
              </a:rPr>
              <a:t>(3)</a:t>
            </a:r>
            <a:r>
              <a:rPr lang="zh-TW" altLang="en-US" sz="3600" dirty="0" smtClean="0"/>
              <a:t>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7358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4682</TotalTime>
  <Words>987</Words>
  <Application>Microsoft Office PowerPoint</Application>
  <PresentationFormat>Widescreen</PresentationFormat>
  <Paragraphs>155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Microsoft YaHei</vt:lpstr>
      <vt:lpstr>新細明體</vt:lpstr>
      <vt:lpstr>SimHei</vt:lpstr>
      <vt:lpstr>宋体</vt:lpstr>
      <vt:lpstr>Arial</vt:lpstr>
      <vt:lpstr>Calibri</vt:lpstr>
      <vt:lpstr>Calibri Light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189</cp:revision>
  <dcterms:created xsi:type="dcterms:W3CDTF">2014-12-30T18:22:34Z</dcterms:created>
  <dcterms:modified xsi:type="dcterms:W3CDTF">2018-03-12T01:32:07Z</dcterms:modified>
</cp:coreProperties>
</file>