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5" r:id="rId4"/>
    <p:sldId id="282" r:id="rId5"/>
    <p:sldId id="286" r:id="rId6"/>
    <p:sldId id="287" r:id="rId7"/>
    <p:sldId id="288" r:id="rId8"/>
    <p:sldId id="279" r:id="rId9"/>
    <p:sldId id="269" r:id="rId10"/>
    <p:sldId id="27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0A62BF-02A8-4D81-93DC-245A12328574}">
          <p14:sldIdLst>
            <p14:sldId id="257"/>
            <p14:sldId id="260"/>
            <p14:sldId id="285"/>
            <p14:sldId id="282"/>
            <p14:sldId id="286"/>
            <p14:sldId id="287"/>
            <p14:sldId id="288"/>
            <p14:sldId id="279"/>
            <p14:sldId id="269"/>
            <p14:sldId id="272"/>
            <p14:sldId id="284"/>
          </p14:sldIdLst>
        </p14:section>
        <p14:section name="Untitled Section" id="{B62BC3D3-07DB-4FAB-B035-34000FB54B2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AEA6-FD6B-40BE-994B-3EE644E9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764F8-4112-4F1A-B1EE-C78424DF4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762A-1481-4C94-8CE0-F1F1955F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5441-08B0-4213-BDAF-1A58C63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062F-A583-4CC8-A96C-2B3B925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0033-0DC9-4C2A-BD0A-D7C1F42F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836D9-5188-41DC-B8BE-979ED9FF7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865D-B91E-49AE-9118-79346A4E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87C2-F8D4-4445-892A-D4F351B3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CF4E-010D-49AA-99EE-362975E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721C9-E042-4122-A66F-E11774ED3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0ECFC-919E-452B-94FF-C55B0454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C806-E84A-4B2B-BC19-85D3E38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A7AC-42DA-4B52-BB2A-A7282B42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4AF94-63F7-46C1-BF1C-DDFB6DE3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7A87-BBBE-4AF6-98D3-FFF26D24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EDA0-55CC-4156-B4F4-CF6238FC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79796-FC6B-4869-9E1F-A5FAB63C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279F0-6F8E-477E-B753-6C517E7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6D0F-1201-4170-8D34-25705A9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D29D-A6E7-45F1-9407-A42BA61B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F9B2-6624-4DC0-833D-97F0DADD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DAF3-FAFE-4E6B-90E6-AAE9D370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6CF9-EE41-49C7-BC95-3F7C697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C0C18-F242-4804-8048-98D3CF0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707E-F059-4B73-9C71-A6F8C389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31B4-7D6B-4A82-9FF2-9DAFA50C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1AD4F-D317-407B-978F-7BBD9D54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F636E-8FF6-45A5-924D-5C187A70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EE3C4-337A-41C1-8D1D-E9F72AF4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D101-E586-4533-8B2E-EF970ACD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41B7-768D-45C1-8A66-F6432987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6488-68F0-44BC-BD30-844E0537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6AF2E-36D7-4956-BFB1-0DC26DF5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FEA93-1514-4FF0-A687-C407643E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40D1D-5C96-40A1-9F66-A7FAD7F5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E8FFC-2A5C-4FB0-9F62-038973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6FF42-A206-4771-A47D-28290D0B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51E99-A9FD-4B01-9A26-75200FE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793B-82F3-4D60-B35F-6F9DC477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A3159-D119-4240-8540-5A8C1E9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1388-E361-4FEA-9C7B-949AEC78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E6977-B698-42A0-B328-B3765A2A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B48F8-BDDB-499A-9753-BCB36FF8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266D1-85EC-4F8E-AF9B-EF304942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7299-479D-4054-8D11-3F485DAA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DC4-3219-4D35-8ED6-B3043AB3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7514-1B83-4D03-BE1C-75115F30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CFC41-B450-4F27-8EDD-965B0F8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97AC-3A24-4FFC-BAE1-0461AD09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6D57B-C6F7-4072-85A6-381FB134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A4F86-EF3F-4FBB-8406-A0C2911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48DB-78AC-4437-AAED-722F486C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F6DEA-C048-44BC-8F18-C21B8F5F8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56FD8-40F7-41A2-89BB-0C41B319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B03-615E-4800-AEFD-9A54E52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2CE6-63B4-4527-9E0A-C9A41068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7CAA0-8331-49A4-A265-44E54EE9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87DED-37D1-4409-BD84-D31D59FD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8D2CA-2991-4D4A-8E27-4F3942D6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DA66C-4D60-40DE-B8A8-D4D74CE0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FB6-1BD3-400A-A477-1EE005C9685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38DE-2AF6-4BFF-B9B3-B434B7853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042A-ED21-4980-BF94-A920B4635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1823A-86F7-44F4-B086-3F951EBF7DD0}"/>
              </a:ext>
            </a:extLst>
          </p:cNvPr>
          <p:cNvSpPr txBox="1"/>
          <p:nvPr/>
        </p:nvSpPr>
        <p:spPr>
          <a:xfrm>
            <a:off x="2928568" y="753240"/>
            <a:ext cx="63348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/>
              <a:t>但以理书</a:t>
            </a:r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r>
              <a:rPr lang="zh-CN" altLang="en-US" sz="4800" b="1" dirty="0"/>
              <a:t>第</a:t>
            </a:r>
            <a:r>
              <a:rPr lang="en-US" altLang="zh-CN" sz="4800" b="1" dirty="0"/>
              <a:t>12</a:t>
            </a:r>
            <a:r>
              <a:rPr lang="zh-CN" altLang="en-US" sz="4800" b="1" dirty="0"/>
              <a:t>章</a:t>
            </a:r>
            <a:endParaRPr lang="en-US" altLang="zh-CN" sz="4800" b="1" dirty="0"/>
          </a:p>
          <a:p>
            <a:pPr algn="ctr"/>
            <a:r>
              <a:rPr lang="zh-CN" altLang="en-US" sz="4800" b="1" dirty="0"/>
              <a:t>末世的预言</a:t>
            </a:r>
            <a:endParaRPr lang="en-US" altLang="ja-JP" sz="4800" b="1" dirty="0"/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April 24</a:t>
            </a:r>
            <a:r>
              <a:rPr lang="en-US" altLang="zh-CN" sz="3200" baseline="30000" dirty="0"/>
              <a:t>th</a:t>
            </a:r>
            <a:r>
              <a:rPr lang="en-US" altLang="zh-CN" sz="3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41296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505754" y="49270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D-Day </a:t>
            </a:r>
            <a:r>
              <a:rPr lang="zh-CN" altLang="en-US" sz="3200" b="1" dirty="0">
                <a:solidFill>
                  <a:srgbClr val="0000FF"/>
                </a:solidFill>
              </a:rPr>
              <a:t>诺曼底登陆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EE-D143-4366-BF07-357AC82B52AE}"/>
              </a:ext>
            </a:extLst>
          </p:cNvPr>
          <p:cNvSpPr txBox="1"/>
          <p:nvPr/>
        </p:nvSpPr>
        <p:spPr>
          <a:xfrm>
            <a:off x="674918" y="761053"/>
            <a:ext cx="3031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June 6, 1944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11DF-2F0A-4965-BB9C-E2E14C62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3" y="760316"/>
            <a:ext cx="3381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95BC27-37D6-4821-A6E2-EBE61927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7" y="760316"/>
            <a:ext cx="3381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6C0DC-02BB-4293-814E-956B14CB124F}"/>
              </a:ext>
            </a:extLst>
          </p:cNvPr>
          <p:cNvSpPr txBox="1"/>
          <p:nvPr/>
        </p:nvSpPr>
        <p:spPr>
          <a:xfrm>
            <a:off x="505754" y="3243903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V-Day </a:t>
            </a:r>
            <a:r>
              <a:rPr lang="zh-CN" altLang="en-US" sz="3200" b="1" dirty="0">
                <a:solidFill>
                  <a:srgbClr val="0000FF"/>
                </a:solidFill>
              </a:rPr>
              <a:t>胜利日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1F52C-08F0-482B-A321-9D38F56C41DE}"/>
              </a:ext>
            </a:extLst>
          </p:cNvPr>
          <p:cNvSpPr txBox="1"/>
          <p:nvPr/>
        </p:nvSpPr>
        <p:spPr>
          <a:xfrm>
            <a:off x="3537976" y="6340608"/>
            <a:ext cx="1882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May 8, 1945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5F498-4DCE-4DFD-89B4-1B2FA4400936}"/>
              </a:ext>
            </a:extLst>
          </p:cNvPr>
          <p:cNvGrpSpPr/>
          <p:nvPr/>
        </p:nvGrpSpPr>
        <p:grpSpPr>
          <a:xfrm>
            <a:off x="1476550" y="3973423"/>
            <a:ext cx="6005687" cy="2286000"/>
            <a:chOff x="1881902" y="3963996"/>
            <a:chExt cx="6005687" cy="22860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271C27-3F70-465B-AF0C-5A0D79ED1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902" y="3963996"/>
              <a:ext cx="2780771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ADB0D2E-5FBE-4B26-A535-0CE7C04B2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97" y="3963996"/>
              <a:ext cx="2907792" cy="228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5C9794-91C3-42BB-B547-A9CE13A3D56E}"/>
              </a:ext>
            </a:extLst>
          </p:cNvPr>
          <p:cNvSpPr txBox="1"/>
          <p:nvPr/>
        </p:nvSpPr>
        <p:spPr>
          <a:xfrm>
            <a:off x="8359503" y="6340609"/>
            <a:ext cx="1882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Sept 2, 1945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E2EE-F21A-4623-A1B5-2E1CAB38E4E0}"/>
              </a:ext>
            </a:extLst>
          </p:cNvPr>
          <p:cNvSpPr txBox="1"/>
          <p:nvPr/>
        </p:nvSpPr>
        <p:spPr>
          <a:xfrm>
            <a:off x="8325292" y="111568"/>
            <a:ext cx="322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耶稣受难与复活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95A26-2EBD-483A-9616-3E4031780B04}"/>
              </a:ext>
            </a:extLst>
          </p:cNvPr>
          <p:cNvSpPr txBox="1"/>
          <p:nvPr/>
        </p:nvSpPr>
        <p:spPr>
          <a:xfrm>
            <a:off x="7887589" y="3243902"/>
            <a:ext cx="4080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耶稣再来，新天新地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Surrender of Japan - Wikipedia">
            <a:extLst>
              <a:ext uri="{FF2B5EF4-FFF2-40B4-BE49-F238E27FC236}">
                <a16:creationId xmlns:a16="http://schemas.microsoft.com/office/drawing/2014/main" id="{6A9B9409-531E-45E7-8D91-9309846A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01" y="3973024"/>
            <a:ext cx="28546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499730" y="332734"/>
            <a:ext cx="11192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耶稣受难与复活</a:t>
            </a:r>
          </a:p>
        </p:txBody>
      </p:sp>
      <p:pic>
        <p:nvPicPr>
          <p:cNvPr id="2050" name="Picture 2" descr="耶稣受难、复活的真谛：“为了你死，也为了你活！” | Malaysia's ...">
            <a:extLst>
              <a:ext uri="{FF2B5EF4-FFF2-40B4-BE49-F238E27FC236}">
                <a16:creationId xmlns:a16="http://schemas.microsoft.com/office/drawing/2014/main" id="{FE56A33F-E797-4D98-9E37-1986C069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" y="2219634"/>
            <a:ext cx="5212080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 has Risen, He has risen indeed! – Fearless Living">
            <a:extLst>
              <a:ext uri="{FF2B5EF4-FFF2-40B4-BE49-F238E27FC236}">
                <a16:creationId xmlns:a16="http://schemas.microsoft.com/office/drawing/2014/main" id="{18D91930-7E6C-4D8E-A84B-BC0E5141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4" y="1464182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3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572145" y="204390"/>
            <a:ext cx="1119618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但以理书</a:t>
            </a:r>
            <a:endParaRPr lang="en-US" altLang="zh-CN" sz="3200" b="1" dirty="0"/>
          </a:p>
          <a:p>
            <a:r>
              <a:rPr lang="zh-CN" altLang="en-US" sz="2400" b="1" dirty="0"/>
              <a:t>历史</a:t>
            </a:r>
            <a:r>
              <a:rPr lang="en-US" altLang="zh-CN" sz="2400" b="1" dirty="0"/>
              <a:t>	</a:t>
            </a:r>
            <a:r>
              <a:rPr lang="zh-CN" altLang="en-US" sz="2400" dirty="0"/>
              <a:t>第</a:t>
            </a:r>
            <a:r>
              <a:rPr lang="en-US" altLang="zh-CN" sz="2400" dirty="0"/>
              <a:t>1-6</a:t>
            </a:r>
            <a:r>
              <a:rPr lang="zh-CN" altLang="en-US" sz="2400" dirty="0"/>
              <a:t>章</a:t>
            </a:r>
            <a:endParaRPr lang="en-US" altLang="zh-CN" sz="2400" dirty="0"/>
          </a:p>
          <a:p>
            <a:endParaRPr lang="en-US" altLang="zh-CN" sz="2400" b="1" dirty="0"/>
          </a:p>
          <a:p>
            <a:r>
              <a:rPr lang="zh-CN" altLang="en-US" sz="2000" b="1" dirty="0"/>
              <a:t>第</a:t>
            </a:r>
            <a:r>
              <a:rPr lang="en-US" altLang="zh-CN" sz="2000" b="1" dirty="0"/>
              <a:t>1-4</a:t>
            </a:r>
            <a:r>
              <a:rPr lang="zh-CN" altLang="en-US" sz="2000" b="1" dirty="0"/>
              <a:t>章：</a:t>
            </a:r>
            <a:r>
              <a:rPr lang="zh-TW" altLang="en-US" sz="2000" b="1" dirty="0"/>
              <a:t>尼布甲尼撒王</a:t>
            </a:r>
            <a:endParaRPr lang="en-US" altLang="zh-TW" sz="2000" b="1" dirty="0"/>
          </a:p>
          <a:p>
            <a:r>
              <a:rPr lang="en-US" altLang="zh-CN" dirty="0"/>
              <a:t>4:1-3 </a:t>
            </a:r>
            <a:r>
              <a:rPr lang="zh-TW" altLang="en-US" dirty="0"/>
              <a:t>尼布甲尼撒王曉諭住在全地各方、各國、各族的人說：願你們大享平安！我樂意將至高的神向我所行的神蹟奇事宣揚出來。</a:t>
            </a:r>
            <a:r>
              <a:rPr lang="zh-TW" altLang="en-US" b="1" dirty="0">
                <a:solidFill>
                  <a:srgbClr val="C00000"/>
                </a:solidFill>
              </a:rPr>
              <a:t>他的神蹟何其大！他的奇事何其盛！他的國是永遠的；他的權柄存到萬代！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CN" sz="1200" dirty="0"/>
              <a:t>		</a:t>
            </a:r>
            <a:endParaRPr lang="en-US" altLang="zh-TW" sz="1200" dirty="0"/>
          </a:p>
          <a:p>
            <a:r>
              <a:rPr lang="zh-CN" altLang="en-US" sz="2000" b="1" dirty="0"/>
              <a:t>第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章：</a:t>
            </a:r>
            <a:r>
              <a:rPr lang="zh-TW" altLang="en-US" sz="2000" b="1" dirty="0"/>
              <a:t>伯沙撒王</a:t>
            </a:r>
            <a:endParaRPr lang="en-US" altLang="zh-TW" sz="2000" b="1" dirty="0"/>
          </a:p>
          <a:p>
            <a:r>
              <a:rPr lang="en-US" altLang="zh-CN" dirty="0"/>
              <a:t>5:14 </a:t>
            </a:r>
            <a:r>
              <a:rPr lang="zh-TW" altLang="en-US" dirty="0"/>
              <a:t>我聽說</a:t>
            </a:r>
            <a:r>
              <a:rPr lang="zh-TW" altLang="en-US" b="1" dirty="0">
                <a:solidFill>
                  <a:srgbClr val="C00000"/>
                </a:solidFill>
              </a:rPr>
              <a:t>你裡頭有神的靈，心中光明，又有聰明和美好的智慧。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CN" dirty="0"/>
              <a:t>5:18-22 </a:t>
            </a:r>
            <a:r>
              <a:rPr lang="zh-TW" altLang="en-US" dirty="0"/>
              <a:t>王啊，</a:t>
            </a:r>
            <a:r>
              <a:rPr lang="zh-TW" altLang="en-US" b="1" dirty="0">
                <a:solidFill>
                  <a:srgbClr val="C00000"/>
                </a:solidFill>
              </a:rPr>
              <a:t>至高的神曾將國位、大權、榮耀、威嚴賜與你父尼布甲尼撒</a:t>
            </a:r>
            <a:r>
              <a:rPr lang="zh-TW" altLang="en-US" dirty="0"/>
              <a:t>；因神所賜他的大權，各方、各國、各族的人都在他面前戰兢恐懼。他可以隨意生殺，隨意升降。</a:t>
            </a:r>
            <a:r>
              <a:rPr lang="zh-TW" altLang="en-US" b="1" dirty="0">
                <a:solidFill>
                  <a:srgbClr val="C00000"/>
                </a:solidFill>
              </a:rPr>
              <a:t>但他心高氣傲，靈也剛愎，甚至行事狂傲，</a:t>
            </a:r>
            <a:r>
              <a:rPr lang="zh-TW" altLang="en-US" dirty="0"/>
              <a:t>就被革去王位，奪去榮耀。他被趕出離開世人，他的心變如獸心，與野驢同居，吃草如牛，身被天露滴濕，等他知道至高的神在人的國中掌權，憑自己的意旨立人治國。</a:t>
            </a:r>
            <a:r>
              <a:rPr lang="zh-TW" altLang="en-US" b="1" dirty="0">
                <a:solidFill>
                  <a:srgbClr val="C00000"/>
                </a:solidFill>
              </a:rPr>
              <a:t>伯沙撒啊，你是他的兒子，你雖知道這一切，你心仍不自卑，竟向天上的主自高，</a:t>
            </a:r>
            <a:r>
              <a:rPr lang="zh-TW" altLang="en-US" dirty="0"/>
              <a:t>使人將他殿中的器皿拿到你面前，你和大臣、皇后、妃嬪用這器皿飲酒。</a:t>
            </a:r>
            <a:r>
              <a:rPr lang="zh-TW" altLang="en-US" b="1" dirty="0">
                <a:solidFill>
                  <a:srgbClr val="C00000"/>
                </a:solidFill>
              </a:rPr>
              <a:t>你又讚美那不能看、不能聽、無知無識、金、銀、銅、鐵、木、石所造的神，卻沒有將榮耀歸與那手中有你氣息，管理你一切行動的神。</a:t>
            </a:r>
            <a:endParaRPr lang="en-US" altLang="zh-TW" b="1" dirty="0">
              <a:solidFill>
                <a:srgbClr val="C00000"/>
              </a:solidFill>
            </a:endParaRPr>
          </a:p>
          <a:p>
            <a:endParaRPr lang="en-US" altLang="zh-TW" sz="1200" dirty="0"/>
          </a:p>
          <a:p>
            <a:r>
              <a:rPr lang="zh-CN" altLang="en-US" sz="2000" b="1" dirty="0"/>
              <a:t>第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章：</a:t>
            </a:r>
            <a:r>
              <a:rPr lang="zh-TW" altLang="en-US" sz="2000" b="1" dirty="0"/>
              <a:t>大流士王</a:t>
            </a:r>
            <a:r>
              <a:rPr lang="en-US" altLang="zh-TW" sz="2000" b="1" dirty="0"/>
              <a:t>/</a:t>
            </a:r>
            <a:r>
              <a:rPr lang="zh-CN" altLang="en-US" sz="2000" b="1" dirty="0"/>
              <a:t>大利乌王</a:t>
            </a:r>
            <a:endParaRPr lang="en-US" altLang="zh-CN" sz="2000" b="1" dirty="0"/>
          </a:p>
          <a:p>
            <a:r>
              <a:rPr lang="en-US" altLang="zh-CN" dirty="0"/>
              <a:t>6:25-28 </a:t>
            </a:r>
            <a:r>
              <a:rPr lang="zh-CN" altLang="en-US" dirty="0"/>
              <a:t>那时，大流士王传旨，晓谕住在全地各方、各国、各族的人说：</a:t>
            </a:r>
            <a:r>
              <a:rPr lang="en-US" altLang="zh-CN" dirty="0"/>
              <a:t>『</a:t>
            </a:r>
            <a:r>
              <a:rPr lang="zh-CN" altLang="en-US" dirty="0"/>
              <a:t>愿你们大享平安！现在我降旨晓谕我所统辖的全国人民，要在但以理的神面前，战兢恐惧。</a:t>
            </a:r>
            <a:r>
              <a:rPr lang="zh-CN" altLang="en-US" b="1" dirty="0">
                <a:solidFill>
                  <a:srgbClr val="C00000"/>
                </a:solidFill>
              </a:rPr>
              <a:t>因为祂是永远长存的活神，祂的国永不败坏；祂的权柄永存无极！祂护庇人，搭救人，在天上地下施行神迹奇事，</a:t>
            </a:r>
            <a:r>
              <a:rPr lang="zh-CN" altLang="en-US" dirty="0"/>
              <a:t>救了但以理脱离狮子的口。</a:t>
            </a:r>
            <a:r>
              <a:rPr lang="en-US" altLang="zh-CN" dirty="0"/>
              <a:t>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3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572145" y="12366"/>
            <a:ext cx="11196183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但以理书</a:t>
            </a:r>
            <a:endParaRPr lang="en-US" altLang="zh-CN" sz="3200" b="1" dirty="0"/>
          </a:p>
          <a:p>
            <a:endParaRPr lang="en-US" altLang="zh-CN" sz="1200" b="1" dirty="0"/>
          </a:p>
          <a:p>
            <a:r>
              <a:rPr lang="zh-CN" altLang="en-US" sz="2400" b="1" dirty="0"/>
              <a:t>预言</a:t>
            </a:r>
            <a:r>
              <a:rPr lang="en-US" altLang="zh-CN" sz="2400" b="1" dirty="0"/>
              <a:t>	</a:t>
            </a:r>
            <a:r>
              <a:rPr lang="zh-CN" altLang="en-US" sz="2400" dirty="0"/>
              <a:t>第</a:t>
            </a:r>
            <a:r>
              <a:rPr lang="en-US" altLang="zh-CN" sz="2400" dirty="0"/>
              <a:t>7-12</a:t>
            </a:r>
            <a:r>
              <a:rPr lang="zh-CN" altLang="en-US" sz="2400" dirty="0"/>
              <a:t>章</a:t>
            </a:r>
            <a:endParaRPr lang="en-US" altLang="zh-TW" sz="2400" dirty="0"/>
          </a:p>
          <a:p>
            <a:endParaRPr lang="en-US" altLang="zh-CN" sz="22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7</a:t>
            </a:r>
            <a:r>
              <a:rPr lang="zh-CN" altLang="en-US" sz="2200" dirty="0"/>
              <a:t>章</a:t>
            </a:r>
            <a:r>
              <a:rPr lang="en-US" altLang="zh-CN" sz="2200" dirty="0"/>
              <a:t>	  </a:t>
            </a:r>
            <a:r>
              <a:rPr lang="zh-CN" altLang="en-US" sz="2200" dirty="0"/>
              <a:t>四兽</a:t>
            </a:r>
            <a:endParaRPr lang="en-US" altLang="zh-CN" sz="22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8</a:t>
            </a:r>
            <a:r>
              <a:rPr lang="zh-CN" altLang="en-US" sz="2200" dirty="0"/>
              <a:t>章</a:t>
            </a:r>
            <a:r>
              <a:rPr lang="en-US" altLang="zh-CN" sz="2200" dirty="0"/>
              <a:t>	  </a:t>
            </a:r>
            <a:r>
              <a:rPr lang="zh-CN" altLang="en-US" sz="2200" dirty="0"/>
              <a:t>公绵羊与公山羊</a:t>
            </a:r>
            <a:endParaRPr lang="en-US" altLang="zh-CN" sz="22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9</a:t>
            </a:r>
            <a:r>
              <a:rPr lang="zh-CN" altLang="en-US" sz="2200" dirty="0"/>
              <a:t>章</a:t>
            </a:r>
            <a:r>
              <a:rPr lang="en-US" altLang="zh-CN" sz="2200" dirty="0"/>
              <a:t>	  </a:t>
            </a:r>
            <a:r>
              <a:rPr lang="zh-CN" altLang="en-US" sz="2200" dirty="0"/>
              <a:t>但以理的祷告：七十个七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zh-CN" altLang="en-US" sz="2200" b="1" dirty="0"/>
              <a:t>第</a:t>
            </a:r>
            <a:r>
              <a:rPr lang="en-US" altLang="zh-CN" sz="2200" b="1" dirty="0"/>
              <a:t>10</a:t>
            </a:r>
            <a:r>
              <a:rPr lang="zh-CN" altLang="en-US" sz="2200" b="1" dirty="0"/>
              <a:t>章   但以理的异象</a:t>
            </a:r>
            <a:endParaRPr lang="en-US" altLang="zh-CN" sz="2200" b="1" dirty="0"/>
          </a:p>
          <a:p>
            <a:r>
              <a:rPr lang="zh-CN" altLang="en-US" sz="2000" b="1" dirty="0">
                <a:solidFill>
                  <a:srgbClr val="0000FF"/>
                </a:solidFill>
              </a:rPr>
              <a:t>属灵的争战：</a:t>
            </a:r>
            <a:r>
              <a:rPr lang="zh-CN" altLang="en-US" sz="2000" b="1" dirty="0">
                <a:solidFill>
                  <a:srgbClr val="C00000"/>
                </a:solidFill>
              </a:rPr>
              <a:t>常常祷告，不可灰心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r>
              <a:rPr lang="zh-CN" altLang="en-US" sz="2000" b="1" dirty="0">
                <a:solidFill>
                  <a:srgbClr val="0000FF"/>
                </a:solidFill>
              </a:rPr>
              <a:t>属灵争战中得胜的秘诀：</a:t>
            </a:r>
            <a:r>
              <a:rPr lang="zh-CN" altLang="en-US" sz="2000" b="1" dirty="0"/>
              <a:t>弗六</a:t>
            </a:r>
            <a:r>
              <a:rPr lang="en-US" altLang="zh-CN" sz="2000" b="1" dirty="0"/>
              <a:t>13-20 </a:t>
            </a:r>
            <a:r>
              <a:rPr lang="zh-CN" altLang="en-US" sz="2000" dirty="0"/>
              <a:t>所以要拿起</a:t>
            </a:r>
            <a:r>
              <a:rPr lang="zh-CN" altLang="en-US" sz="2000" b="1" dirty="0">
                <a:solidFill>
                  <a:srgbClr val="FF0000"/>
                </a:solidFill>
              </a:rPr>
              <a:t>神所赐的全副军装。。。靠着圣灵，随时多方祷告祈求，并要在此儆醒不倦。。。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zh-CN" altLang="en-US" sz="2200" b="1" dirty="0"/>
              <a:t>第</a:t>
            </a:r>
            <a:r>
              <a:rPr lang="en-US" altLang="zh-CN" sz="2200" b="1" dirty="0"/>
              <a:t>11</a:t>
            </a:r>
            <a:r>
              <a:rPr lang="zh-CN" altLang="en-US" sz="2200" b="1" dirty="0"/>
              <a:t>章   预言与历史</a:t>
            </a:r>
            <a:r>
              <a:rPr lang="en-US" altLang="zh-CN" sz="2200" b="1" dirty="0"/>
              <a:t>		</a:t>
            </a:r>
            <a:r>
              <a:rPr lang="zh-CN" altLang="en-US" sz="2200" b="1" dirty="0">
                <a:solidFill>
                  <a:srgbClr val="C00000"/>
                </a:solidFill>
              </a:rPr>
              <a:t>历史 </a:t>
            </a:r>
            <a:r>
              <a:rPr lang="en-US" altLang="zh-CN" sz="2200" b="1" dirty="0">
                <a:solidFill>
                  <a:srgbClr val="C00000"/>
                </a:solidFill>
              </a:rPr>
              <a:t>History = His Story</a:t>
            </a:r>
          </a:p>
          <a:p>
            <a:r>
              <a:rPr lang="en-US" altLang="zh-TW" dirty="0"/>
              <a:t>11: 29-35 </a:t>
            </a:r>
            <a:r>
              <a:rPr lang="zh-TW" altLang="en-US" dirty="0"/>
              <a:t>到了定期，他必返回，來到南方。後一次卻不如前一次，因為基提戰船必來攻擊他，他就喪膽而回，又要惱恨聖約，任意而行；他必回來聯絡背棄聖約的人。他必興兵，</a:t>
            </a:r>
            <a:r>
              <a:rPr lang="zh-TW" altLang="en-US" b="1" dirty="0"/>
              <a:t>這兵必褻瀆聖地，就是保障，除掉常獻的燔祭，設立那行毀壞可憎的。</a:t>
            </a:r>
            <a:r>
              <a:rPr lang="zh-TW" altLang="en-US" b="1" dirty="0">
                <a:solidFill>
                  <a:srgbClr val="FF0000"/>
                </a:solidFill>
              </a:rPr>
              <a:t>作惡違背聖約的人，他必用巧言勾引；惟獨認識神的子民必剛強行事。</a:t>
            </a:r>
            <a:r>
              <a:rPr lang="zh-TW" altLang="en-US" dirty="0"/>
              <a:t>民間的智慧人必訓誨多人；然而他們多日必倒在刀下，或被火燒，或被擄掠搶奪。他們仆倒的時候，稍得扶助，卻有許多人用諂媚的話親近他們。</a:t>
            </a:r>
            <a:r>
              <a:rPr lang="zh-TW" altLang="en-US" b="1" dirty="0">
                <a:solidFill>
                  <a:srgbClr val="FF0000"/>
                </a:solidFill>
              </a:rPr>
              <a:t>智慧人中有些仆倒的，為要熬煉其餘的人，使他們清淨潔白，直到末了；因為到了定期，事就了結。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zh-CN" altLang="en-US" sz="2200" b="1" dirty="0"/>
              <a:t>第</a:t>
            </a:r>
            <a:r>
              <a:rPr lang="en-US" altLang="zh-CN" sz="2200" b="1" dirty="0"/>
              <a:t>12</a:t>
            </a:r>
            <a:r>
              <a:rPr lang="zh-CN" altLang="en-US" sz="2200" b="1" dirty="0"/>
              <a:t>章   末世的预言</a:t>
            </a:r>
            <a:endParaRPr lang="en-US" altLang="zh-CN" sz="2200" b="1" dirty="0"/>
          </a:p>
        </p:txBody>
      </p:sp>
    </p:spTree>
    <p:extLst>
      <p:ext uri="{BB962C8B-B14F-4D97-AF65-F5344CB8AC3E}">
        <p14:creationId xmlns:p14="http://schemas.microsoft.com/office/powerpoint/2010/main" val="2751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88334" y="-12481"/>
            <a:ext cx="1201598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第</a:t>
            </a:r>
            <a:r>
              <a:rPr lang="en-US" altLang="zh-CN" sz="2800" b="1" dirty="0"/>
              <a:t>12</a:t>
            </a:r>
            <a:r>
              <a:rPr lang="zh-CN" altLang="en-US" sz="2800" b="1" dirty="0"/>
              <a:t>章  末世的预言</a:t>
            </a:r>
          </a:p>
          <a:p>
            <a:endParaRPr lang="zh-CN" altLang="en-US" sz="1200" dirty="0"/>
          </a:p>
          <a:p>
            <a:r>
              <a:rPr lang="en-US" altLang="zh-TW" sz="2200" dirty="0"/>
              <a:t>12: 1-4 </a:t>
            </a:r>
            <a:r>
              <a:rPr lang="en-US" altLang="zh-CN" sz="2200" dirty="0"/>
              <a:t>『</a:t>
            </a:r>
            <a:r>
              <a:rPr lang="zh-CN" altLang="en-US" sz="2200" b="1" dirty="0">
                <a:solidFill>
                  <a:srgbClr val="C00000"/>
                </a:solidFill>
              </a:rPr>
              <a:t>那时</a:t>
            </a:r>
            <a:r>
              <a:rPr lang="zh-CN" altLang="en-US" sz="2200" dirty="0"/>
              <a:t>，保佑你本国之民的</a:t>
            </a:r>
            <a:r>
              <a:rPr lang="zh-CN" altLang="en-US" sz="2200" b="1" dirty="0">
                <a:solidFill>
                  <a:srgbClr val="C00000"/>
                </a:solidFill>
              </a:rPr>
              <a:t>天使长（原文是大君）米迦勒必站起来</a:t>
            </a:r>
            <a:r>
              <a:rPr lang="zh-CN" altLang="en-US" sz="2200" dirty="0"/>
              <a:t>，并且有大艰难，从有国以来直到此时，没有这样的。你本国的民中，</a:t>
            </a:r>
            <a:r>
              <a:rPr lang="zh-CN" altLang="en-US" sz="2200" b="1" dirty="0">
                <a:solidFill>
                  <a:srgbClr val="C00000"/>
                </a:solidFill>
              </a:rPr>
              <a:t>凡名录在册上的，必得拯救</a:t>
            </a:r>
            <a:r>
              <a:rPr lang="zh-CN" altLang="en-US" sz="2200" dirty="0"/>
              <a:t>。睡在尘埃中的，必有多人复醒，</a:t>
            </a:r>
            <a:r>
              <a:rPr lang="zh-CN" altLang="en-US" sz="2200" b="1" dirty="0">
                <a:solidFill>
                  <a:srgbClr val="C00000"/>
                </a:solidFill>
              </a:rPr>
              <a:t>其中有得永生的，有受羞辱永远被憎恶的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C00000"/>
                </a:solidFill>
              </a:rPr>
              <a:t>智慧人必发光如同天上的光；那使多人归义的，必发光如星，直到永永远远</a:t>
            </a:r>
            <a:r>
              <a:rPr lang="zh-CN" altLang="en-US" sz="2200" dirty="0"/>
              <a:t>。但以理啊，你要隐藏这话，封闭这书，直到末时。必有多人来往奔跑（或译：切心研究），知识就必增长。</a:t>
            </a:r>
            <a:r>
              <a:rPr lang="en-US" altLang="zh-CN" sz="2200" dirty="0"/>
              <a:t>』</a:t>
            </a:r>
            <a:endParaRPr lang="en-US" altLang="zh-TW" sz="2200" dirty="0"/>
          </a:p>
          <a:p>
            <a:endParaRPr lang="en-US" altLang="zh-TW" sz="2000" dirty="0"/>
          </a:p>
          <a:p>
            <a:r>
              <a:rPr lang="zh-CN" altLang="en-US" sz="2200" b="1" dirty="0">
                <a:solidFill>
                  <a:srgbClr val="C00000"/>
                </a:solidFill>
              </a:rPr>
              <a:t>天使加百列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endParaRPr lang="en-US" altLang="zh-TW" sz="1200" dirty="0"/>
          </a:p>
          <a:p>
            <a:r>
              <a:rPr lang="zh-CN" altLang="en-US" sz="2200" b="1" dirty="0">
                <a:solidFill>
                  <a:srgbClr val="C00000"/>
                </a:solidFill>
              </a:rPr>
              <a:t>那时：</a:t>
            </a:r>
            <a:r>
              <a:rPr lang="zh-CN" altLang="en-US" sz="2200" dirty="0"/>
              <a:t>罗马帝国的开启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zh-CN" altLang="en-US" sz="2200" b="1" dirty="0">
                <a:solidFill>
                  <a:srgbClr val="C00000"/>
                </a:solidFill>
              </a:rPr>
              <a:t>凡名录在册上的，必得拯救。。。其中有得永生的，有受羞辱永远被憎恶的：</a:t>
            </a:r>
            <a:r>
              <a:rPr lang="zh-CN" altLang="en-US" sz="2200" b="1" dirty="0"/>
              <a:t>复活，最后的审判</a:t>
            </a:r>
            <a:endParaRPr lang="en-US" altLang="zh-CN" sz="2200" b="1" dirty="0"/>
          </a:p>
          <a:p>
            <a:endParaRPr lang="en-US" altLang="zh-CN" sz="1200" b="1" dirty="0"/>
          </a:p>
          <a:p>
            <a:r>
              <a:rPr lang="zh-CN" altLang="en-US" sz="2200" b="1" dirty="0">
                <a:solidFill>
                  <a:srgbClr val="C00000"/>
                </a:solidFill>
              </a:rPr>
              <a:t>智慧人必发光如同天上的光；那使多人归义的，必发光如星，直到永永远远：</a:t>
            </a:r>
            <a:r>
              <a:rPr lang="zh-CN" altLang="en-US" sz="2200" b="1" dirty="0"/>
              <a:t>主的门徒、信主的</a:t>
            </a:r>
            <a:endParaRPr lang="en-US" altLang="zh-CN" sz="2200" b="1" dirty="0">
              <a:solidFill>
                <a:srgbClr val="C00000"/>
              </a:solidFill>
            </a:endParaRPr>
          </a:p>
          <a:p>
            <a:r>
              <a:rPr lang="zh-CN" altLang="en-US" sz="2200" dirty="0"/>
              <a:t>哥林多后书 </a:t>
            </a:r>
            <a:r>
              <a:rPr lang="en-US" altLang="zh-CN" sz="2200" dirty="0"/>
              <a:t>3:18 </a:t>
            </a:r>
            <a:r>
              <a:rPr lang="zh-CN" altLang="en-US" sz="2200" dirty="0"/>
              <a:t>我们众人既然敞着脸得以看见主的荣光，好像从镜子里返照，就变成主的形状，荣上加荣，如同从主的灵变成的。</a:t>
            </a:r>
            <a:endParaRPr lang="en-US" altLang="zh-CN" sz="2200" dirty="0"/>
          </a:p>
          <a:p>
            <a:r>
              <a:rPr lang="zh-CN" altLang="en-US" sz="2200" dirty="0"/>
              <a:t>马太福音 </a:t>
            </a:r>
            <a:r>
              <a:rPr lang="en-US" altLang="zh-CN" sz="2200" dirty="0"/>
              <a:t>13:43 </a:t>
            </a:r>
            <a:r>
              <a:rPr lang="zh-CN" altLang="en-US" sz="2200" dirty="0"/>
              <a:t>那时，义人在他们父的国里要发出光来，像太阳一样。有耳可听的，就应当听！</a:t>
            </a:r>
            <a:endParaRPr lang="en-US" altLang="zh-CN" sz="2200" dirty="0"/>
          </a:p>
          <a:p>
            <a:endParaRPr lang="en-US" altLang="zh-CN" sz="1200" b="1" dirty="0">
              <a:solidFill>
                <a:srgbClr val="C00000"/>
              </a:solidFill>
            </a:endParaRPr>
          </a:p>
          <a:p>
            <a:r>
              <a:rPr lang="zh-CN" altLang="en-US" sz="2200" b="1" dirty="0">
                <a:solidFill>
                  <a:srgbClr val="C00000"/>
                </a:solidFill>
              </a:rPr>
              <a:t>天使长米迦勒必站起来：</a:t>
            </a:r>
            <a:r>
              <a:rPr lang="zh-CN" altLang="en-US" sz="2200" b="1" dirty="0"/>
              <a:t>属灵的争战，大艰难中有上帝的帮助</a:t>
            </a:r>
            <a:endParaRPr lang="en-US" altLang="zh-CN" sz="2200" b="1" dirty="0"/>
          </a:p>
          <a:p>
            <a:endParaRPr lang="en-US" altLang="zh-CN" b="1" dirty="0"/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苦难中有帮助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296775" y="766732"/>
            <a:ext cx="1159844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第</a:t>
            </a:r>
            <a:r>
              <a:rPr lang="en-US" altLang="zh-CN" sz="2800" b="1" dirty="0"/>
              <a:t>12</a:t>
            </a:r>
            <a:r>
              <a:rPr lang="zh-CN" altLang="en-US" sz="2800" b="1" dirty="0"/>
              <a:t>章  末世的预言</a:t>
            </a:r>
          </a:p>
          <a:p>
            <a:endParaRPr lang="zh-CN" altLang="en-US" sz="1200" dirty="0"/>
          </a:p>
          <a:p>
            <a:r>
              <a:rPr lang="en-US" altLang="zh-TW" sz="2200" dirty="0"/>
              <a:t>12: 5-7 </a:t>
            </a:r>
            <a:r>
              <a:rPr lang="zh-CN" altLang="en-US" sz="2200" b="1" dirty="0"/>
              <a:t>我</a:t>
            </a:r>
            <a:r>
              <a:rPr lang="en-US" altLang="zh-CN" sz="2200" b="1" dirty="0"/>
              <a:t>—</a:t>
            </a:r>
            <a:r>
              <a:rPr lang="zh-CN" altLang="en-US" sz="2200" b="1" dirty="0"/>
              <a:t>但以理</a:t>
            </a:r>
            <a:r>
              <a:rPr lang="zh-CN" altLang="en-US" sz="2200" dirty="0"/>
              <a:t>观看，见另有</a:t>
            </a:r>
            <a:r>
              <a:rPr lang="zh-CN" altLang="en-US" sz="2200" b="1" dirty="0">
                <a:solidFill>
                  <a:srgbClr val="C00000"/>
                </a:solidFill>
              </a:rPr>
              <a:t>两个人站立：</a:t>
            </a:r>
            <a:r>
              <a:rPr lang="zh-CN" altLang="en-US" sz="2200" dirty="0"/>
              <a:t>一个在河这边，一个在河那边。有一个问那</a:t>
            </a:r>
            <a:r>
              <a:rPr lang="zh-CN" altLang="en-US" sz="2200" b="1" dirty="0">
                <a:solidFill>
                  <a:srgbClr val="C00000"/>
                </a:solidFill>
              </a:rPr>
              <a:t>站在河水以上、穿细麻衣的</a:t>
            </a:r>
            <a:r>
              <a:rPr lang="zh-CN" altLang="en-US" sz="2200" dirty="0"/>
              <a:t>说：</a:t>
            </a:r>
            <a:r>
              <a:rPr lang="en-US" altLang="zh-CN" sz="2200" dirty="0"/>
              <a:t>『</a:t>
            </a:r>
            <a:r>
              <a:rPr lang="zh-CN" altLang="en-US" sz="2200" dirty="0"/>
              <a:t>这奇异的事到几时才应验呢？</a:t>
            </a:r>
            <a:r>
              <a:rPr lang="en-US" altLang="zh-CN" sz="2200" dirty="0"/>
              <a:t>』</a:t>
            </a:r>
            <a:r>
              <a:rPr lang="zh-CN" altLang="en-US" sz="2200" dirty="0"/>
              <a:t>我听见</a:t>
            </a:r>
            <a:r>
              <a:rPr lang="zh-CN" altLang="en-US" sz="2200" b="1" dirty="0">
                <a:solidFill>
                  <a:srgbClr val="C00000"/>
                </a:solidFill>
              </a:rPr>
              <a:t>那站在河水以上、穿细麻衣的，</a:t>
            </a:r>
            <a:r>
              <a:rPr lang="zh-CN" altLang="en-US" sz="2200" dirty="0"/>
              <a:t>向天举起左右手，指着活到永远的主起誓说：</a:t>
            </a:r>
            <a:r>
              <a:rPr lang="en-US" altLang="zh-CN" sz="2200" dirty="0"/>
              <a:t>『</a:t>
            </a:r>
            <a:r>
              <a:rPr lang="zh-CN" altLang="en-US" sz="2200" b="1" dirty="0">
                <a:solidFill>
                  <a:srgbClr val="C00000"/>
                </a:solidFill>
              </a:rPr>
              <a:t>要到一载、二载、半载，</a:t>
            </a:r>
            <a:r>
              <a:rPr lang="zh-CN" altLang="en-US" sz="2200" dirty="0"/>
              <a:t>打破圣民权力的时候，这一切事就都应验了。</a:t>
            </a:r>
            <a:endParaRPr lang="en-US" altLang="zh-CN" sz="22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两个人站立： </a:t>
            </a:r>
            <a:r>
              <a:rPr lang="zh-CN" altLang="en-US" sz="2000" dirty="0"/>
              <a:t>为但以理做见证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站在河水以上、穿细麻衣的：</a:t>
            </a:r>
            <a:r>
              <a:rPr lang="zh-CN" altLang="en-US" sz="2000" b="1" dirty="0"/>
              <a:t>人子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要到一载、二载、半载：</a:t>
            </a:r>
            <a:r>
              <a:rPr lang="zh-CN" altLang="en-US" sz="2000" b="1" dirty="0"/>
              <a:t>时间的主权在于神</a:t>
            </a:r>
            <a:endParaRPr lang="en-US" altLang="zh-CN" sz="2000" b="1" dirty="0"/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苦难中有盼望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176017" y="87727"/>
            <a:ext cx="1183996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第</a:t>
            </a:r>
            <a:r>
              <a:rPr lang="en-US" altLang="zh-CN" sz="2800" b="1" dirty="0"/>
              <a:t>12</a:t>
            </a:r>
            <a:r>
              <a:rPr lang="zh-CN" altLang="en-US" sz="2800" b="1" dirty="0"/>
              <a:t>章  末世的预言</a:t>
            </a:r>
          </a:p>
          <a:p>
            <a:endParaRPr lang="zh-CN" altLang="en-US" sz="1200" dirty="0"/>
          </a:p>
          <a:p>
            <a:r>
              <a:rPr lang="en-US" altLang="zh-TW" sz="2000" dirty="0"/>
              <a:t>12: 8-13 </a:t>
            </a:r>
            <a:r>
              <a:rPr lang="zh-CN" altLang="en-US" sz="2000" dirty="0"/>
              <a:t>我听见这话，</a:t>
            </a:r>
            <a:r>
              <a:rPr lang="zh-CN" altLang="en-US" sz="2000" b="1" dirty="0">
                <a:solidFill>
                  <a:srgbClr val="C00000"/>
                </a:solidFill>
              </a:rPr>
              <a:t>却不明白</a:t>
            </a:r>
            <a:r>
              <a:rPr lang="zh-CN" altLang="en-US" sz="2000" dirty="0"/>
              <a:t>，就说：</a:t>
            </a:r>
            <a:r>
              <a:rPr lang="en-US" altLang="zh-CN" sz="2000" dirty="0"/>
              <a:t>『</a:t>
            </a:r>
            <a:r>
              <a:rPr lang="zh-CN" altLang="en-US" sz="2000" b="1" dirty="0">
                <a:solidFill>
                  <a:srgbClr val="C00000"/>
                </a:solidFill>
              </a:rPr>
              <a:t>我主啊，这些事的结局是怎样呢？</a:t>
            </a:r>
            <a:r>
              <a:rPr lang="en-US" altLang="zh-CN" sz="2000" dirty="0"/>
              <a:t>』</a:t>
            </a:r>
            <a:r>
              <a:rPr lang="zh-CN" altLang="en-US" sz="2000" dirty="0"/>
              <a:t>他说：</a:t>
            </a:r>
            <a:r>
              <a:rPr lang="en-US" altLang="zh-CN" sz="2000" dirty="0"/>
              <a:t>『</a:t>
            </a:r>
            <a:r>
              <a:rPr lang="zh-CN" altLang="en-US" sz="2000" dirty="0"/>
              <a:t>但以理啊，你只管去；因为</a:t>
            </a:r>
            <a:r>
              <a:rPr lang="zh-CN" altLang="en-US" sz="2000" b="1" dirty="0">
                <a:solidFill>
                  <a:srgbClr val="C00000"/>
                </a:solidFill>
              </a:rPr>
              <a:t>这话已经隐藏封闭，直到末时</a:t>
            </a:r>
            <a:r>
              <a:rPr lang="zh-CN" altLang="en-US" sz="2000" dirty="0"/>
              <a:t>。必有</a:t>
            </a:r>
            <a:r>
              <a:rPr lang="zh-CN" altLang="en-US" sz="2000" b="1" dirty="0">
                <a:solidFill>
                  <a:srgbClr val="C00000"/>
                </a:solidFill>
              </a:rPr>
              <a:t>许多人使自己清净洁白，且被熬炼；但恶人仍必行恶，</a:t>
            </a:r>
            <a:r>
              <a:rPr lang="zh-CN" altLang="en-US" sz="2000" dirty="0"/>
              <a:t>一切恶人都不明白，惟独智慧人能明白。从除掉常献的燔祭，并设立那行毁坏可憎之物的时候，必有一千二百九十日。</a:t>
            </a:r>
            <a:r>
              <a:rPr lang="zh-CN" altLang="en-US" sz="2000" b="1" dirty="0">
                <a:solidFill>
                  <a:srgbClr val="C00000"/>
                </a:solidFill>
              </a:rPr>
              <a:t>等到一千三百三十五日的，那人便为有福。</a:t>
            </a:r>
            <a:r>
              <a:rPr lang="zh-CN" altLang="en-US" sz="2000" dirty="0"/>
              <a:t>你且去等候结局，因为你必安歇。</a:t>
            </a:r>
            <a:r>
              <a:rPr lang="zh-CN" altLang="en-US" sz="2000" b="1" dirty="0">
                <a:solidFill>
                  <a:srgbClr val="C00000"/>
                </a:solidFill>
              </a:rPr>
              <a:t>到了末期，你必起来，享受你的福分。</a:t>
            </a:r>
            <a:r>
              <a:rPr lang="en-US" altLang="zh-CN" sz="2000" dirty="0"/>
              <a:t>』</a:t>
            </a:r>
            <a:endParaRPr lang="en-US" altLang="zh-TW" sz="2000" dirty="0"/>
          </a:p>
          <a:p>
            <a:r>
              <a:rPr lang="en-US" altLang="zh-TW" sz="2000" dirty="0"/>
              <a:t> </a:t>
            </a:r>
          </a:p>
          <a:p>
            <a:r>
              <a:rPr lang="zh-CN" altLang="en-US" sz="2000" b="1" dirty="0">
                <a:solidFill>
                  <a:srgbClr val="C00000"/>
                </a:solidFill>
              </a:rPr>
              <a:t>但以理也不明白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endParaRPr lang="en-US" altLang="zh-TW" sz="2000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这话已经隐藏封闭，直到末时：</a:t>
            </a:r>
            <a:r>
              <a:rPr lang="zh-CN" altLang="en-US" sz="2000" b="1" dirty="0"/>
              <a:t>神的主权</a:t>
            </a:r>
            <a:endParaRPr lang="en-US" altLang="zh-CN" sz="2000" b="1" dirty="0"/>
          </a:p>
          <a:p>
            <a:r>
              <a:rPr lang="zh-CN" altLang="en-US" sz="2000" dirty="0"/>
              <a:t>申命记 </a:t>
            </a:r>
            <a:r>
              <a:rPr lang="en-US" altLang="zh-CN" sz="2000" dirty="0"/>
              <a:t>29:29 </a:t>
            </a:r>
            <a:r>
              <a:rPr lang="zh-CN" altLang="en-US" sz="2000" dirty="0"/>
              <a:t>隐秘的事是属耶和华我们神的，唯有明显的事是永远属我们和我们子孙的，好叫我们遵行这律法上的一切话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许多人使自己清净洁白，且被熬炼；但恶人仍必行恶：</a:t>
            </a:r>
            <a:r>
              <a:rPr lang="zh-CN" altLang="en-US" sz="2000" b="1" dirty="0"/>
              <a:t>信与不信，顺服与不顺服</a:t>
            </a:r>
            <a:endParaRPr lang="en-US" altLang="zh-CN" sz="2000" b="1" dirty="0"/>
          </a:p>
          <a:p>
            <a:r>
              <a:rPr lang="zh-CN" altLang="en-US" sz="2000" dirty="0"/>
              <a:t>马太福音 </a:t>
            </a:r>
            <a:r>
              <a:rPr lang="en-US" altLang="zh-CN" sz="2000" dirty="0"/>
              <a:t>13:15-16 </a:t>
            </a:r>
            <a:r>
              <a:rPr lang="zh-CN" altLang="en-US" sz="2000" dirty="0"/>
              <a:t>因为这百姓油蒙了心，耳朵发沉，眼睛闭着，恐怕眼睛看见，耳朵听见，心里明白，回转过来，我就医治他们。但你们的眼睛是有福的，因为看见了；你们的耳朵也是有福的，因为听见了。</a:t>
            </a:r>
            <a:endParaRPr lang="en-US" altLang="zh-CN" sz="2000" dirty="0"/>
          </a:p>
          <a:p>
            <a:endParaRPr lang="en-US" altLang="zh-CN" sz="2000" b="1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等到一千三百三十五日的，那人便为有福。。。到了末期，你必起来，享受你的福分：</a:t>
            </a:r>
            <a:r>
              <a:rPr lang="zh-CN" altLang="en-US" sz="2000" b="1" dirty="0"/>
              <a:t>持守真道</a:t>
            </a:r>
            <a:endParaRPr lang="en-US" altLang="zh-CN" sz="2000" b="1" dirty="0"/>
          </a:p>
          <a:p>
            <a:endParaRPr lang="en-US" altLang="zh-CN" sz="2000" b="1" dirty="0"/>
          </a:p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苦难中有忍耐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509991" y="148471"/>
            <a:ext cx="1117201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保罗的勉励</a:t>
            </a:r>
            <a:endParaRPr lang="zh-CN" altLang="en-US" sz="3200" dirty="0"/>
          </a:p>
          <a:p>
            <a:endParaRPr lang="en-US" altLang="zh-CN" sz="2800" b="1" dirty="0"/>
          </a:p>
          <a:p>
            <a:r>
              <a:rPr lang="zh-CN" altLang="en-US" sz="2600" b="1" dirty="0"/>
              <a:t>提摩太前书 </a:t>
            </a:r>
            <a:r>
              <a:rPr lang="en-US" altLang="zh-CN" sz="2600" b="1" dirty="0"/>
              <a:t>1</a:t>
            </a:r>
            <a:r>
              <a:rPr lang="zh-CN" altLang="en-US" sz="2600" b="1" dirty="0"/>
              <a:t>：</a:t>
            </a:r>
            <a:r>
              <a:rPr lang="en-US" altLang="zh-CN" sz="2600" b="1" dirty="0"/>
              <a:t>18-19  </a:t>
            </a:r>
            <a:r>
              <a:rPr lang="zh-CN" altLang="en-US" sz="2600" b="1" dirty="0"/>
              <a:t>我儿提摩太啊，我照从前指着你的预言，将这命令交托你，</a:t>
            </a:r>
            <a:r>
              <a:rPr lang="zh-CN" altLang="en-US" sz="2600" b="1" dirty="0">
                <a:solidFill>
                  <a:srgbClr val="C00000"/>
                </a:solidFill>
              </a:rPr>
              <a:t>叫你因此可以打那美好的仗， </a:t>
            </a:r>
            <a:r>
              <a:rPr lang="en-US" altLang="zh-CN" sz="2600" b="1" dirty="0">
                <a:solidFill>
                  <a:srgbClr val="C00000"/>
                </a:solidFill>
              </a:rPr>
              <a:t>19 </a:t>
            </a:r>
            <a:r>
              <a:rPr lang="zh-CN" altLang="en-US" sz="2600" b="1" dirty="0">
                <a:solidFill>
                  <a:srgbClr val="C00000"/>
                </a:solidFill>
              </a:rPr>
              <a:t>常存信心和无亏的良心。</a:t>
            </a:r>
            <a:r>
              <a:rPr lang="zh-CN" altLang="en-US" sz="2600" b="1" dirty="0"/>
              <a:t>有人丢弃良心，就在真道上如同船破坏了一般。</a:t>
            </a:r>
            <a:endParaRPr lang="en-US" altLang="zh-CN" sz="2600" b="1" dirty="0"/>
          </a:p>
          <a:p>
            <a:endParaRPr lang="en-US" altLang="zh-CN" sz="2600" b="1" dirty="0"/>
          </a:p>
          <a:p>
            <a:r>
              <a:rPr lang="zh-CN" altLang="en-US" sz="2600" b="1" dirty="0"/>
              <a:t>提摩太后书 </a:t>
            </a:r>
            <a:r>
              <a:rPr lang="en-US" altLang="zh-CN" sz="2600" b="1" dirty="0"/>
              <a:t>4</a:t>
            </a:r>
            <a:r>
              <a:rPr lang="zh-CN" altLang="en-US" sz="2600" b="1" dirty="0"/>
              <a:t>：</a:t>
            </a:r>
            <a:r>
              <a:rPr lang="en-US" altLang="zh-CN" sz="2600" b="1" dirty="0"/>
              <a:t>7-8 </a:t>
            </a:r>
            <a:r>
              <a:rPr lang="zh-CN" altLang="en-US" sz="2600" b="1" dirty="0">
                <a:solidFill>
                  <a:srgbClr val="0000FF"/>
                </a:solidFill>
              </a:rPr>
              <a:t>那美好的仗我已经打过了，当跑的路我已经跑尽了，所信的道我已经守住了。 </a:t>
            </a:r>
            <a:r>
              <a:rPr lang="en-US" altLang="zh-CN" sz="2600" b="1" dirty="0">
                <a:solidFill>
                  <a:srgbClr val="0000FF"/>
                </a:solidFill>
              </a:rPr>
              <a:t>8 </a:t>
            </a:r>
            <a:r>
              <a:rPr lang="zh-CN" altLang="en-US" sz="2600" b="1" dirty="0">
                <a:solidFill>
                  <a:srgbClr val="0000FF"/>
                </a:solidFill>
              </a:rPr>
              <a:t>从此以后，有公义的冠冕为我存留，就是按着公义审判的主到了那日要赐给我的；不但赐给我，也赐给凡爱慕他显现的人。</a:t>
            </a:r>
            <a:endParaRPr lang="en-US" altLang="zh-CN" sz="2600" b="1" dirty="0">
              <a:solidFill>
                <a:srgbClr val="0000FF"/>
              </a:solidFill>
            </a:endParaRPr>
          </a:p>
          <a:p>
            <a:endParaRPr lang="en-US" altLang="zh-CN" sz="2600" b="1" dirty="0">
              <a:solidFill>
                <a:srgbClr val="0000FF"/>
              </a:solidFill>
            </a:endParaRPr>
          </a:p>
          <a:p>
            <a:r>
              <a:rPr lang="zh-CN" altLang="en-US" sz="2600" b="1" dirty="0"/>
              <a:t>罗马书 </a:t>
            </a:r>
            <a:r>
              <a:rPr lang="en-US" altLang="zh-CN" sz="2600" b="1" dirty="0"/>
              <a:t>5</a:t>
            </a:r>
            <a:r>
              <a:rPr lang="zh-CN" altLang="en-US" sz="2600" b="1" dirty="0"/>
              <a:t>：</a:t>
            </a:r>
            <a:r>
              <a:rPr lang="en-US" altLang="zh-CN" sz="2600" b="1" dirty="0"/>
              <a:t>1-5 </a:t>
            </a:r>
            <a:r>
              <a:rPr lang="zh-CN" altLang="en-US" sz="2600" b="1" dirty="0"/>
              <a:t>我们既</a:t>
            </a:r>
            <a:r>
              <a:rPr lang="zh-CN" altLang="en-US" sz="2600" b="1" dirty="0">
                <a:solidFill>
                  <a:srgbClr val="FF0000"/>
                </a:solidFill>
              </a:rPr>
              <a:t>因信称义</a:t>
            </a:r>
            <a:r>
              <a:rPr lang="zh-CN" altLang="en-US" sz="2600" b="1" dirty="0"/>
              <a:t>，就</a:t>
            </a:r>
            <a:r>
              <a:rPr lang="zh-CN" altLang="en-US" sz="2600" b="1" dirty="0">
                <a:solidFill>
                  <a:srgbClr val="FF0000"/>
                </a:solidFill>
              </a:rPr>
              <a:t>借着我们的主耶稣基督得与神相和</a:t>
            </a:r>
            <a:r>
              <a:rPr lang="zh-CN" altLang="en-US" sz="2600" b="1" dirty="0"/>
              <a:t>。 </a:t>
            </a:r>
            <a:r>
              <a:rPr lang="en-US" altLang="zh-CN" sz="2600" b="1" dirty="0"/>
              <a:t>2 </a:t>
            </a:r>
            <a:r>
              <a:rPr lang="zh-CN" altLang="en-US" sz="2600" b="1" dirty="0"/>
              <a:t>我们又借着他，因信得进入现在所站的这恩典中，并且</a:t>
            </a:r>
            <a:r>
              <a:rPr lang="zh-CN" altLang="en-US" sz="2600" b="1" dirty="0">
                <a:solidFill>
                  <a:srgbClr val="FF0000"/>
                </a:solidFill>
              </a:rPr>
              <a:t>欢欢喜喜盼望神的荣耀</a:t>
            </a:r>
            <a:r>
              <a:rPr lang="zh-CN" altLang="en-US" sz="2600" b="1" dirty="0"/>
              <a:t>。 </a:t>
            </a:r>
            <a:r>
              <a:rPr lang="en-US" altLang="zh-CN" sz="2600" b="1" dirty="0"/>
              <a:t>3 </a:t>
            </a:r>
            <a:r>
              <a:rPr lang="zh-CN" altLang="en-US" sz="2600" b="1" dirty="0"/>
              <a:t>不但如此，就是在患难中也是欢欢喜喜的。因为知道</a:t>
            </a:r>
            <a:r>
              <a:rPr lang="zh-CN" altLang="en-US" sz="2600" b="1" dirty="0">
                <a:solidFill>
                  <a:srgbClr val="FF0000"/>
                </a:solidFill>
              </a:rPr>
              <a:t>患难生忍耐， </a:t>
            </a:r>
            <a:r>
              <a:rPr lang="en-US" altLang="zh-CN" sz="2600" b="1" dirty="0">
                <a:solidFill>
                  <a:srgbClr val="FF0000"/>
                </a:solidFill>
              </a:rPr>
              <a:t>4 </a:t>
            </a:r>
            <a:r>
              <a:rPr lang="zh-CN" altLang="en-US" sz="2600" b="1" dirty="0">
                <a:solidFill>
                  <a:srgbClr val="FF0000"/>
                </a:solidFill>
              </a:rPr>
              <a:t>忍耐生老练，老练生盼望， </a:t>
            </a:r>
            <a:r>
              <a:rPr lang="en-US" altLang="zh-CN" sz="2600" b="1" dirty="0">
                <a:solidFill>
                  <a:srgbClr val="FF0000"/>
                </a:solidFill>
              </a:rPr>
              <a:t>5 </a:t>
            </a:r>
            <a:r>
              <a:rPr lang="zh-CN" altLang="en-US" sz="2600" b="1" dirty="0">
                <a:solidFill>
                  <a:srgbClr val="FF0000"/>
                </a:solidFill>
              </a:rPr>
              <a:t>盼望不至于羞耻</a:t>
            </a:r>
            <a:r>
              <a:rPr lang="zh-CN" altLang="en-US" sz="2600" b="1" dirty="0"/>
              <a:t>，因为所赐给我们的圣灵将神的爱浇灌在我们心里。</a:t>
            </a:r>
            <a:endParaRPr lang="en-US" altLang="zh-CN" sz="2600" b="1" dirty="0"/>
          </a:p>
          <a:p>
            <a:endParaRPr lang="en-US" altLang="zh-C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AD756-8C45-4C7B-9F39-C682E2A087A3}"/>
              </a:ext>
            </a:extLst>
          </p:cNvPr>
          <p:cNvSpPr txBox="1"/>
          <p:nvPr/>
        </p:nvSpPr>
        <p:spPr>
          <a:xfrm>
            <a:off x="2895226" y="316525"/>
            <a:ext cx="6068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小结</a:t>
            </a:r>
            <a:endParaRPr lang="en-US" altLang="zh-C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03F78-87AE-40BE-941A-010222E026C1}"/>
              </a:ext>
            </a:extLst>
          </p:cNvPr>
          <p:cNvSpPr txBox="1"/>
          <p:nvPr/>
        </p:nvSpPr>
        <p:spPr>
          <a:xfrm>
            <a:off x="953192" y="4250437"/>
            <a:ext cx="102856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讨论</a:t>
            </a:r>
            <a:endParaRPr lang="en-US" altLang="zh-CN" sz="3600" b="1" dirty="0"/>
          </a:p>
          <a:p>
            <a:pPr algn="ctr"/>
            <a:endParaRPr lang="en-US" altLang="zh-CN" sz="3600" b="1" dirty="0"/>
          </a:p>
          <a:p>
            <a:pPr algn="ctr"/>
            <a:r>
              <a:rPr lang="zh-CN" altLang="en-US" sz="3600" b="1" dirty="0"/>
              <a:t>我们如何在末世中靠神的帮助有盼望，有忍耐？</a:t>
            </a:r>
            <a:endParaRPr lang="en-US" altLang="zh-CN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F926-14E1-4FCB-8D83-E445AFECF119}"/>
              </a:ext>
            </a:extLst>
          </p:cNvPr>
          <p:cNvSpPr txBox="1"/>
          <p:nvPr/>
        </p:nvSpPr>
        <p:spPr>
          <a:xfrm>
            <a:off x="1906384" y="1224465"/>
            <a:ext cx="8379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000FF"/>
                </a:solidFill>
              </a:rPr>
              <a:t>苦难中有帮助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</a:rPr>
              <a:t>苦难中有盼望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</a:rPr>
              <a:t>苦难中有忍耐</a:t>
            </a:r>
            <a:endParaRPr lang="en-US" altLang="zh-C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章  但以理的异象</a:t>
            </a:r>
            <a:endParaRPr lang="en-US" altLang="zh-CN" sz="3200" b="1" dirty="0"/>
          </a:p>
          <a:p>
            <a:pPr algn="ctr"/>
            <a:endParaRPr lang="zh-CN" altLang="en-US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属灵的争战： </a:t>
            </a:r>
            <a:r>
              <a:rPr lang="zh-CN" altLang="en-US" sz="2400" b="1" dirty="0"/>
              <a:t>但以理禁食祷告二十一天</a:t>
            </a:r>
            <a:endParaRPr lang="en-US" altLang="zh-CN" sz="2400" b="1" dirty="0"/>
          </a:p>
          <a:p>
            <a:r>
              <a:rPr lang="en-US" altLang="zh-CN" sz="2400" b="1" dirty="0"/>
              <a:t>		</a:t>
            </a:r>
            <a:r>
              <a:rPr lang="zh-CN" altLang="en-US" sz="2400" b="1" dirty="0"/>
              <a:t>（神允许）天使被阻挠了二十一日</a:t>
            </a:r>
            <a:endParaRPr lang="en-US" altLang="zh-CN" sz="2400" b="1" dirty="0"/>
          </a:p>
          <a:p>
            <a:r>
              <a:rPr lang="en-US" altLang="zh-CN" sz="2400" b="1" dirty="0">
                <a:solidFill>
                  <a:srgbClr val="C00000"/>
                </a:solidFill>
              </a:rPr>
              <a:t>		</a:t>
            </a:r>
            <a:r>
              <a:rPr lang="zh-CN" altLang="en-US" sz="2400" b="1" dirty="0">
                <a:solidFill>
                  <a:srgbClr val="C00000"/>
                </a:solidFill>
              </a:rPr>
              <a:t>常常祷告，不可灰心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天使加百列三次触摸但以理：</a:t>
            </a:r>
            <a:r>
              <a:rPr lang="zh-CN" altLang="en-US" sz="2400" b="1" dirty="0"/>
              <a:t>按在我身上，摸我的嘴唇，又摸我</a:t>
            </a:r>
            <a:r>
              <a:rPr lang="en-US" altLang="zh-CN" sz="2400" b="1" dirty="0"/>
              <a:t>: </a:t>
            </a:r>
            <a:r>
              <a:rPr lang="zh-CN" altLang="en-US" sz="2400" b="1" dirty="0">
                <a:solidFill>
                  <a:srgbClr val="C00000"/>
                </a:solidFill>
              </a:rPr>
              <a:t>人的软弱</a:t>
            </a:r>
            <a:r>
              <a:rPr lang="en-US" altLang="zh-CN" sz="2400" b="1" dirty="0">
                <a:solidFill>
                  <a:srgbClr val="C00000"/>
                </a:solidFill>
              </a:rPr>
              <a:t>: 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末世属灵的争战：</a:t>
            </a:r>
            <a:r>
              <a:rPr lang="zh-CN" altLang="en-US" sz="2400" b="1" dirty="0"/>
              <a:t>加百列，米迦勒</a:t>
            </a:r>
            <a:r>
              <a:rPr lang="en-US" altLang="zh-CN" sz="2400" b="1" dirty="0"/>
              <a:t>: </a:t>
            </a:r>
            <a:r>
              <a:rPr lang="zh-CN" altLang="en-US" sz="2400" b="1" dirty="0">
                <a:solidFill>
                  <a:srgbClr val="C00000"/>
                </a:solidFill>
              </a:rPr>
              <a:t>不是血肉的争战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属灵争战中得胜的秘诀</a:t>
            </a:r>
          </a:p>
          <a:p>
            <a:endParaRPr lang="en-US" altLang="zh-CN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734C02-FDEF-4469-8871-2CBF4485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44" y="3538728"/>
            <a:ext cx="4425696" cy="33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2605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Haining Zhu</cp:lastModifiedBy>
  <cp:revision>46</cp:revision>
  <dcterms:created xsi:type="dcterms:W3CDTF">2021-12-12T14:47:49Z</dcterms:created>
  <dcterms:modified xsi:type="dcterms:W3CDTF">2022-04-24T16:43:09Z</dcterms:modified>
</cp:coreProperties>
</file>