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3" r:id="rId3"/>
    <p:sldId id="341" r:id="rId4"/>
    <p:sldId id="342" r:id="rId5"/>
    <p:sldId id="334" r:id="rId6"/>
    <p:sldId id="344" r:id="rId7"/>
    <p:sldId id="346" r:id="rId8"/>
    <p:sldId id="347" r:id="rId9"/>
    <p:sldId id="348" r:id="rId10"/>
    <p:sldId id="338" r:id="rId11"/>
    <p:sldId id="345" r:id="rId12"/>
    <p:sldId id="33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2163" autoAdjust="0"/>
  </p:normalViewPr>
  <p:slideViewPr>
    <p:cSldViewPr snapToGrid="0">
      <p:cViewPr varScale="1">
        <p:scale>
          <a:sx n="79" d="100"/>
          <a:sy n="79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EB530-657C-4FE0-9B43-ACD2F5C3454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DF5B0-3940-470E-9DEC-CEBCF5E0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2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DF5B0-3940-470E-9DEC-CEBCF5E043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4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10F97-98B6-1C86-1002-3915CBE54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81DC3B-E779-D473-65CB-E71F77197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8AC6A3-1322-1306-19B5-383FC6CB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830A-9C86-4364-8566-A7074144F5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EFA5F7-FF42-BDDD-07F4-EDF36060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8B0E58-51AF-001B-4823-341664EA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F08A-23CC-48A9-A93E-5B4A9C2C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2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662F5-131E-3B0E-EE04-1E76024E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E7ED2F-F780-1EEF-30C4-C39EAE30F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B72203-5DB0-BC27-926E-48772BCD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830A-9C86-4364-8566-A7074144F5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3ABB8D-083E-F0E2-AFFA-6A4BEF03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14EE21-60CF-0399-CBDA-980C3830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F08A-23CC-48A9-A93E-5B4A9C2C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FF311C8-102D-417F-672B-FB0B12D73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A80C95-1760-F42B-6805-191D99C26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323C3C-372B-3C2B-D1A0-4981C3ED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830A-9C86-4364-8566-A7074144F5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DC2E0F-EED3-796B-30C2-A6CECC35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A91158-19E9-9A82-282F-1B7B2798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F08A-23CC-48A9-A93E-5B4A9C2C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6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DA20E-DD1F-8A64-94BD-94D2930B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5D5538-F70F-A30A-713F-55F7CF57A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E8A845-9E88-5757-275A-F6CB96A3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830A-9C86-4364-8566-A7074144F5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CEEA8E-A52E-9F23-5251-6EDF3322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32AF77-3D09-2D33-E34E-2763457A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F08A-23CC-48A9-A93E-5B4A9C2C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437A1-2979-37FA-147E-2BFE8603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674549-F0F6-5D14-CAD6-851BA7D31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B37B42-6687-CDCB-2A4E-CD5E90BE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830A-9C86-4364-8566-A7074144F5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53DB72-0C62-AF36-718A-6D9A17F8A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70B7D-0F23-C478-117A-4DEA310D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F08A-23CC-48A9-A93E-5B4A9C2C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8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F46B4E-85D1-3EB6-46D7-D04FE2F9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676759-5384-615F-1470-243A82883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A70843-CF1F-1192-ACCB-CF92E5DEA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F6A602-F75D-8CE6-0A25-D5D85493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830A-9C86-4364-8566-A7074144F5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F365EA-4B18-88C7-E5AC-4E792711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9548BF-9944-B313-8F23-44915176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F08A-23CC-48A9-A93E-5B4A9C2C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8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734A24-C90C-A537-D211-672ADE8A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9FC4BC-6A29-7F7F-C9C9-F01BBD39C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E99A6E-FD51-3510-395E-569A23CD7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FFA4BB6-0490-BC27-1F72-2E7E756ED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3C2782-5F12-894C-54EC-F2427BCF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76E2AF-2C32-0058-6369-0630F88E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830A-9C86-4364-8566-A7074144F5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A3D297-808B-AC79-097B-D111249E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9EFC59-B26B-B2A0-C155-8A691ED2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F08A-23CC-48A9-A93E-5B4A9C2C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0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63AE4-06AB-3FC1-0E60-C4B92A81A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5280D7-A044-5EDE-4E86-8A04E703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830A-9C86-4364-8566-A7074144F5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5D6E59-FEE4-CFBB-1F74-4CE3180D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0181C7-7647-E584-B671-FDBEE11C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F08A-23CC-48A9-A93E-5B4A9C2C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C4B6CD-AB13-2187-EA51-0AEE852C8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830A-9C86-4364-8566-A7074144F5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3FC9BA-1523-F445-0A5D-EB9B2D6E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7B4D0E-DDA8-3E2A-EDF6-084C3F84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F08A-23CC-48A9-A93E-5B4A9C2C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0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F2148-1180-6425-EF5A-14BFAEA7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988E8F-1CDB-42BA-399B-B8F82B36F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D37069-BA29-F798-B259-CF51574AE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45E7B8-146E-FA55-110F-7DF8DD2E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830A-9C86-4364-8566-A7074144F5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CF0164-BA24-210E-05F3-1A4E8C93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9B5B9A-C416-FE01-5E1F-E8BF6791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F08A-23CC-48A9-A93E-5B4A9C2C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2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BD74A-F135-04F7-1980-BEF1CA3C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593A5B-4EEE-35FC-1660-DBE2A3FB4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724E34-2589-9396-4EFA-3C560BCD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794B62-3926-F39C-81D4-95CACE80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830A-9C86-4364-8566-A7074144F5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01C5A8-D31F-ED48-98B4-F8B93C9A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C142EA-3249-8C31-92FE-3B7D3285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F08A-23CC-48A9-A93E-5B4A9C2C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1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96E3D2-5976-A59B-49F8-A9861639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0628FF-FFC9-BC1F-5B91-070089EF4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64C786-D71F-7096-310F-E607B8DDD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7B830A-9C86-4364-8566-A7074144F5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55A544-978A-7F8D-C880-32F50B0BE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089BDC-6D39-9EB5-D58F-41CD17533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C6F08A-23CC-48A9-A93E-5B4A9C2C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1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D5949-F440-305D-8AEF-D917360BA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70564"/>
          </a:xfrm>
        </p:spPr>
        <p:txBody>
          <a:bodyPr/>
          <a:lstStyle/>
          <a:p>
            <a:r>
              <a:rPr lang="zh-CN" altLang="en-US" b="1" dirty="0"/>
              <a:t>撒迦利亚书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B7460E-3F1A-FB4D-F76B-82F67DF790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Spring 2025 Sunday School</a:t>
            </a:r>
          </a:p>
          <a:p>
            <a:endParaRPr lang="en-US" b="1" dirty="0"/>
          </a:p>
          <a:p>
            <a:r>
              <a:rPr lang="en-US" b="1" dirty="0"/>
              <a:t>Old Testament Group</a:t>
            </a:r>
          </a:p>
        </p:txBody>
      </p:sp>
    </p:spTree>
    <p:extLst>
      <p:ext uri="{BB962C8B-B14F-4D97-AF65-F5344CB8AC3E}">
        <p14:creationId xmlns:p14="http://schemas.microsoft.com/office/powerpoint/2010/main" val="33443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31EA47-C364-5398-D8D6-474676248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BA056A-FE41-286A-4637-E66CE8EB0C9C}"/>
              </a:ext>
            </a:extLst>
          </p:cNvPr>
          <p:cNvSpPr txBox="1"/>
          <p:nvPr/>
        </p:nvSpPr>
        <p:spPr>
          <a:xfrm>
            <a:off x="119826" y="156516"/>
            <a:ext cx="1195234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+mn-ea"/>
              </a:rPr>
              <a:t>撒迦利亚书 </a:t>
            </a:r>
            <a:r>
              <a:rPr lang="en-US" altLang="zh-CN" sz="2400" b="1" dirty="0" smtClean="0">
                <a:latin typeface="+mn-ea"/>
              </a:rPr>
              <a:t>12</a:t>
            </a:r>
          </a:p>
          <a:p>
            <a:endParaRPr lang="en-US" altLang="zh-CN" sz="2400" b="1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+mn-ea"/>
              </a:rPr>
              <a:t>這章</a:t>
            </a:r>
            <a:r>
              <a:rPr lang="en-US" altLang="zh-CN" sz="2400" b="1" dirty="0" smtClean="0">
                <a:latin typeface="+mn-ea"/>
              </a:rPr>
              <a:t>14</a:t>
            </a:r>
            <a:r>
              <a:rPr lang="zh-CN" altLang="en-US" sz="2400" b="1" dirty="0" smtClean="0">
                <a:latin typeface="+mn-ea"/>
              </a:rPr>
              <a:t>節 中有十九次“必”</a:t>
            </a:r>
            <a:endParaRPr lang="en-US" altLang="zh-CN" sz="2400" b="1" dirty="0" smtClean="0">
              <a:latin typeface="+mn-ea"/>
            </a:endParaRPr>
          </a:p>
          <a:p>
            <a:endParaRPr lang="en-US" altLang="zh-CN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‪以賽亞書‬</a:t>
            </a:r>
            <a:r>
              <a:rPr lang="en-US" altLang="zh-TW" sz="2400" dirty="0" smtClean="0">
                <a:latin typeface="+mn-ea"/>
              </a:rPr>
              <a:t>55:10 </a:t>
            </a:r>
            <a:r>
              <a:rPr lang="zh-TW" altLang="en-US" sz="2400" dirty="0">
                <a:latin typeface="+mn-ea"/>
              </a:rPr>
              <a:t>雨雪從天而降，並不返回</a:t>
            </a:r>
            <a:r>
              <a:rPr lang="zh-TW" altLang="en-US" sz="2400" dirty="0" smtClean="0">
                <a:latin typeface="+mn-ea"/>
              </a:rPr>
              <a:t>，卻</a:t>
            </a:r>
            <a:r>
              <a:rPr lang="zh-TW" altLang="en-US" sz="2400" dirty="0">
                <a:latin typeface="+mn-ea"/>
              </a:rPr>
              <a:t>滋潤地土，使地上發芽結實，使撒種的有種，使要吃的有糧</a:t>
            </a:r>
            <a:r>
              <a:rPr lang="zh-TW" altLang="en-US" sz="2400" dirty="0" smtClean="0">
                <a:latin typeface="+mn-ea"/>
              </a:rPr>
              <a:t>。</a:t>
            </a:r>
            <a:r>
              <a:rPr lang="en-US" altLang="zh-TW" sz="2400" dirty="0" smtClean="0">
                <a:latin typeface="+mn-ea"/>
              </a:rPr>
              <a:t>11 </a:t>
            </a:r>
            <a:r>
              <a:rPr lang="zh-TW" altLang="en-US" sz="2400" dirty="0">
                <a:latin typeface="+mn-ea"/>
              </a:rPr>
              <a:t>我口所出的話也必如此</a:t>
            </a:r>
            <a:r>
              <a:rPr lang="zh-TW" altLang="en-US" sz="2400" dirty="0" smtClean="0">
                <a:latin typeface="+mn-ea"/>
              </a:rPr>
              <a:t>，決</a:t>
            </a:r>
            <a:r>
              <a:rPr lang="zh-TW" altLang="en-US" sz="2400" dirty="0">
                <a:latin typeface="+mn-ea"/>
              </a:rPr>
              <a:t>不徒然返回，卻要成就我所喜悅的，在我發他去成就（發他去成就：或譯所命定）的事上必然亨通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TW" sz="2400" b="1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+mn-ea"/>
              </a:rPr>
              <a:t>這章六</a:t>
            </a:r>
            <a:r>
              <a:rPr lang="zh-CN" altLang="en-US" sz="2400" b="1" dirty="0" smtClean="0">
                <a:latin typeface="+mn-ea"/>
              </a:rPr>
              <a:t>次“那</a:t>
            </a:r>
            <a:r>
              <a:rPr lang="zh-CN" altLang="en-US" sz="2400" b="1" dirty="0">
                <a:latin typeface="+mn-ea"/>
              </a:rPr>
              <a:t>日” </a:t>
            </a:r>
            <a:r>
              <a:rPr lang="zh-CN" altLang="en-US" sz="2400" b="1" dirty="0" smtClean="0">
                <a:latin typeface="+mn-ea"/>
              </a:rPr>
              <a:t>（十</a:t>
            </a:r>
            <a:r>
              <a:rPr lang="zh-CN" altLang="en-US" sz="2400" b="1" dirty="0">
                <a:latin typeface="+mn-ea"/>
              </a:rPr>
              <a:t>七</a:t>
            </a:r>
            <a:r>
              <a:rPr lang="zh-CN" altLang="en-US" sz="2400" b="1" dirty="0" smtClean="0">
                <a:latin typeface="+mn-ea"/>
              </a:rPr>
              <a:t>次</a:t>
            </a:r>
            <a:r>
              <a:rPr lang="zh-CN" altLang="en-US" sz="2400" b="1" dirty="0">
                <a:latin typeface="+mn-ea"/>
              </a:rPr>
              <a:t>“那日” </a:t>
            </a:r>
            <a:r>
              <a:rPr lang="en-US" altLang="zh-CN" sz="2400" b="1" dirty="0" smtClean="0">
                <a:latin typeface="+mn-ea"/>
              </a:rPr>
              <a:t>12-14</a:t>
            </a:r>
            <a:r>
              <a:rPr lang="zh-CN" altLang="en-US" sz="2400" b="1" dirty="0" smtClean="0">
                <a:latin typeface="+mn-ea"/>
              </a:rPr>
              <a:t>章）</a:t>
            </a:r>
            <a:endParaRPr lang="en-US" altLang="zh-TW" sz="2400" b="1" dirty="0" smtClean="0">
              <a:latin typeface="+mn-ea"/>
            </a:endParaRPr>
          </a:p>
          <a:p>
            <a:endParaRPr lang="en-US" altLang="zh-CN" sz="2300" dirty="0"/>
          </a:p>
          <a:p>
            <a:endParaRPr lang="en-US" altLang="zh-CN" sz="2300" dirty="0" smtClean="0"/>
          </a:p>
          <a:p>
            <a:endParaRPr lang="en-US" altLang="zh-CN" sz="2300" dirty="0" smtClean="0"/>
          </a:p>
          <a:p>
            <a:endParaRPr lang="en-US" altLang="zh-CN" sz="2300" dirty="0"/>
          </a:p>
        </p:txBody>
      </p:sp>
    </p:spTree>
    <p:extLst>
      <p:ext uri="{BB962C8B-B14F-4D97-AF65-F5344CB8AC3E}">
        <p14:creationId xmlns:p14="http://schemas.microsoft.com/office/powerpoint/2010/main" val="26835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DCDA5F-3022-B95F-37CF-DF71F01A4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C5B2AA-D2A6-C122-134F-B7802E0DDAF0}"/>
              </a:ext>
            </a:extLst>
          </p:cNvPr>
          <p:cNvSpPr txBox="1"/>
          <p:nvPr/>
        </p:nvSpPr>
        <p:spPr>
          <a:xfrm>
            <a:off x="296091" y="169473"/>
            <a:ext cx="11338560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‪羅馬書‬</a:t>
            </a:r>
            <a:r>
              <a:rPr lang="en-US" altLang="zh-TW" sz="28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11:25-27 </a:t>
            </a:r>
            <a:r>
              <a:rPr lang="zh-TW" altLang="en-US" sz="28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弟兄們，我不願意你們不知道這奧祕（恐怕你們自以為聰明），就是以色列人有幾分是硬心的，等到外邦人的數目添滿了， </a:t>
            </a:r>
            <a:r>
              <a:rPr lang="en-US" altLang="zh-TW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TW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於是以色列全家都要得救。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如經上所記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：必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有一位救主從錫安出來，要消除雅各家的一切罪惡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又說：我除去他們罪的時候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，這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就是我與他們所立的約。</a:t>
            </a:r>
            <a:endParaRPr lang="en-US" sz="23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sz="23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48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60393D-5F87-D87A-435E-81A75E3FF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7E545B-B521-6F15-BB03-5060B752F8C2}"/>
              </a:ext>
            </a:extLst>
          </p:cNvPr>
          <p:cNvSpPr txBox="1"/>
          <p:nvPr/>
        </p:nvSpPr>
        <p:spPr>
          <a:xfrm>
            <a:off x="150865" y="244574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32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课堂提问与分享 </a:t>
            </a:r>
            <a:r>
              <a:rPr lang="en-US" altLang="zh-CN" sz="32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Q&amp;A</a:t>
            </a:r>
          </a:p>
          <a:p>
            <a:pPr algn="ctr" defTabSz="914400"/>
            <a:endParaRPr lang="en-US" altLang="zh-CN" sz="2600" b="1" dirty="0">
              <a:solidFill>
                <a:prstClr val="black"/>
              </a:solidFill>
            </a:endParaRPr>
          </a:p>
          <a:p>
            <a:pPr defTabSz="914400"/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2A5EA8-2A0D-FA5A-458D-24D1D4126EB7}"/>
              </a:ext>
            </a:extLst>
          </p:cNvPr>
          <p:cNvSpPr/>
          <p:nvPr/>
        </p:nvSpPr>
        <p:spPr>
          <a:xfrm>
            <a:off x="296561" y="1326449"/>
            <a:ext cx="118954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Q1</a:t>
            </a:r>
            <a:r>
              <a:rPr lang="en-US" altLang="zh-CN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en-US" altLang="zh-TW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那日</a:t>
            </a:r>
            <a:r>
              <a:rPr lang="en-US" altLang="zh-TW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TW" altLang="en-US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意</a:t>
            </a:r>
            <a:r>
              <a:rPr lang="zh-TW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思</a:t>
            </a:r>
            <a:r>
              <a:rPr lang="zh-CN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是什麼？</a:t>
            </a:r>
            <a:endParaRPr lang="en-US" altLang="zh-CN" sz="2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Q2</a:t>
            </a:r>
            <a:r>
              <a:rPr lang="en-US" altLang="zh-CN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以色</a:t>
            </a:r>
            <a:r>
              <a:rPr lang="zh-CN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列人如何得救？與我們外</a:t>
            </a:r>
            <a:r>
              <a:rPr lang="zh-CN" altLang="en-US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邦人有什</a:t>
            </a:r>
            <a:r>
              <a:rPr lang="zh-CN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麼不同？ </a:t>
            </a:r>
            <a:endParaRPr lang="en-US" altLang="zh-CN" sz="2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endParaRPr lang="en-US" altLang="zh-TW" sz="2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/>
            <a:endParaRPr lang="en-US" altLang="zh-CN" sz="2800" dirty="0">
              <a:solidFill>
                <a:prstClr val="black"/>
              </a:solidFill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12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FB8900-7870-D945-ADC2-56B4B48C8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0C3C66-158E-C83A-5171-38F930B32BE5}"/>
              </a:ext>
            </a:extLst>
          </p:cNvPr>
          <p:cNvSpPr txBox="1">
            <a:spLocks/>
          </p:cNvSpPr>
          <p:nvPr/>
        </p:nvSpPr>
        <p:spPr>
          <a:xfrm>
            <a:off x="100259" y="624471"/>
            <a:ext cx="12002529" cy="39120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2025 </a:t>
            </a:r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春季主日学</a:t>
            </a:r>
            <a:b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altLang="zh-CN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撒迦利亚书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CN" altLang="en-US" sz="66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十二章</a:t>
            </a:r>
            <a:r>
              <a:rPr lang="en-US" altLang="zh-TW" sz="4800" dirty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sz="48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4/13/2025</a:t>
            </a: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29F40D-F36B-2C4D-25E2-A5B4B0A624DC}"/>
              </a:ext>
            </a:extLst>
          </p:cNvPr>
          <p:cNvSpPr txBox="1"/>
          <p:nvPr/>
        </p:nvSpPr>
        <p:spPr>
          <a:xfrm>
            <a:off x="4364369" y="4554351"/>
            <a:ext cx="347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土桑華人基督教會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33D564-D2BD-37B4-02DA-B2526C58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767" y="5354822"/>
            <a:ext cx="1091513" cy="11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9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F234ED-957F-4BC3-3242-9CE159493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8410B4-2EC1-EA16-3DC3-BBF85024B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728" y="140425"/>
            <a:ext cx="5229922" cy="6577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7EA82A-A5A3-D94A-89B8-EC46DE69305E}"/>
              </a:ext>
            </a:extLst>
          </p:cNvPr>
          <p:cNvSpPr txBox="1"/>
          <p:nvPr/>
        </p:nvSpPr>
        <p:spPr>
          <a:xfrm>
            <a:off x="472301" y="1874728"/>
            <a:ext cx="433945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/>
              <a:t>异象</a:t>
            </a:r>
            <a:r>
              <a:rPr lang="en-US" altLang="zh-CN" sz="2800" b="1" dirty="0"/>
              <a:t>/</a:t>
            </a:r>
            <a:r>
              <a:rPr lang="zh-CN" altLang="en-US" sz="2800" b="1" dirty="0"/>
              <a:t>预言</a:t>
            </a:r>
            <a:endParaRPr lang="en-US" altLang="zh-CN" sz="2800" b="1" dirty="0"/>
          </a:p>
          <a:p>
            <a:pPr algn="ctr"/>
            <a:endParaRPr lang="en-US" sz="2800" b="1" dirty="0"/>
          </a:p>
          <a:p>
            <a:pPr algn="ctr"/>
            <a:r>
              <a:rPr lang="zh-CN" altLang="en-US" sz="2800" b="1" dirty="0"/>
              <a:t>弥赛亚的两次来临</a:t>
            </a:r>
            <a:endParaRPr lang="en-US" altLang="zh-CN" sz="2800" b="1" dirty="0"/>
          </a:p>
          <a:p>
            <a:pPr algn="ctr"/>
            <a:endParaRPr lang="en-US" sz="2800" b="1" dirty="0"/>
          </a:p>
          <a:p>
            <a:pPr algn="ctr"/>
            <a:r>
              <a:rPr lang="zh-CN" altLang="en-US" sz="2800" b="1" dirty="0"/>
              <a:t>耶稣道成肉身</a:t>
            </a:r>
            <a:endParaRPr lang="en-US" altLang="zh-CN" sz="2800" b="1" dirty="0"/>
          </a:p>
          <a:p>
            <a:pPr algn="ctr"/>
            <a:endParaRPr lang="en-US" sz="2800" b="1" dirty="0"/>
          </a:p>
          <a:p>
            <a:pPr algn="ctr"/>
            <a:r>
              <a:rPr lang="zh-CN" altLang="en-US" sz="2800" b="1" dirty="0"/>
              <a:t>耶稣再来：新天新地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519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392246-C1A1-4CA9-B748-3E0C42E98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F38CC0-9CE2-7028-95D6-9BB72E2E675D}"/>
              </a:ext>
            </a:extLst>
          </p:cNvPr>
          <p:cNvSpPr txBox="1"/>
          <p:nvPr/>
        </p:nvSpPr>
        <p:spPr>
          <a:xfrm>
            <a:off x="239629" y="842268"/>
            <a:ext cx="1171274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b="1" dirty="0">
                <a:solidFill>
                  <a:prstClr val="black"/>
                </a:solidFill>
              </a:rPr>
              <a:t>弥赛</a:t>
            </a:r>
            <a:r>
              <a:rPr lang="zh-CN" altLang="en-US" sz="5400" b="1" dirty="0" smtClean="0">
                <a:solidFill>
                  <a:prstClr val="black"/>
                </a:solidFill>
              </a:rPr>
              <a:t>亚國度的景象</a:t>
            </a:r>
            <a:endParaRPr lang="en-US" altLang="zh-CN" sz="54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3200" dirty="0" smtClean="0">
                <a:latin typeface="+mj-ea"/>
                <a:ea typeface="+mj-ea"/>
              </a:rPr>
              <a:t>12</a:t>
            </a:r>
            <a:r>
              <a:rPr lang="zh-CN" altLang="en-US" sz="3200" dirty="0" smtClean="0">
                <a:latin typeface="+mj-ea"/>
                <a:ea typeface="+mj-ea"/>
              </a:rPr>
              <a:t>，</a:t>
            </a:r>
            <a:r>
              <a:rPr lang="zh-TW" altLang="en-US" sz="4000" dirty="0" smtClean="0">
                <a:latin typeface="+mj-ea"/>
                <a:ea typeface="+mj-ea"/>
              </a:rPr>
              <a:t>猶</a:t>
            </a:r>
            <a:r>
              <a:rPr lang="zh-TW" altLang="en-US" sz="4000" dirty="0">
                <a:latin typeface="+mj-ea"/>
                <a:ea typeface="+mj-ea"/>
              </a:rPr>
              <a:t>大</a:t>
            </a:r>
            <a:r>
              <a:rPr lang="en-US" altLang="zh-TW" sz="4000" dirty="0">
                <a:latin typeface="+mj-ea"/>
                <a:ea typeface="+mj-ea"/>
              </a:rPr>
              <a:t>,</a:t>
            </a:r>
            <a:r>
              <a:rPr lang="zh-TW" altLang="en-US" sz="4000" dirty="0">
                <a:latin typeface="+mj-ea"/>
                <a:ea typeface="+mj-ea"/>
              </a:rPr>
              <a:t>耶路撒冷的復</a:t>
            </a:r>
            <a:r>
              <a:rPr lang="zh-TW" altLang="en-US" sz="4000" dirty="0" smtClean="0">
                <a:latin typeface="+mj-ea"/>
                <a:ea typeface="+mj-ea"/>
              </a:rPr>
              <a:t>興</a:t>
            </a:r>
            <a:endParaRPr lang="en-US" altLang="zh-TW" sz="4000" dirty="0" smtClean="0">
              <a:latin typeface="+mj-ea"/>
              <a:ea typeface="+mj-ea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13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r>
              <a:rPr lang="zh-TW" altLang="en-US" sz="3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大衛家的復</a:t>
            </a:r>
            <a:r>
              <a:rPr lang="zh-TW" altLang="en-US" sz="32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興</a:t>
            </a:r>
            <a:endParaRPr lang="en-US" altLang="zh-TW" sz="3200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14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，主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的再臨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788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DCDA5F-3022-B95F-37CF-DF71F01A4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C5B2AA-D2A6-C122-134F-B7802E0DDAF0}"/>
              </a:ext>
            </a:extLst>
          </p:cNvPr>
          <p:cNvSpPr txBox="1"/>
          <p:nvPr/>
        </p:nvSpPr>
        <p:spPr>
          <a:xfrm>
            <a:off x="296091" y="169473"/>
            <a:ext cx="113385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撒迦利亚书 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12</a:t>
            </a:r>
          </a:p>
          <a:p>
            <a:r>
              <a:rPr lang="zh-TW" altLang="en-US" sz="2300" dirty="0" smtClean="0"/>
              <a:t>‪</a:t>
            </a:r>
            <a:r>
              <a:rPr lang="en-US" altLang="zh-TW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耶和華論以色列的默示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。鋪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張諸天、建立地基、造人裏面之靈的耶和華說：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2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「我必使耶路撒冷被圍困的時候，向四圍列國的民成為令人昏醉的杯；這默示也論到猶大（或譯：猶大也是如此）。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3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那日，我必使耶路撒冷向聚集攻擊他的萬民當作一塊重石頭；凡舉起的必受重傷。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4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耶和華說：到那日，我必使一切馬匹驚惶，使騎馬的顛狂。我必看顧猶大家，使列國的一切馬匹瞎眼。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5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猶大的族長必心裏說：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『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耶路撒冷的居民倚靠萬軍之耶和華－他們的神，就作我們的能力。</a:t>
            </a:r>
            <a:r>
              <a:rPr lang="en-US" altLang="zh-TW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』6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「那日，我必使猶大的族長如火盆在木柴中，又如火把在禾捆裏；他們必左右燒滅四圍列國的民。耶路撒冷人必仍住本處，就是耶路撒冷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TW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7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「耶和華必先拯救猶大的帳棚，免得大衛家的榮耀和耶路撒冷居民的榮耀勝過猶大。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8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那日，耶和華必保護耶路撒冷的居民。他們中間軟弱的必如大衛；大衛的家必如神，如行在他們前面之耶和華的使者。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9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那日，我必定意滅絕來攻擊耶路撒冷各國的民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TW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10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「我必將那施恩叫人懇求的靈，澆灌大衛家和耶路撒冷的居民。他們必仰望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我（或譯：他；本節同），就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是他們所扎的；必為我悲哀，如喪獨生子，又為我愁苦，如喪長子。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11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那日，耶路撒冷必有大大的悲哀，如米吉多平原之哈達臨門的悲哀。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12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境內一家一家地都必悲哀。大衛家，男的獨在一處，女的獨在一處。拿單家，男的獨在一處，女的獨在一處。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13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利未家，男的獨在一處，女的獨在一處。示每家，男的獨在一處，女的獨在一處。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14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其餘的各家，男的獨在一處，女的獨在一處。</a:t>
            </a:r>
            <a:endParaRPr lang="en-US" sz="23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1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DCDA5F-3022-B95F-37CF-DF71F01A4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C5B2AA-D2A6-C122-134F-B7802E0DDAF0}"/>
              </a:ext>
            </a:extLst>
          </p:cNvPr>
          <p:cNvSpPr txBox="1"/>
          <p:nvPr/>
        </p:nvSpPr>
        <p:spPr>
          <a:xfrm>
            <a:off x="296091" y="169473"/>
            <a:ext cx="113385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撒迦利亚书 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12</a:t>
            </a:r>
          </a:p>
          <a:p>
            <a:r>
              <a:rPr lang="zh-TW" altLang="en-US" sz="2300" dirty="0" smtClean="0"/>
              <a:t>‪</a:t>
            </a:r>
            <a:r>
              <a:rPr lang="en-US" altLang="zh-TW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耶和華</a:t>
            </a:r>
            <a:r>
              <a:rPr lang="zh-TW" altLang="en-US" sz="2300" b="1" dirty="0">
                <a:latin typeface="DengXian" panose="02010600030101010101" pitchFamily="2" charset="-122"/>
                <a:ea typeface="DengXian" panose="02010600030101010101" pitchFamily="2" charset="-122"/>
              </a:rPr>
              <a:t>論以色列的默示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zh-TW" altLang="en-US" sz="23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鋪</a:t>
            </a:r>
            <a:r>
              <a:rPr lang="zh-TW" altLang="en-US" sz="2300" b="1" dirty="0">
                <a:latin typeface="DengXian" panose="02010600030101010101" pitchFamily="2" charset="-122"/>
                <a:ea typeface="DengXian" panose="02010600030101010101" pitchFamily="2" charset="-122"/>
              </a:rPr>
              <a:t>張諸天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、</a:t>
            </a:r>
            <a:r>
              <a:rPr lang="zh-TW" altLang="en-US" sz="2300" b="1" dirty="0">
                <a:latin typeface="DengXian" panose="02010600030101010101" pitchFamily="2" charset="-122"/>
                <a:ea typeface="DengXian" panose="02010600030101010101" pitchFamily="2" charset="-122"/>
              </a:rPr>
              <a:t>建立地基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、</a:t>
            </a:r>
            <a:r>
              <a:rPr lang="zh-TW" altLang="en-US" sz="2300" b="1" dirty="0">
                <a:latin typeface="DengXian" panose="02010600030101010101" pitchFamily="2" charset="-122"/>
                <a:ea typeface="DengXian" panose="02010600030101010101" pitchFamily="2" charset="-122"/>
              </a:rPr>
              <a:t>造人裏面之靈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的耶和華說：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2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「我必使</a:t>
            </a:r>
            <a:r>
              <a:rPr lang="zh-TW" altLang="en-US" sz="2300" b="1" dirty="0">
                <a:latin typeface="DengXian" panose="02010600030101010101" pitchFamily="2" charset="-122"/>
                <a:ea typeface="DengXian" panose="02010600030101010101" pitchFamily="2" charset="-122"/>
              </a:rPr>
              <a:t>耶路撒冷被圍困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的時候，向四圍列國的民</a:t>
            </a:r>
            <a:r>
              <a:rPr lang="zh-TW" altLang="en-US" sz="2300" b="1" dirty="0">
                <a:latin typeface="DengXian" panose="02010600030101010101" pitchFamily="2" charset="-122"/>
                <a:ea typeface="DengXian" panose="02010600030101010101" pitchFamily="2" charset="-122"/>
              </a:rPr>
              <a:t>成為令人昏醉的杯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；這</a:t>
            </a:r>
            <a:r>
              <a:rPr lang="zh-TW" altLang="en-US" sz="2300" b="1" dirty="0">
                <a:latin typeface="DengXian" panose="02010600030101010101" pitchFamily="2" charset="-122"/>
                <a:ea typeface="DengXian" panose="02010600030101010101" pitchFamily="2" charset="-122"/>
              </a:rPr>
              <a:t>默示也論到猶大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（或譯：猶大也是如此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zh-TW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sz="23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‪耶和華論以色列的</a:t>
            </a:r>
            <a:r>
              <a:rPr lang="zh-TW" altLang="en-US" sz="23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默</a:t>
            </a:r>
            <a:r>
              <a:rPr lang="zh-TW" altLang="en-US" sz="23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示</a:t>
            </a:r>
            <a:endParaRPr lang="en-US" altLang="zh-TW" sz="2300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耶和</a:t>
            </a: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華，</a:t>
            </a:r>
            <a:r>
              <a:rPr lang="zh-TW" altLang="en-US" sz="23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天</a:t>
            </a:r>
            <a:r>
              <a:rPr lang="zh-CN" altLang="en-US" sz="23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 </a:t>
            </a:r>
            <a:r>
              <a:rPr lang="zh-TW" altLang="en-US" sz="23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地</a:t>
            </a:r>
            <a:r>
              <a:rPr lang="zh-CN" altLang="en-US" sz="23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 </a:t>
            </a:r>
            <a:r>
              <a:rPr lang="zh-TW" altLang="en-US" sz="23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</a:t>
            </a:r>
            <a:r>
              <a:rPr lang="zh-TW" altLang="en-US" sz="23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之</a:t>
            </a:r>
            <a:r>
              <a:rPr lang="zh-TW" altLang="en-US" sz="23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靈</a:t>
            </a:r>
            <a:endParaRPr lang="en-US" altLang="zh-TW" sz="2300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以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賽亞書‬</a:t>
            </a:r>
            <a:r>
              <a:rPr lang="en-US" altLang="zh-TW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44:24 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從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你出胎，造就你的救贖主－耶和華如此說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：我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－耶和華是創造萬物的，是獨自鋪張諸天、鋪開大地的。誰與我同在呢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en-US" altLang="zh-TW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耶路撒冷被</a:t>
            </a:r>
            <a:r>
              <a:rPr lang="zh-TW" altLang="en-US" sz="23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圍</a:t>
            </a:r>
            <a:r>
              <a:rPr lang="zh-TW" altLang="en-US" sz="23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困</a:t>
            </a:r>
            <a:endParaRPr lang="en-US" altLang="zh-TW" sz="2300" b="1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向四圍列國的民成為</a:t>
            </a:r>
            <a:r>
              <a:rPr lang="zh-TW" altLang="en-US" sz="23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令人昏醉的</a:t>
            </a:r>
            <a:r>
              <a:rPr lang="zh-TW" altLang="en-US" sz="23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杯</a:t>
            </a:r>
            <a:endParaRPr lang="en-US" altLang="zh-TW" sz="2300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TW" altLang="en-US" sz="23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耶利米書‬</a:t>
            </a:r>
            <a:r>
              <a:rPr lang="en-US" altLang="zh-TW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25:15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耶和華－以色列的神對我如此說：「你從我手中接這杯忿怒的酒，使我所差遣你去的各國的民喝。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16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他們喝了就要東倒西歪，並要發狂，因我使刀劍臨到他們中間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。」</a:t>
            </a:r>
            <a:endParaRPr lang="en-US" altLang="zh-TW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‪啟示錄‬</a:t>
            </a:r>
            <a:r>
              <a:rPr lang="en-US" altLang="zh-TW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16:19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那大城裂為三段，列國的城也都倒塌了；神也想起巴比倫大城來，要把那盛自己烈怒的酒杯遞給他。</a:t>
            </a:r>
            <a:endParaRPr lang="en-US" altLang="zh-TW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耶路撒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冷</a:t>
            </a:r>
            <a:r>
              <a:rPr lang="en-US" altLang="zh-CN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=》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默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示也論到猶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大</a:t>
            </a:r>
            <a:endParaRPr lang="en-US" sz="23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70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DCDA5F-3022-B95F-37CF-DF71F01A4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C5B2AA-D2A6-C122-134F-B7802E0DDAF0}"/>
              </a:ext>
            </a:extLst>
          </p:cNvPr>
          <p:cNvSpPr txBox="1"/>
          <p:nvPr/>
        </p:nvSpPr>
        <p:spPr>
          <a:xfrm>
            <a:off x="296089" y="124578"/>
            <a:ext cx="11338560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撒迦利亚书 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12</a:t>
            </a:r>
          </a:p>
          <a:p>
            <a:r>
              <a:rPr lang="zh-TW" altLang="en-US" sz="2300" dirty="0" smtClean="0"/>
              <a:t>‪</a:t>
            </a:r>
            <a:r>
              <a:rPr lang="en-US" altLang="zh-TW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那日，我必使耶路撒冷向聚集攻擊他的萬民當作一塊重石頭；凡舉起的必受重傷。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4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耶和華說：到那日，我必使一切馬匹驚惶，使騎馬的顛狂。我必看顧猶大家，使列國的一切馬匹瞎眼。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5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猶大的族長必心裏說：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『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耶路撒冷的居民倚靠萬軍之耶和華－他們的神，就作我們的能力。</a:t>
            </a:r>
            <a:r>
              <a:rPr lang="en-US" altLang="zh-TW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』6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「那日，我必使猶大的族長如火盆在木柴中，又如火把在禾捆裏；他們必左右燒滅四圍列國的民。耶路撒冷人必仍住本處，就是耶路撒冷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TW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7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「耶和華必先拯救猶大的帳棚，免得大衛家的榮耀和耶路撒冷居民的榮耀勝過猶大。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8 </a:t>
            </a:r>
            <a:r>
              <a:rPr lang="zh-TW" altLang="en-US" sz="23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那日，耶和華必保護耶路撒冷的居民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。他們中間軟弱的必如大衛；大衛的家必如神，如行在他們前面之耶和華的使者。 </a:t>
            </a:r>
            <a:r>
              <a:rPr lang="en-US" altLang="zh-TW" sz="23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 </a:t>
            </a:r>
            <a:r>
              <a:rPr lang="zh-TW" altLang="en-US" sz="23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那日，我必定意滅絕來攻擊耶路撒冷各國的民</a:t>
            </a:r>
            <a:r>
              <a:rPr lang="zh-TW" altLang="en-US" sz="23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TW" sz="2300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那日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耶和華必</a:t>
            </a:r>
            <a:r>
              <a:rPr lang="zh-TW" altLang="en-US" sz="2300" b="1" dirty="0">
                <a:latin typeface="DengXian" panose="02010600030101010101" pitchFamily="2" charset="-122"/>
                <a:ea typeface="DengXian" panose="02010600030101010101" pitchFamily="2" charset="-122"/>
              </a:rPr>
              <a:t>保護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耶路撒冷的居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民</a:t>
            </a:r>
            <a:endParaRPr lang="en-US" altLang="zh-TW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那日 我必定意</a:t>
            </a:r>
            <a:r>
              <a:rPr lang="zh-TW" altLang="en-US" sz="2300" b="1" dirty="0">
                <a:latin typeface="DengXian" panose="02010600030101010101" pitchFamily="2" charset="-122"/>
                <a:ea typeface="DengXian" panose="02010600030101010101" pitchFamily="2" charset="-122"/>
              </a:rPr>
              <a:t>滅絕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來攻擊耶路撒冷各國的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民</a:t>
            </a:r>
            <a:endParaRPr lang="en-US" altLang="zh-TW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境況</a:t>
            </a: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具體的表現</a:t>
            </a:r>
            <a:endParaRPr lang="en-US" altLang="zh-TW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重石</a:t>
            </a:r>
            <a:r>
              <a:rPr lang="zh-CN" altLang="en-US" sz="2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頭， </a:t>
            </a:r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凡攻擊他的必受重</a:t>
            </a:r>
            <a:r>
              <a:rPr lang="zh-TW" altLang="en-US" sz="2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傷</a:t>
            </a:r>
            <a:endParaRPr lang="en-US" altLang="zh-TW" sz="2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看顧猶大家，馬匹驚</a:t>
            </a:r>
            <a:r>
              <a:rPr lang="zh-CN" altLang="en-US" sz="2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惶，</a:t>
            </a:r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使騎馬的顛</a:t>
            </a:r>
            <a:r>
              <a:rPr lang="zh-TW" altLang="en-US" sz="2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狂</a:t>
            </a: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，馬匹瞎</a:t>
            </a:r>
            <a:r>
              <a:rPr lang="zh-CN" altLang="en-US" sz="2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眼</a:t>
            </a:r>
            <a:endParaRPr lang="en-US" altLang="zh-CN" sz="2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心</a:t>
            </a:r>
            <a:r>
              <a:rPr lang="zh-CN" altLang="en-US" sz="2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裏</a:t>
            </a:r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倚</a:t>
            </a:r>
            <a:r>
              <a:rPr lang="zh-TW" altLang="en-US" sz="2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靠耶</a:t>
            </a:r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和</a:t>
            </a:r>
            <a:r>
              <a:rPr lang="zh-TW" altLang="en-US" sz="2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華 ‪</a:t>
            </a:r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撒迦利亞書‬</a:t>
            </a:r>
            <a:r>
              <a:rPr lang="en-US" altLang="zh-TW" sz="2000" dirty="0">
                <a:latin typeface="DengXian" panose="02010600030101010101" pitchFamily="2" charset="-122"/>
                <a:ea typeface="DengXian" panose="02010600030101010101" pitchFamily="2" charset="-122"/>
              </a:rPr>
              <a:t>4:6 </a:t>
            </a:r>
            <a:r>
              <a:rPr lang="zh-TW" altLang="en-US" sz="2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他</a:t>
            </a:r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對我說：「這是耶和華指示所羅巴伯的。萬軍之耶和華說：不是倚靠勢力，不是倚靠才能，乃是倚靠我的靈方能成事。</a:t>
            </a:r>
            <a:endParaRPr lang="en-US" altLang="zh-TW" sz="2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族</a:t>
            </a:r>
            <a:r>
              <a:rPr lang="zh-CN" altLang="en-US" sz="2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長</a:t>
            </a:r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燒滅四圍列國的</a:t>
            </a:r>
            <a:r>
              <a:rPr lang="zh-TW" altLang="en-US" sz="2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民</a:t>
            </a:r>
            <a:endParaRPr lang="en-US" altLang="zh-TW" sz="2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必先拯救猶大的帳</a:t>
            </a:r>
            <a:r>
              <a:rPr lang="zh-TW" altLang="en-US" sz="2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棚</a:t>
            </a:r>
            <a:r>
              <a:rPr lang="en-US" altLang="zh-CN" sz="2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=》</a:t>
            </a:r>
            <a:r>
              <a:rPr lang="zh-CN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耶路撒冷</a:t>
            </a:r>
            <a:endParaRPr lang="en-US" altLang="zh-TW" sz="2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軟弱的必如大衛；大衛的家必如</a:t>
            </a:r>
            <a:r>
              <a:rPr lang="zh-TW" altLang="en-US" sz="2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神</a:t>
            </a:r>
            <a:endParaRPr lang="en-US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96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DCDA5F-3022-B95F-37CF-DF71F01A4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C5B2AA-D2A6-C122-134F-B7802E0DDAF0}"/>
              </a:ext>
            </a:extLst>
          </p:cNvPr>
          <p:cNvSpPr txBox="1"/>
          <p:nvPr/>
        </p:nvSpPr>
        <p:spPr>
          <a:xfrm>
            <a:off x="296091" y="169473"/>
            <a:ext cx="11338560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撒迦利亚书 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12</a:t>
            </a:r>
          </a:p>
          <a:p>
            <a:r>
              <a:rPr lang="zh-TW" altLang="en-US" sz="2300" dirty="0" smtClean="0"/>
              <a:t>‪</a:t>
            </a:r>
            <a:r>
              <a:rPr lang="en-US" altLang="zh-TW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10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「我必將那施恩叫人懇求的靈，澆灌大衛家和耶路撒冷的居民。他們必仰望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我（或譯：他；本節同），就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是他們所扎的；必為我悲哀，如喪獨生子，又為我愁苦，如喪長子。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11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那日，耶路撒冷必有大大的悲哀，如米吉多平原之哈達臨門的悲哀。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12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境內一家一家地都必悲哀。大衛家，男的獨在一處，女的獨在一處。拿單家，男的獨在一處，女的獨在一處。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13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利未家，男的獨在一處，女的獨在一處。示每家，男的獨在一處，女的獨在一處。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14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其餘的各家，男的獨在一處，女的獨在一處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TW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TW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澆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灌叫人懇求的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靈</a:t>
            </a:r>
            <a:endParaRPr lang="en-US" altLang="zh-TW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仰望救主基</a:t>
            </a: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督</a:t>
            </a:r>
            <a:endParaRPr lang="en-US" altLang="zh-CN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約翰福音‬</a:t>
            </a:r>
            <a:r>
              <a:rPr lang="en-US" altLang="zh-TW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19:34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惟有一個兵拿槍扎他的肋旁，隨即有血和水流出來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TW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‪啟示錄‬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1:7 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看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哪，他駕雲降臨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！眾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目要看見他，連刺他的人也要看見他；地上的萬族都要因他</a:t>
            </a:r>
            <a:r>
              <a:rPr lang="zh-TW" altLang="en-US" sz="23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哀哭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。這話是真實的。阿們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！</a:t>
            </a:r>
            <a:endParaRPr lang="en-US" altLang="zh-TW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為我悲哀，為我愁苦（如喪獨生</a:t>
            </a: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子，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如喪長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子</a:t>
            </a: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zh-CN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40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DCDA5F-3022-B95F-37CF-DF71F01A4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C5B2AA-D2A6-C122-134F-B7802E0DDAF0}"/>
              </a:ext>
            </a:extLst>
          </p:cNvPr>
          <p:cNvSpPr txBox="1"/>
          <p:nvPr/>
        </p:nvSpPr>
        <p:spPr>
          <a:xfrm>
            <a:off x="296091" y="169473"/>
            <a:ext cx="11338560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那日，大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大的悲哀（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如米吉多平原之哈達臨門的悲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哀</a:t>
            </a: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zh-CN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‪‪历代志下‬</a:t>
            </a:r>
            <a:r>
              <a:rPr lang="en-US" altLang="zh-CN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35:20 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这事以后，约西亚修完了殿，有埃及王尼哥上来，要攻击靠近幼发拉底河的迦基米施；约西亚出去抵挡他。 </a:t>
            </a:r>
            <a:r>
              <a:rPr lang="en-US" altLang="zh-CN" sz="2300" dirty="0"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他差遣使者来见约西亚，说：“犹大王啊，我与你何干？我今日来不是要攻击你，乃是要攻击与我争战之家，并且　神吩咐我速行，你不要干预　神的事，免得他毁灭你，因为　神是与我同在。” </a:t>
            </a:r>
            <a:r>
              <a:rPr lang="en-US" altLang="zh-CN" sz="2300" dirty="0"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约西亚却不肯转去离开他，改装要与他打仗，不听从　神藉尼哥之口所说的话，便来到</a:t>
            </a:r>
            <a:r>
              <a:rPr lang="zh-CN" altLang="en-US" sz="23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米吉多平原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争战。 </a:t>
            </a:r>
            <a:r>
              <a:rPr lang="en-US" altLang="zh-CN" sz="2300" dirty="0"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弓箭手射中约西亚王。王对他的臣仆说：“我受了重伤，你拉我出阵吧！” </a:t>
            </a:r>
            <a:r>
              <a:rPr lang="en-US" altLang="zh-CN" sz="2300" dirty="0">
                <a:latin typeface="DengXian" panose="02010600030101010101" pitchFamily="2" charset="-122"/>
                <a:ea typeface="DengXian" panose="02010600030101010101" pitchFamily="2" charset="-122"/>
              </a:rPr>
              <a:t>24 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他的臣仆扶他下了战车，上了次车，送他到耶路撒冷，他就死了，葬在他列祖的坟墓里。犹大人和耶路撒冷人都为他悲哀。 </a:t>
            </a:r>
            <a:r>
              <a:rPr lang="en-US" altLang="zh-CN" sz="2300" dirty="0"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耶利米为约西亚作哀歌。</a:t>
            </a:r>
            <a:r>
              <a:rPr lang="zh-CN" altLang="en-US" sz="23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所有歌唱的男女也唱哀歌，追悼约西亚，直到今日；而且在以色列中成了定例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。这歌载在哀歌书上</a:t>
            </a: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。（另外 列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王纪下‬</a:t>
            </a:r>
            <a:r>
              <a:rPr lang="en-US" altLang="zh-CN" sz="2300" dirty="0">
                <a:latin typeface="DengXian" panose="02010600030101010101" pitchFamily="2" charset="-122"/>
                <a:ea typeface="DengXian" panose="02010600030101010101" pitchFamily="2" charset="-122"/>
              </a:rPr>
              <a:t>23: </a:t>
            </a:r>
            <a:r>
              <a:rPr lang="en-US" altLang="zh-CN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28-30</a:t>
            </a: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zh-CN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哈達臨門（</a:t>
            </a:r>
            <a:r>
              <a:rPr lang="en-US" altLang="zh-TW" sz="2300" dirty="0" err="1">
                <a:latin typeface="DengXian" panose="02010600030101010101" pitchFamily="2" charset="-122"/>
                <a:ea typeface="DengXian" panose="02010600030101010101" pitchFamily="2" charset="-122"/>
              </a:rPr>
              <a:t>Hadadrimmon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）是在米吉多的一個小村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莊</a:t>
            </a:r>
            <a:endParaRPr lang="en-US" altLang="zh-TW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领袖和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‪百姓</a:t>
            </a:r>
            <a:r>
              <a:rPr lang="zh-TW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一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家一家，分別男女，痛悔悲哀</a:t>
            </a:r>
            <a:endParaRPr lang="en-US" altLang="zh-CN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路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加福音‬</a:t>
            </a:r>
            <a:r>
              <a:rPr lang="en-US" altLang="zh-CN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3:31 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以利亚敬是米利亚的儿子；米利亚是买南的儿子；买南是玛达他的儿子；玛达他是拿单的儿子；拿单是大卫的儿子</a:t>
            </a: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；</a:t>
            </a:r>
            <a:endParaRPr lang="en-US" altLang="zh-CN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‪歷代志上‬</a:t>
            </a:r>
            <a:r>
              <a:rPr lang="en-US" altLang="zh-TW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6:16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利未的兒子是革順、哥轄、米拉利。 </a:t>
            </a:r>
            <a:r>
              <a:rPr lang="en-US" altLang="zh-TW" sz="2300" dirty="0">
                <a:latin typeface="DengXian" panose="02010600030101010101" pitchFamily="2" charset="-122"/>
                <a:ea typeface="DengXian" panose="02010600030101010101" pitchFamily="2" charset="-122"/>
              </a:rPr>
              <a:t>17 </a:t>
            </a:r>
            <a:r>
              <a:rPr lang="zh-TW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革順的兒子名叫立尼、示每。</a:t>
            </a:r>
            <a:endParaRPr lang="en-US" altLang="zh-CN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11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2303</Words>
  <Application>Microsoft Office PowerPoint</Application>
  <PresentationFormat>Widescreen</PresentationFormat>
  <Paragraphs>72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Aptos</vt:lpstr>
      <vt:lpstr>Aptos Display</vt:lpstr>
      <vt:lpstr>等线</vt:lpstr>
      <vt:lpstr>等线</vt:lpstr>
      <vt:lpstr>等线 Light</vt:lpstr>
      <vt:lpstr>KaiTi</vt:lpstr>
      <vt:lpstr>新細明體</vt:lpstr>
      <vt:lpstr>楷体</vt:lpstr>
      <vt:lpstr>Arial</vt:lpstr>
      <vt:lpstr>Calibri</vt:lpstr>
      <vt:lpstr>Wingdings</vt:lpstr>
      <vt:lpstr>Office Theme</vt:lpstr>
      <vt:lpstr>撒迦利亚书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撒迦利亚书</dc:title>
  <dc:creator>Zhu, Haining - (haining)</dc:creator>
  <cp:lastModifiedBy>jason xiang</cp:lastModifiedBy>
  <cp:revision>45</cp:revision>
  <dcterms:created xsi:type="dcterms:W3CDTF">2025-01-05T08:07:40Z</dcterms:created>
  <dcterms:modified xsi:type="dcterms:W3CDTF">2025-04-13T12:29:44Z</dcterms:modified>
</cp:coreProperties>
</file>